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91"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557480-0888-4753-B1EE-53A3518FF10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952C0F3A-1CCF-4E77-B2A9-9E441D9B9D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CA0497D-4051-4DCD-8581-6085048D2499}"/>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B6D0132A-72B7-4581-ACD2-C5529AAFC34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9A17C24-B2A9-4197-B815-E8143F283816}"/>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41974423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589162-DF62-44D1-9E54-17266FB5068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D14AFB31-85D5-4493-A481-BA046ED13E32}"/>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EFC6357-B8F0-4BF1-9F69-FB393E3B1915}"/>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93198F8A-B856-4581-8A65-94F7F36A930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7A5B6D9-BE2F-4947-9A60-8CE59056DE61}"/>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24254013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F1786F4-8256-4916-8A05-CB27B88443C3}"/>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FFB4058C-F833-4CD8-9148-413BE38B375E}"/>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BAB7B8-A3DF-4FB3-B8BC-3AC991F68837}"/>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12C6408C-A48B-43D6-B0CA-C2900B4D1F8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285D5C9-B812-4E5F-B004-3C6D76DB9524}"/>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1418707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FC50D2-AE71-48FA-8B9F-430C4617BFB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2BF077A-14FD-4121-A0AD-5E1D936ECEE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DC5A873-B14F-4A30-9EB9-648342E288CC}"/>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F41D8791-A45F-4D20-A2F1-73B0A5BE89E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E2A5324-0A27-4DC0-9E94-5BDBA6BF09A7}"/>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1335578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4DADF2-CEBB-4CD2-A7A1-8968F9E9723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AD4E26B-C455-452D-93DE-40433E139F2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79DAE8EB-1FC8-4964-8D47-305CBE1462D6}"/>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0A3ACA9F-A8EE-4FBC-B87E-4A1D389150A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CB6B969-085B-4087-9328-12480CE1214B}"/>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42898514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150465-8207-40AA-A5FA-F87E69A51A75}"/>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4AED28D-78C0-4855-A304-D01B398440B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8AEED12F-6D5D-4BA9-A58A-D433E0C531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D07740B3-EBFD-467F-A005-5314606EE0AD}"/>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6" name="Footer Placeholder 5">
            <a:extLst>
              <a:ext uri="{FF2B5EF4-FFF2-40B4-BE49-F238E27FC236}">
                <a16:creationId xmlns:a16="http://schemas.microsoft.com/office/drawing/2014/main" id="{BF6C63F9-E642-473F-8F7D-4869CB1DAB6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A905506-0C69-432D-90FB-CB0A2099844E}"/>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28525407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3F3E53B-A2B0-4A22-A8DF-1B0723D8973C}"/>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FA0909-0DC3-4547-BA03-FE1607EEBBF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6AD016D6-15B1-46FB-AAA5-B69AA4860E0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2B7A42E2-88C7-4019-970C-502D5C03F7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26DB5AAA-280B-4394-B116-245EC117728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1C7A75AB-0482-4DE8-BED9-F884C64A4696}"/>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8" name="Footer Placeholder 7">
            <a:extLst>
              <a:ext uri="{FF2B5EF4-FFF2-40B4-BE49-F238E27FC236}">
                <a16:creationId xmlns:a16="http://schemas.microsoft.com/office/drawing/2014/main" id="{2B57A56F-5B2C-4893-8FC4-D806DC2BD22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E042A78-0AEF-4654-8ECA-BACB502491D2}"/>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36147770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168FE5C-585D-4E79-89B4-E3A9C485FB2F}"/>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D7AF1AF9-5BB2-4BAE-9F39-1012002358B1}"/>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4" name="Footer Placeholder 3">
            <a:extLst>
              <a:ext uri="{FF2B5EF4-FFF2-40B4-BE49-F238E27FC236}">
                <a16:creationId xmlns:a16="http://schemas.microsoft.com/office/drawing/2014/main" id="{40A8459A-5E17-4A7F-90AF-E593AA14366E}"/>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48868293-7987-417E-BDF2-13EA1B87D0EE}"/>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247838471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B2A9589-407A-4854-A782-4ADFA0B52734}"/>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3" name="Footer Placeholder 2">
            <a:extLst>
              <a:ext uri="{FF2B5EF4-FFF2-40B4-BE49-F238E27FC236}">
                <a16:creationId xmlns:a16="http://schemas.microsoft.com/office/drawing/2014/main" id="{9499BBA0-7C59-4CFD-95A5-561C707C322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4B9B33E-E081-4C0C-B6AA-4C752A803F9B}"/>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31679463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556E1-D52A-4C2C-A417-BD91196063B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7D59FEFD-3455-4B28-95DB-15FE1D2A8E08}"/>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759E5B6-6D1D-47A2-9347-1117BB862A4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7525535-23EB-4758-A392-1CFB4184620D}"/>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6" name="Footer Placeholder 5">
            <a:extLst>
              <a:ext uri="{FF2B5EF4-FFF2-40B4-BE49-F238E27FC236}">
                <a16:creationId xmlns:a16="http://schemas.microsoft.com/office/drawing/2014/main" id="{A7EDA094-40C3-464D-A6D6-DDF3035B81ED}"/>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748F46EF-B7FF-47E4-AA46-7BDE7DF8FC4A}"/>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19154319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F2C82D-A344-4844-9F06-8C94E175858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023A3B3F-FB26-4630-B7FB-175D362AC9C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7727838D-BD14-4EC3-8A51-35641CA026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F32E6F0D-1265-4E43-85A0-0950B539EEEF}"/>
              </a:ext>
            </a:extLst>
          </p:cNvPr>
          <p:cNvSpPr>
            <a:spLocks noGrp="1"/>
          </p:cNvSpPr>
          <p:nvPr>
            <p:ph type="dt" sz="half" idx="10"/>
          </p:nvPr>
        </p:nvSpPr>
        <p:spPr/>
        <p:txBody>
          <a:bodyPr/>
          <a:lstStyle/>
          <a:p>
            <a:fld id="{025287C5-5C5C-4EDC-B1D9-38CC30CBE7C8}" type="datetimeFigureOut">
              <a:rPr lang="en-GB" smtClean="0"/>
              <a:t>01/03/2018</a:t>
            </a:fld>
            <a:endParaRPr lang="en-GB"/>
          </a:p>
        </p:txBody>
      </p:sp>
      <p:sp>
        <p:nvSpPr>
          <p:cNvPr id="6" name="Footer Placeholder 5">
            <a:extLst>
              <a:ext uri="{FF2B5EF4-FFF2-40B4-BE49-F238E27FC236}">
                <a16:creationId xmlns:a16="http://schemas.microsoft.com/office/drawing/2014/main" id="{C4593E7B-9649-4125-89C8-1A0C3C356AC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E043B87-ECB0-499F-8263-51CDF38B23C7}"/>
              </a:ext>
            </a:extLst>
          </p:cNvPr>
          <p:cNvSpPr>
            <a:spLocks noGrp="1"/>
          </p:cNvSpPr>
          <p:nvPr>
            <p:ph type="sldNum" sz="quarter" idx="12"/>
          </p:nvPr>
        </p:nvSpPr>
        <p:spPr/>
        <p:txBody>
          <a:bodyPr/>
          <a:lstStyle/>
          <a:p>
            <a:fld id="{3DD9E9A2-7BD4-4DAD-9D51-4833D0CD27EC}" type="slidenum">
              <a:rPr lang="en-GB" smtClean="0"/>
              <a:t>‹#›</a:t>
            </a:fld>
            <a:endParaRPr lang="en-GB"/>
          </a:p>
        </p:txBody>
      </p:sp>
    </p:spTree>
    <p:extLst>
      <p:ext uri="{BB962C8B-B14F-4D97-AF65-F5344CB8AC3E}">
        <p14:creationId xmlns:p14="http://schemas.microsoft.com/office/powerpoint/2010/main" val="9683230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5">
            <a:lumMod val="20000"/>
            <a:lumOff val="80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D695514-9E21-4F29-BE3D-64651E71754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A376D65-49AB-4283-9C09-BE7406BA79B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3AB5C79-22DD-4F2B-AFF7-BEB4A3C9CD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5287C5-5C5C-4EDC-B1D9-38CC30CBE7C8}" type="datetimeFigureOut">
              <a:rPr lang="en-GB" smtClean="0"/>
              <a:t>01/03/2018</a:t>
            </a:fld>
            <a:endParaRPr lang="en-GB"/>
          </a:p>
        </p:txBody>
      </p:sp>
      <p:sp>
        <p:nvSpPr>
          <p:cNvPr id="5" name="Footer Placeholder 4">
            <a:extLst>
              <a:ext uri="{FF2B5EF4-FFF2-40B4-BE49-F238E27FC236}">
                <a16:creationId xmlns:a16="http://schemas.microsoft.com/office/drawing/2014/main" id="{2C20805A-A187-4F0E-A71B-9F56C822A99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FA83BC5D-7898-4DEF-9011-7C641A20DBA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DD9E9A2-7BD4-4DAD-9D51-4833D0CD27EC}" type="slidenum">
              <a:rPr lang="en-GB" smtClean="0"/>
              <a:t>‹#›</a:t>
            </a:fld>
            <a:endParaRPr lang="en-GB"/>
          </a:p>
        </p:txBody>
      </p:sp>
    </p:spTree>
    <p:extLst>
      <p:ext uri="{BB962C8B-B14F-4D97-AF65-F5344CB8AC3E}">
        <p14:creationId xmlns:p14="http://schemas.microsoft.com/office/powerpoint/2010/main" val="276333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 Id="rId4" Type="http://schemas.openxmlformats.org/officeDocument/2006/relationships/image" Target="../media/image3.jpg"/></Relationships>
</file>

<file path=ppt/slides/_rels/slide1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1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1.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2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33.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3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4.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5.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5.gif"/></Relationships>
</file>

<file path=ppt/slides/_rels/slide9.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639350" y="3140968"/>
            <a:ext cx="6858000" cy="1121498"/>
          </a:xfrm>
        </p:spPr>
        <p:txBody>
          <a:bodyPr>
            <a:normAutofit fontScale="90000"/>
          </a:bodyPr>
          <a:lstStyle/>
          <a:p>
            <a:r>
              <a:rPr lang="en-GB" b="1" dirty="0">
                <a:solidFill>
                  <a:schemeClr val="accent2"/>
                </a:solidFill>
                <a:latin typeface="+mn-lt"/>
              </a:rPr>
              <a:t>Statutory Spelling List</a:t>
            </a:r>
            <a:br>
              <a:rPr lang="en-US" b="1" dirty="0">
                <a:latin typeface="+mn-lt"/>
              </a:rPr>
            </a:br>
            <a:endParaRPr lang="en-US" b="1" dirty="0">
              <a:latin typeface="+mn-lt"/>
            </a:endParaRPr>
          </a:p>
        </p:txBody>
      </p:sp>
      <p:sp>
        <p:nvSpPr>
          <p:cNvPr id="4" name="Text Box 4"/>
          <p:cNvSpPr txBox="1">
            <a:spLocks noChangeArrowheads="1"/>
          </p:cNvSpPr>
          <p:nvPr/>
        </p:nvSpPr>
        <p:spPr bwMode="auto">
          <a:xfrm>
            <a:off x="3724275" y="5590999"/>
            <a:ext cx="4743450" cy="700838"/>
          </a:xfrm>
          <a:prstGeom prst="rect">
            <a:avLst/>
          </a:prstGeom>
          <a:solidFill>
            <a:srgbClr val="FFFFFF"/>
          </a:solidFill>
          <a:ln w="38100" cmpd="dbl">
            <a:solidFill>
              <a:srgbClr val="000000"/>
            </a:solidFill>
            <a:miter lim="800000"/>
            <a:headEnd/>
            <a:tailEnd/>
          </a:ln>
          <a:effectLst/>
          <a:extLst>
            <a:ext uri="{AF507438-7753-43E0-B8FC-AC1667EBCBE1}">
              <a14:hiddenEffects xmlns:a14="http://schemas.microsoft.com/office/drawing/2010/main">
                <a:effectLst>
                  <a:outerShdw dist="35921" dir="2700000" algn="ctr" rotWithShape="0">
                    <a:srgbClr val="868686"/>
                  </a:outerShdw>
                </a:effectLst>
              </a14:hiddenEffects>
            </a:ext>
          </a:extLst>
        </p:spPr>
        <p:txBody>
          <a:bodyPr vert="horz" wrap="square" lIns="68580" tIns="34290" rIns="68580" bIns="34290" numCol="1" anchor="t" anchorCtr="0" compatLnSpc="1">
            <a:prstTxWarp prst="textNoShape">
              <a:avLst/>
            </a:prstTxWarp>
          </a:bodyPr>
          <a:lstStyle/>
          <a:p>
            <a:pPr algn="just" fontAlgn="base"/>
            <a:r>
              <a:rPr lang="en-GB" sz="750" dirty="0">
                <a:solidFill>
                  <a:srgbClr val="000000"/>
                </a:solidFill>
                <a:latin typeface="Arial" charset="0"/>
                <a:ea typeface="Times New Roman" charset="0"/>
              </a:rPr>
              <a:t>This resource is strictly for the use of member schools for as long as they remain members of The PiXL Club. It may not be copied, sold nor transferred to a third party or used by the school after membership ceases. Until such time it may be freely used within the member school.</a:t>
            </a:r>
            <a:endParaRPr lang="en-US" sz="900" dirty="0">
              <a:latin typeface="Times New Roman" charset="0"/>
              <a:ea typeface="Times New Roman" charset="0"/>
            </a:endParaRPr>
          </a:p>
          <a:p>
            <a:pPr algn="just" fontAlgn="base"/>
            <a:r>
              <a:rPr lang="en-GB" sz="750" dirty="0">
                <a:solidFill>
                  <a:srgbClr val="000000"/>
                </a:solidFill>
                <a:latin typeface="Arial" charset="0"/>
                <a:ea typeface="Times New Roman" charset="0"/>
              </a:rPr>
              <a:t>All opinions and contributions are those of the authors. The contents of this resource are not connected with nor endorsed by any other company, organisation or institution.</a:t>
            </a:r>
            <a:endParaRPr lang="en-US" sz="900" dirty="0">
              <a:latin typeface="Times New Roman" charset="0"/>
              <a:ea typeface="Times New Roman" charset="0"/>
            </a:endParaRPr>
          </a:p>
        </p:txBody>
      </p:sp>
      <p:sp>
        <p:nvSpPr>
          <p:cNvPr id="6" name="TextBox 5"/>
          <p:cNvSpPr txBox="1"/>
          <p:nvPr/>
        </p:nvSpPr>
        <p:spPr>
          <a:xfrm>
            <a:off x="4791635" y="5046319"/>
            <a:ext cx="2608730" cy="461665"/>
          </a:xfrm>
          <a:prstGeom prst="rect">
            <a:avLst/>
          </a:prstGeom>
          <a:noFill/>
        </p:spPr>
        <p:txBody>
          <a:bodyPr wrap="square" rtlCol="0">
            <a:spAutoFit/>
          </a:bodyPr>
          <a:lstStyle/>
          <a:p>
            <a:pPr algn="ctr"/>
            <a:r>
              <a:rPr lang="en-US" sz="1200" dirty="0"/>
              <a:t>Commissioned by The PiXL Club Ltd.</a:t>
            </a:r>
          </a:p>
          <a:p>
            <a:pPr algn="ctr"/>
            <a:r>
              <a:rPr lang="en-US" sz="1200" dirty="0"/>
              <a:t> January 2018</a:t>
            </a:r>
          </a:p>
        </p:txBody>
      </p:sp>
      <p:sp>
        <p:nvSpPr>
          <p:cNvPr id="7" name="TextBox 6"/>
          <p:cNvSpPr txBox="1"/>
          <p:nvPr/>
        </p:nvSpPr>
        <p:spPr>
          <a:xfrm>
            <a:off x="4677335" y="6392362"/>
            <a:ext cx="2837330" cy="276999"/>
          </a:xfrm>
          <a:prstGeom prst="rect">
            <a:avLst/>
          </a:prstGeom>
          <a:noFill/>
        </p:spPr>
        <p:txBody>
          <a:bodyPr wrap="square" rtlCol="0">
            <a:spAutoFit/>
          </a:bodyPr>
          <a:lstStyle/>
          <a:p>
            <a:r>
              <a:rPr lang="en-GB" sz="1200" dirty="0"/>
              <a:t>© Copyright The PiXL Club Limited, 2018</a:t>
            </a:r>
            <a:r>
              <a:rPr lang="en-US" sz="1200" dirty="0"/>
              <a:t> </a:t>
            </a:r>
          </a:p>
        </p:txBody>
      </p:sp>
      <p:pic>
        <p:nvPicPr>
          <p:cNvPr id="9" name="Picture 8"/>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pic>
        <p:nvPicPr>
          <p:cNvPr id="8" name="Picture 7">
            <a:extLst>
              <a:ext uri="{FF2B5EF4-FFF2-40B4-BE49-F238E27FC236}">
                <a16:creationId xmlns:a16="http://schemas.microsoft.com/office/drawing/2014/main" id="{087C60C8-56B4-4ED1-BF09-221D5567D38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11" name="Picture 10">
            <a:extLst>
              <a:ext uri="{FF2B5EF4-FFF2-40B4-BE49-F238E27FC236}">
                <a16:creationId xmlns:a16="http://schemas.microsoft.com/office/drawing/2014/main" id="{E7D92A7A-7BFB-4868-A5F8-F36F05B264F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Tree>
    <p:extLst>
      <p:ext uri="{BB962C8B-B14F-4D97-AF65-F5344CB8AC3E}">
        <p14:creationId xmlns:p14="http://schemas.microsoft.com/office/powerpoint/2010/main" val="194483358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c_me_e_y</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Cemetery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y</a:t>
            </a:r>
            <a:endParaRPr lang="en-GB" sz="7500" dirty="0"/>
          </a:p>
        </p:txBody>
      </p:sp>
      <p:sp>
        <p:nvSpPr>
          <p:cNvPr id="18" name="Rectangle: Rounded Corners 17">
            <a:extLst>
              <a:ext uri="{FF2B5EF4-FFF2-40B4-BE49-F238E27FC236}">
                <a16:creationId xmlns:a16="http://schemas.microsoft.com/office/drawing/2014/main" id="{EB677B6A-BD01-4946-A5A2-CE21F8FF96A6}"/>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4CDAE116-D647-40C7-A884-0635DEBE7CB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81F8BB9E-2F73-4DAC-976B-2D92362D65B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31939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definite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f</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i</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n</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i</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t</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938719"/>
          </a:xfrm>
          <a:prstGeom prst="rect">
            <a:avLst/>
          </a:prstGeom>
          <a:noFill/>
        </p:spPr>
        <p:txBody>
          <a:bodyPr wrap="square" rtlCol="0">
            <a:spAutoFit/>
          </a:bodyPr>
          <a:lstStyle/>
          <a:p>
            <a:pPr algn="ctr"/>
            <a:r>
              <a:rPr lang="en-GB" sz="5500" dirty="0"/>
              <a:t>Definite means certain</a:t>
            </a:r>
          </a:p>
        </p:txBody>
      </p:sp>
      <p:sp>
        <p:nvSpPr>
          <p:cNvPr id="18" name="Rectangle: Rounded Corners 17">
            <a:extLst>
              <a:ext uri="{FF2B5EF4-FFF2-40B4-BE49-F238E27FC236}">
                <a16:creationId xmlns:a16="http://schemas.microsoft.com/office/drawing/2014/main" id="{A9CC2E85-93C2-44EA-B3D5-CA1E428E9EFA}"/>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23FAB160-6103-4EF2-AF7A-A3A65AFDA21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0" name="Picture 19">
            <a:extLst>
              <a:ext uri="{FF2B5EF4-FFF2-40B4-BE49-F238E27FC236}">
                <a16:creationId xmlns:a16="http://schemas.microsoft.com/office/drawing/2014/main" id="{926B61A8-8670-40CE-AD2D-E98183E350E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6883031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d_fi_it</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666001" y="3013155"/>
            <a:ext cx="829249"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299910" y="3020356"/>
            <a:ext cx="823997" cy="1246495"/>
          </a:xfrm>
          <a:prstGeom prst="rect">
            <a:avLst/>
          </a:prstGeom>
          <a:noFill/>
        </p:spPr>
        <p:txBody>
          <a:bodyPr wrap="square" rtlCol="0">
            <a:spAutoFit/>
          </a:bodyPr>
          <a:lstStyle/>
          <a:p>
            <a:pPr algn="ctr"/>
            <a:r>
              <a:rPr lang="en-GB" sz="7500" dirty="0"/>
              <a:t>f</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n</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i</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t</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endParaRPr lang="en-GB" sz="7500" dirty="0"/>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Definite means…</a:t>
            </a:r>
          </a:p>
        </p:txBody>
      </p:sp>
      <p:sp>
        <p:nvSpPr>
          <p:cNvPr id="19" name="Rectangle: Rounded Corners 18">
            <a:extLst>
              <a:ext uri="{FF2B5EF4-FFF2-40B4-BE49-F238E27FC236}">
                <a16:creationId xmlns:a16="http://schemas.microsoft.com/office/drawing/2014/main" id="{EAD4F634-C0EE-4503-8F6E-2A105D3BD2AF}"/>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6F4246A5-CCA8-445D-B45E-95DEC0C2FA1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2E40075B-53D2-48A8-B2B9-74F76F5BD20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9235489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nodePh="1">
                                  <p:stCondLst>
                                    <p:cond delay="0"/>
                                  </p:stCondLst>
                                  <p:endCondLst>
                                    <p:cond evt="begin" delay="0">
                                      <p:tn val="37"/>
                                    </p:cond>
                                  </p:end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desperate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s</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p</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170078" y="3013146"/>
            <a:ext cx="1154097" cy="1246495"/>
          </a:xfrm>
          <a:prstGeom prst="rect">
            <a:avLst/>
          </a:prstGeom>
          <a:noFill/>
        </p:spPr>
        <p:txBody>
          <a:bodyPr wrap="square" rtlCol="0">
            <a:spAutoFit/>
          </a:bodyPr>
          <a:lstStyle/>
          <a:p>
            <a:pPr algn="ctr"/>
            <a:r>
              <a:rPr lang="en-GB" sz="7500" dirty="0"/>
              <a:t>t</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783796" y="3013146"/>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66152" y="4259646"/>
            <a:ext cx="8371842" cy="1785104"/>
          </a:xfrm>
          <a:prstGeom prst="rect">
            <a:avLst/>
          </a:prstGeom>
          <a:noFill/>
        </p:spPr>
        <p:txBody>
          <a:bodyPr wrap="square" rtlCol="0">
            <a:spAutoFit/>
          </a:bodyPr>
          <a:lstStyle/>
          <a:p>
            <a:pPr algn="ctr"/>
            <a:r>
              <a:rPr lang="en-GB" sz="5500" dirty="0"/>
              <a:t>Desperate means careless of danger or moved by despair.</a:t>
            </a:r>
          </a:p>
        </p:txBody>
      </p:sp>
      <p:sp>
        <p:nvSpPr>
          <p:cNvPr id="18" name="TextBox 17">
            <a:extLst>
              <a:ext uri="{FF2B5EF4-FFF2-40B4-BE49-F238E27FC236}">
                <a16:creationId xmlns:a16="http://schemas.microsoft.com/office/drawing/2014/main" id="{41CB76A0-6E48-4FC9-A58A-21F30F8CFC1B}"/>
              </a:ext>
            </a:extLst>
          </p:cNvPr>
          <p:cNvSpPr txBox="1"/>
          <p:nvPr/>
        </p:nvSpPr>
        <p:spPr>
          <a:xfrm>
            <a:off x="6447916" y="3013141"/>
            <a:ext cx="1154097" cy="1246495"/>
          </a:xfrm>
          <a:prstGeom prst="rect">
            <a:avLst/>
          </a:prstGeom>
          <a:noFill/>
        </p:spPr>
        <p:txBody>
          <a:bodyPr wrap="square" rtlCol="0">
            <a:spAutoFit/>
          </a:bodyPr>
          <a:lstStyle/>
          <a:p>
            <a:pPr algn="ctr"/>
            <a:r>
              <a:rPr lang="en-GB" sz="7500" dirty="0"/>
              <a:t>a</a:t>
            </a:r>
          </a:p>
        </p:txBody>
      </p:sp>
      <p:sp>
        <p:nvSpPr>
          <p:cNvPr id="19" name="Rectangle: Rounded Corners 18">
            <a:extLst>
              <a:ext uri="{FF2B5EF4-FFF2-40B4-BE49-F238E27FC236}">
                <a16:creationId xmlns:a16="http://schemas.microsoft.com/office/drawing/2014/main" id="{404BB9F6-2435-4C23-BE9D-2DA4705361C6}"/>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140A21D4-2E81-45BB-A78A-CBBC74581D4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2" name="Picture 21">
            <a:extLst>
              <a:ext uri="{FF2B5EF4-FFF2-40B4-BE49-F238E27FC236}">
                <a16:creationId xmlns:a16="http://schemas.microsoft.com/office/drawing/2014/main" id="{CA53CE35-B801-4B7D-8309-FEFA2CC3963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997133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de_p_r_te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666001" y="3013155"/>
            <a:ext cx="829249"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s</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p</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88497" y="3013142"/>
            <a:ext cx="1154097" cy="1246495"/>
          </a:xfrm>
          <a:prstGeom prst="rect">
            <a:avLst/>
          </a:prstGeom>
          <a:noFill/>
        </p:spPr>
        <p:txBody>
          <a:bodyPr wrap="square" rtlCol="0">
            <a:spAutoFit/>
          </a:bodyPr>
          <a:lstStyle/>
          <a:p>
            <a:pPr algn="ctr"/>
            <a:r>
              <a:rPr lang="en-GB" sz="7500" dirty="0"/>
              <a:t>t</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Desperate means…</a:t>
            </a:r>
          </a:p>
        </p:txBody>
      </p:sp>
      <p:sp>
        <p:nvSpPr>
          <p:cNvPr id="19" name="Rectangle: Rounded Corners 18">
            <a:extLst>
              <a:ext uri="{FF2B5EF4-FFF2-40B4-BE49-F238E27FC236}">
                <a16:creationId xmlns:a16="http://schemas.microsoft.com/office/drawing/2014/main" id="{CF36E967-7A16-40D5-AB81-FCDE8A45ADBC}"/>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99E4AF6F-B7C4-4DDB-B910-12A3193CE41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C17EB2B7-8703-4460-BFBB-243C62FAC32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4566596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dictionary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193553" y="3013153"/>
            <a:ext cx="1154097" cy="1246495"/>
          </a:xfrm>
          <a:prstGeom prst="rect">
            <a:avLst/>
          </a:prstGeom>
          <a:noFill/>
        </p:spPr>
        <p:txBody>
          <a:bodyPr wrap="square" rtlCol="0">
            <a:spAutoFit/>
          </a:bodyPr>
          <a:lstStyle/>
          <a:p>
            <a:pPr algn="ctr"/>
            <a:r>
              <a:rPr lang="en-GB" sz="7500" dirty="0"/>
              <a:t>t</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80752" y="4271146"/>
            <a:ext cx="9914369" cy="2631490"/>
          </a:xfrm>
          <a:prstGeom prst="rect">
            <a:avLst/>
          </a:prstGeom>
          <a:noFill/>
        </p:spPr>
        <p:txBody>
          <a:bodyPr wrap="square" rtlCol="0">
            <a:spAutoFit/>
          </a:bodyPr>
          <a:lstStyle/>
          <a:p>
            <a:pPr algn="ctr"/>
            <a:r>
              <a:rPr lang="en-GB" sz="5500" dirty="0"/>
              <a:t>A dictionary is a book that gives the spellings and meanings of words.</a:t>
            </a:r>
          </a:p>
        </p:txBody>
      </p:sp>
      <p:sp>
        <p:nvSpPr>
          <p:cNvPr id="18" name="TextBox 17">
            <a:extLst>
              <a:ext uri="{FF2B5EF4-FFF2-40B4-BE49-F238E27FC236}">
                <a16:creationId xmlns:a16="http://schemas.microsoft.com/office/drawing/2014/main" id="{09F5737A-40D0-4987-B186-8EE956533B5D}"/>
              </a:ext>
            </a:extLst>
          </p:cNvPr>
          <p:cNvSpPr txBox="1"/>
          <p:nvPr/>
        </p:nvSpPr>
        <p:spPr>
          <a:xfrm>
            <a:off x="8197270" y="3023890"/>
            <a:ext cx="1154097" cy="1246495"/>
          </a:xfrm>
          <a:prstGeom prst="rect">
            <a:avLst/>
          </a:prstGeom>
          <a:noFill/>
        </p:spPr>
        <p:txBody>
          <a:bodyPr wrap="square" rtlCol="0">
            <a:spAutoFit/>
          </a:bodyPr>
          <a:lstStyle/>
          <a:p>
            <a:pPr algn="ctr"/>
            <a:r>
              <a:rPr lang="en-GB" sz="7500" dirty="0"/>
              <a:t>r</a:t>
            </a:r>
          </a:p>
        </p:txBody>
      </p:sp>
      <p:sp>
        <p:nvSpPr>
          <p:cNvPr id="19" name="TextBox 18">
            <a:extLst>
              <a:ext uri="{FF2B5EF4-FFF2-40B4-BE49-F238E27FC236}">
                <a16:creationId xmlns:a16="http://schemas.microsoft.com/office/drawing/2014/main" id="{15B44B9E-B8A6-45DB-84DE-9BDA5B3CAFF1}"/>
              </a:ext>
            </a:extLst>
          </p:cNvPr>
          <p:cNvSpPr txBox="1"/>
          <p:nvPr/>
        </p:nvSpPr>
        <p:spPr>
          <a:xfrm>
            <a:off x="8951512" y="3013151"/>
            <a:ext cx="1154097"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D8D18674-0EB3-4160-ADBA-C0085D88312F}"/>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47289017-2238-4079-8C0A-139CE1913231}"/>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3" name="Picture 22">
            <a:extLst>
              <a:ext uri="{FF2B5EF4-FFF2-40B4-BE49-F238E27FC236}">
                <a16:creationId xmlns:a16="http://schemas.microsoft.com/office/drawing/2014/main" id="{5D0E1B87-D8D8-4649-AF92-8C344FF21E2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1129461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di_ti_n_ry</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d</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351364" y="3016753"/>
            <a:ext cx="829249" cy="1246495"/>
          </a:xfrm>
          <a:prstGeom prst="rect">
            <a:avLst/>
          </a:prstGeom>
          <a:noFill/>
        </p:spPr>
        <p:txBody>
          <a:bodyPr wrap="square" rtlCol="0">
            <a:spAutoFit/>
          </a:bodyPr>
          <a:lstStyle/>
          <a:p>
            <a:pPr algn="ctr"/>
            <a:r>
              <a:rPr lang="en-GB" sz="7500" dirty="0" err="1"/>
              <a:t>i</a:t>
            </a:r>
            <a:endParaRPr lang="en-GB" sz="7500" dirty="0"/>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t</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12167" y="3016754"/>
            <a:ext cx="1154097" cy="1246495"/>
          </a:xfrm>
          <a:prstGeom prst="rect">
            <a:avLst/>
          </a:prstGeom>
          <a:noFill/>
        </p:spPr>
        <p:txBody>
          <a:bodyPr wrap="square" rtlCol="0">
            <a:spAutoFit/>
          </a:bodyPr>
          <a:lstStyle/>
          <a:p>
            <a:pPr algn="ctr"/>
            <a:r>
              <a:rPr lang="en-GB" sz="7500" dirty="0"/>
              <a:t>a</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Dictionary means…</a:t>
            </a:r>
          </a:p>
        </p:txBody>
      </p:sp>
      <p:sp>
        <p:nvSpPr>
          <p:cNvPr id="19" name="TextBox 18">
            <a:extLst>
              <a:ext uri="{FF2B5EF4-FFF2-40B4-BE49-F238E27FC236}">
                <a16:creationId xmlns:a16="http://schemas.microsoft.com/office/drawing/2014/main" id="{CAC8CAA4-D10E-45A4-B8CC-62A8D0C491C0}"/>
              </a:ext>
            </a:extLst>
          </p:cNvPr>
          <p:cNvSpPr txBox="1"/>
          <p:nvPr/>
        </p:nvSpPr>
        <p:spPr>
          <a:xfrm>
            <a:off x="3047359" y="3013130"/>
            <a:ext cx="901960" cy="1246495"/>
          </a:xfrm>
          <a:prstGeom prst="rect">
            <a:avLst/>
          </a:prstGeom>
          <a:noFill/>
        </p:spPr>
        <p:txBody>
          <a:bodyPr wrap="square" rtlCol="0">
            <a:spAutoFit/>
          </a:bodyPr>
          <a:lstStyle/>
          <a:p>
            <a:pPr algn="ctr"/>
            <a:r>
              <a:rPr lang="en-GB" sz="7500" dirty="0"/>
              <a:t>y</a:t>
            </a:r>
          </a:p>
        </p:txBody>
      </p:sp>
      <p:sp>
        <p:nvSpPr>
          <p:cNvPr id="20" name="Rectangle: Rounded Corners 19">
            <a:extLst>
              <a:ext uri="{FF2B5EF4-FFF2-40B4-BE49-F238E27FC236}">
                <a16:creationId xmlns:a16="http://schemas.microsoft.com/office/drawing/2014/main" id="{B84FAD7A-EF68-498E-9E6D-2A1F37B98D99}"/>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9A94E0AF-2B6B-41C7-BDAF-7908053A8ED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B8E92212-405A-42D0-98E6-F2882C40084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7594412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embarrass</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b</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193553" y="3013153"/>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s</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217596" y="4271146"/>
            <a:ext cx="10677525" cy="1785104"/>
          </a:xfrm>
          <a:prstGeom prst="rect">
            <a:avLst/>
          </a:prstGeom>
          <a:noFill/>
        </p:spPr>
        <p:txBody>
          <a:bodyPr wrap="square" rtlCol="0">
            <a:spAutoFit/>
          </a:bodyPr>
          <a:lstStyle/>
          <a:p>
            <a:pPr algn="ctr"/>
            <a:r>
              <a:rPr lang="en-GB" sz="5500" dirty="0"/>
              <a:t>Embarrass means to humiliate or shame.</a:t>
            </a:r>
          </a:p>
        </p:txBody>
      </p:sp>
      <p:sp>
        <p:nvSpPr>
          <p:cNvPr id="18" name="TextBox 17">
            <a:extLst>
              <a:ext uri="{FF2B5EF4-FFF2-40B4-BE49-F238E27FC236}">
                <a16:creationId xmlns:a16="http://schemas.microsoft.com/office/drawing/2014/main" id="{09F5737A-40D0-4987-B186-8EE956533B5D}"/>
              </a:ext>
            </a:extLst>
          </p:cNvPr>
          <p:cNvSpPr txBox="1"/>
          <p:nvPr/>
        </p:nvSpPr>
        <p:spPr>
          <a:xfrm>
            <a:off x="8197270" y="3023890"/>
            <a:ext cx="1154097" cy="1246495"/>
          </a:xfrm>
          <a:prstGeom prst="rect">
            <a:avLst/>
          </a:prstGeom>
          <a:noFill/>
        </p:spPr>
        <p:txBody>
          <a:bodyPr wrap="square" rtlCol="0">
            <a:spAutoFit/>
          </a:bodyPr>
          <a:lstStyle/>
          <a:p>
            <a:pPr algn="ctr"/>
            <a:r>
              <a:rPr lang="en-GB" sz="7500" dirty="0"/>
              <a:t>s</a:t>
            </a:r>
          </a:p>
        </p:txBody>
      </p:sp>
      <p:sp>
        <p:nvSpPr>
          <p:cNvPr id="19" name="Rectangle: Rounded Corners 18">
            <a:extLst>
              <a:ext uri="{FF2B5EF4-FFF2-40B4-BE49-F238E27FC236}">
                <a16:creationId xmlns:a16="http://schemas.microsoft.com/office/drawing/2014/main" id="{82E67BFE-EC86-4F51-847A-61484D627DFD}"/>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85FF4470-4FC0-41EF-9C57-41E6ED0037C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2" name="Picture 21">
            <a:extLst>
              <a:ext uri="{FF2B5EF4-FFF2-40B4-BE49-F238E27FC236}">
                <a16:creationId xmlns:a16="http://schemas.microsoft.com/office/drawing/2014/main" id="{7562A13A-CD47-4D56-B0A6-025750C1F18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43131132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e_ba_ra_s</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932306" y="3013131"/>
            <a:ext cx="829249" cy="1246495"/>
          </a:xfrm>
          <a:prstGeom prst="rect">
            <a:avLst/>
          </a:prstGeom>
          <a:noFill/>
        </p:spPr>
        <p:txBody>
          <a:bodyPr wrap="square" rtlCol="0">
            <a:spAutoFit/>
          </a:bodyPr>
          <a:lstStyle/>
          <a:p>
            <a:pPr algn="ctr"/>
            <a:r>
              <a:rPr lang="en-GB" sz="7500" dirty="0"/>
              <a:t>m</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b</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a</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r</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12167" y="3016754"/>
            <a:ext cx="1154097" cy="1246495"/>
          </a:xfrm>
          <a:prstGeom prst="rect">
            <a:avLst/>
          </a:prstGeom>
          <a:noFill/>
        </p:spPr>
        <p:txBody>
          <a:bodyPr wrap="square" rtlCol="0">
            <a:spAutoFit/>
          </a:bodyPr>
          <a:lstStyle/>
          <a:p>
            <a:pPr algn="ctr"/>
            <a:r>
              <a:rPr lang="en-GB" sz="7500" dirty="0"/>
              <a:t>s</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s</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Embarrass means…</a:t>
            </a:r>
          </a:p>
        </p:txBody>
      </p:sp>
      <p:sp>
        <p:nvSpPr>
          <p:cNvPr id="19" name="Rectangle: Rounded Corners 18">
            <a:extLst>
              <a:ext uri="{FF2B5EF4-FFF2-40B4-BE49-F238E27FC236}">
                <a16:creationId xmlns:a16="http://schemas.microsoft.com/office/drawing/2014/main" id="{3BB890A9-74B3-4303-A601-AEC04E2A08E8}"/>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8FD3539B-AF16-49B6-84D9-F0BABB0D2B7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3A55937E-CE80-4A1E-ABD5-C96C99CEBDB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183429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environment</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n</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v</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193553"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m</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217596" y="4271146"/>
            <a:ext cx="10677525" cy="1785104"/>
          </a:xfrm>
          <a:prstGeom prst="rect">
            <a:avLst/>
          </a:prstGeom>
          <a:noFill/>
        </p:spPr>
        <p:txBody>
          <a:bodyPr wrap="square" rtlCol="0">
            <a:spAutoFit/>
          </a:bodyPr>
          <a:lstStyle/>
          <a:p>
            <a:pPr algn="ctr"/>
            <a:r>
              <a:rPr lang="en-GB" sz="5500" dirty="0"/>
              <a:t>Environment means the surroundings.</a:t>
            </a:r>
          </a:p>
        </p:txBody>
      </p:sp>
      <p:sp>
        <p:nvSpPr>
          <p:cNvPr id="18" name="TextBox 17">
            <a:extLst>
              <a:ext uri="{FF2B5EF4-FFF2-40B4-BE49-F238E27FC236}">
                <a16:creationId xmlns:a16="http://schemas.microsoft.com/office/drawing/2014/main" id="{09F5737A-40D0-4987-B186-8EE956533B5D}"/>
              </a:ext>
            </a:extLst>
          </p:cNvPr>
          <p:cNvSpPr txBox="1"/>
          <p:nvPr/>
        </p:nvSpPr>
        <p:spPr>
          <a:xfrm>
            <a:off x="8197270" y="3023890"/>
            <a:ext cx="1154097" cy="1246495"/>
          </a:xfrm>
          <a:prstGeom prst="rect">
            <a:avLst/>
          </a:prstGeom>
          <a:noFill/>
        </p:spPr>
        <p:txBody>
          <a:bodyPr wrap="square" rtlCol="0">
            <a:spAutoFit/>
          </a:bodyPr>
          <a:lstStyle/>
          <a:p>
            <a:pPr algn="ctr"/>
            <a:r>
              <a:rPr lang="en-GB" sz="7500" dirty="0"/>
              <a:t>e</a:t>
            </a:r>
          </a:p>
        </p:txBody>
      </p:sp>
      <p:sp>
        <p:nvSpPr>
          <p:cNvPr id="19" name="TextBox 18">
            <a:extLst>
              <a:ext uri="{FF2B5EF4-FFF2-40B4-BE49-F238E27FC236}">
                <a16:creationId xmlns:a16="http://schemas.microsoft.com/office/drawing/2014/main" id="{15B44B9E-B8A6-45DB-84DE-9BDA5B3CAFF1}"/>
              </a:ext>
            </a:extLst>
          </p:cNvPr>
          <p:cNvSpPr txBox="1"/>
          <p:nvPr/>
        </p:nvSpPr>
        <p:spPr>
          <a:xfrm>
            <a:off x="8951512" y="3013151"/>
            <a:ext cx="1154097" cy="1246495"/>
          </a:xfrm>
          <a:prstGeom prst="rect">
            <a:avLst/>
          </a:prstGeom>
          <a:noFill/>
        </p:spPr>
        <p:txBody>
          <a:bodyPr wrap="square" rtlCol="0">
            <a:spAutoFit/>
          </a:bodyPr>
          <a:lstStyle/>
          <a:p>
            <a:pPr algn="ctr"/>
            <a:r>
              <a:rPr lang="en-GB" sz="7500" dirty="0"/>
              <a:t>n</a:t>
            </a:r>
          </a:p>
        </p:txBody>
      </p:sp>
      <p:sp>
        <p:nvSpPr>
          <p:cNvPr id="20" name="TextBox 19">
            <a:extLst>
              <a:ext uri="{FF2B5EF4-FFF2-40B4-BE49-F238E27FC236}">
                <a16:creationId xmlns:a16="http://schemas.microsoft.com/office/drawing/2014/main" id="{97AEB2F0-C4B2-40B0-8014-0ECEAD7C3A2F}"/>
              </a:ext>
            </a:extLst>
          </p:cNvPr>
          <p:cNvSpPr txBox="1"/>
          <p:nvPr/>
        </p:nvSpPr>
        <p:spPr>
          <a:xfrm>
            <a:off x="9570677" y="3001651"/>
            <a:ext cx="1154097" cy="1246495"/>
          </a:xfrm>
          <a:prstGeom prst="rect">
            <a:avLst/>
          </a:prstGeom>
          <a:noFill/>
        </p:spPr>
        <p:txBody>
          <a:bodyPr wrap="square" rtlCol="0">
            <a:spAutoFit/>
          </a:bodyPr>
          <a:lstStyle/>
          <a:p>
            <a:pPr algn="ctr"/>
            <a:r>
              <a:rPr lang="en-GB" sz="7500" dirty="0"/>
              <a:t>t</a:t>
            </a:r>
          </a:p>
        </p:txBody>
      </p:sp>
      <p:sp>
        <p:nvSpPr>
          <p:cNvPr id="22" name="Rectangle: Rounded Corners 21">
            <a:extLst>
              <a:ext uri="{FF2B5EF4-FFF2-40B4-BE49-F238E27FC236}">
                <a16:creationId xmlns:a16="http://schemas.microsoft.com/office/drawing/2014/main" id="{486AAA28-602A-4550-9840-180E64F6427B}"/>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3" name="Picture 22">
            <a:extLst>
              <a:ext uri="{FF2B5EF4-FFF2-40B4-BE49-F238E27FC236}">
                <a16:creationId xmlns:a16="http://schemas.microsoft.com/office/drawing/2014/main" id="{56A045C9-B70F-4399-94B5-79C4EE555DF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4" name="Picture 23">
            <a:extLst>
              <a:ext uri="{FF2B5EF4-FFF2-40B4-BE49-F238E27FC236}">
                <a16:creationId xmlns:a16="http://schemas.microsoft.com/office/drawing/2014/main" id="{74A4775B-8525-4483-B37D-62B22D2E30B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716258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04194FE0-5D08-4CD8-86CC-013C6D96DAD5}"/>
              </a:ext>
            </a:extLst>
          </p:cNvPr>
          <p:cNvSpPr/>
          <p:nvPr/>
        </p:nvSpPr>
        <p:spPr>
          <a:xfrm>
            <a:off x="895350" y="1911204"/>
            <a:ext cx="10210800" cy="296559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6000" dirty="0">
                <a:solidFill>
                  <a:schemeClr val="tx1"/>
                </a:solidFill>
              </a:rPr>
              <a:t>The following words are all linked because they contain </a:t>
            </a:r>
            <a:r>
              <a:rPr lang="en-GB" sz="6000" b="1" dirty="0">
                <a:solidFill>
                  <a:schemeClr val="tx1"/>
                </a:solidFill>
              </a:rPr>
              <a:t>unstressed vowels</a:t>
            </a:r>
            <a:r>
              <a:rPr lang="en-GB" sz="6000" dirty="0">
                <a:solidFill>
                  <a:schemeClr val="tx1"/>
                </a:solidFill>
              </a:rPr>
              <a:t>.</a:t>
            </a:r>
          </a:p>
        </p:txBody>
      </p:sp>
      <p:pic>
        <p:nvPicPr>
          <p:cNvPr id="5" name="Picture 4">
            <a:extLst>
              <a:ext uri="{FF2B5EF4-FFF2-40B4-BE49-F238E27FC236}">
                <a16:creationId xmlns:a16="http://schemas.microsoft.com/office/drawing/2014/main" id="{7A824028-5EAA-4A8B-B5C6-BD3CF8167A1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6" name="Picture 5">
            <a:extLst>
              <a:ext uri="{FF2B5EF4-FFF2-40B4-BE49-F238E27FC236}">
                <a16:creationId xmlns:a16="http://schemas.microsoft.com/office/drawing/2014/main" id="{C742313B-5419-4E38-8842-FF4AF820F4C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pic>
        <p:nvPicPr>
          <p:cNvPr id="7" name="Picture 6">
            <a:extLst>
              <a:ext uri="{FF2B5EF4-FFF2-40B4-BE49-F238E27FC236}">
                <a16:creationId xmlns:a16="http://schemas.microsoft.com/office/drawing/2014/main" id="{30D971E9-5BCA-4712-8878-5E40C06DE409}"/>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68878701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e_v_ro_m_nt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351364" y="3016753"/>
            <a:ext cx="829249" cy="1246495"/>
          </a:xfrm>
          <a:prstGeom prst="rect">
            <a:avLst/>
          </a:prstGeom>
          <a:noFill/>
        </p:spPr>
        <p:txBody>
          <a:bodyPr wrap="square" rtlCol="0">
            <a:spAutoFit/>
          </a:bodyPr>
          <a:lstStyle/>
          <a:p>
            <a:pPr algn="ctr"/>
            <a:r>
              <a:rPr lang="en-GB" sz="7500" dirty="0"/>
              <a:t>n</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300358" y="3013131"/>
            <a:ext cx="823997" cy="1246495"/>
          </a:xfrm>
          <a:prstGeom prst="rect">
            <a:avLst/>
          </a:prstGeom>
          <a:noFill/>
        </p:spPr>
        <p:txBody>
          <a:bodyPr wrap="square" rtlCol="0">
            <a:spAutoFit/>
          </a:bodyPr>
          <a:lstStyle/>
          <a:p>
            <a:pPr algn="ctr"/>
            <a:r>
              <a:rPr lang="en-GB" sz="7500" dirty="0"/>
              <a:t>v</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err="1"/>
              <a:t>i</a:t>
            </a:r>
            <a:endParaRPr lang="en-GB" sz="7500" dirty="0"/>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r</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n</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12167" y="3016754"/>
            <a:ext cx="1154097" cy="1246495"/>
          </a:xfrm>
          <a:prstGeom prst="rect">
            <a:avLst/>
          </a:prstGeom>
          <a:noFill/>
        </p:spPr>
        <p:txBody>
          <a:bodyPr wrap="square" rtlCol="0">
            <a:spAutoFit/>
          </a:bodyPr>
          <a:lstStyle/>
          <a:p>
            <a:pPr algn="ctr"/>
            <a:r>
              <a:rPr lang="en-GB" sz="7500" dirty="0"/>
              <a:t>m</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72246" y="3013152"/>
            <a:ext cx="90196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Environment means…</a:t>
            </a:r>
          </a:p>
        </p:txBody>
      </p:sp>
      <p:sp>
        <p:nvSpPr>
          <p:cNvPr id="19" name="TextBox 18">
            <a:extLst>
              <a:ext uri="{FF2B5EF4-FFF2-40B4-BE49-F238E27FC236}">
                <a16:creationId xmlns:a16="http://schemas.microsoft.com/office/drawing/2014/main" id="{CAC8CAA4-D10E-45A4-B8CC-62A8D0C491C0}"/>
              </a:ext>
            </a:extLst>
          </p:cNvPr>
          <p:cNvSpPr txBox="1"/>
          <p:nvPr/>
        </p:nvSpPr>
        <p:spPr>
          <a:xfrm>
            <a:off x="3047359" y="3013130"/>
            <a:ext cx="901960" cy="1246495"/>
          </a:xfrm>
          <a:prstGeom prst="rect">
            <a:avLst/>
          </a:prstGeom>
          <a:noFill/>
        </p:spPr>
        <p:txBody>
          <a:bodyPr wrap="square" rtlCol="0">
            <a:spAutoFit/>
          </a:bodyPr>
          <a:lstStyle/>
          <a:p>
            <a:pPr algn="ctr"/>
            <a:r>
              <a:rPr lang="en-GB" sz="7500" dirty="0"/>
              <a:t>n</a:t>
            </a:r>
          </a:p>
        </p:txBody>
      </p:sp>
      <p:sp>
        <p:nvSpPr>
          <p:cNvPr id="20" name="TextBox 19">
            <a:extLst>
              <a:ext uri="{FF2B5EF4-FFF2-40B4-BE49-F238E27FC236}">
                <a16:creationId xmlns:a16="http://schemas.microsoft.com/office/drawing/2014/main" id="{A46E8D4F-7DA3-4A6B-99B4-E2F8C0060C74}"/>
              </a:ext>
            </a:extLst>
          </p:cNvPr>
          <p:cNvSpPr txBox="1"/>
          <p:nvPr/>
        </p:nvSpPr>
        <p:spPr>
          <a:xfrm>
            <a:off x="9236821" y="3009550"/>
            <a:ext cx="901960" cy="1246495"/>
          </a:xfrm>
          <a:prstGeom prst="rect">
            <a:avLst/>
          </a:prstGeom>
          <a:noFill/>
        </p:spPr>
        <p:txBody>
          <a:bodyPr wrap="square" rtlCol="0">
            <a:spAutoFit/>
          </a:bodyPr>
          <a:lstStyle/>
          <a:p>
            <a:pPr algn="ctr"/>
            <a:r>
              <a:rPr lang="en-GB" sz="7500" dirty="0"/>
              <a:t>t</a:t>
            </a:r>
          </a:p>
        </p:txBody>
      </p:sp>
      <p:sp>
        <p:nvSpPr>
          <p:cNvPr id="22" name="Rectangle: Rounded Corners 21">
            <a:extLst>
              <a:ext uri="{FF2B5EF4-FFF2-40B4-BE49-F238E27FC236}">
                <a16:creationId xmlns:a16="http://schemas.microsoft.com/office/drawing/2014/main" id="{2AC7AFC5-7172-44CC-AC14-1456C013C580}"/>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3" name="Picture 22">
            <a:extLst>
              <a:ext uri="{FF2B5EF4-FFF2-40B4-BE49-F238E27FC236}">
                <a16:creationId xmlns:a16="http://schemas.microsoft.com/office/drawing/2014/main" id="{75819BF9-28EC-4832-9B59-BF5DD0C1EA7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20C05CAE-BBCC-4EB6-9389-A3F3D93FEF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66730056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P spid="20" grpId="0"/>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exaggerate </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4145" y="3012991"/>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23456" y="3009741"/>
            <a:ext cx="1154097"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06231" y="3019266"/>
            <a:ext cx="1154097" cy="1246495"/>
          </a:xfrm>
          <a:prstGeom prst="rect">
            <a:avLst/>
          </a:prstGeom>
          <a:noFill/>
        </p:spPr>
        <p:txBody>
          <a:bodyPr wrap="square" rtlCol="0">
            <a:spAutoFit/>
          </a:bodyPr>
          <a:lstStyle/>
          <a:p>
            <a:pPr algn="ctr"/>
            <a:r>
              <a:rPr lang="en-GB" sz="7500" dirty="0"/>
              <a:t>a</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55636" y="3022676"/>
            <a:ext cx="1154097" cy="1246495"/>
          </a:xfrm>
          <a:prstGeom prst="rect">
            <a:avLst/>
          </a:prstGeom>
          <a:noFill/>
        </p:spPr>
        <p:txBody>
          <a:bodyPr wrap="square" rtlCol="0">
            <a:spAutoFit/>
          </a:bodyPr>
          <a:lstStyle/>
          <a:p>
            <a:pPr algn="ctr"/>
            <a:r>
              <a:rPr lang="en-GB" sz="7500" dirty="0"/>
              <a:t>g</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788555" y="3019426"/>
            <a:ext cx="1154097" cy="1246495"/>
          </a:xfrm>
          <a:prstGeom prst="rect">
            <a:avLst/>
          </a:prstGeom>
          <a:noFill/>
        </p:spPr>
        <p:txBody>
          <a:bodyPr wrap="square" rtlCol="0">
            <a:spAutoFit/>
          </a:bodyPr>
          <a:lstStyle/>
          <a:p>
            <a:pPr algn="ctr"/>
            <a:r>
              <a:rPr lang="en-GB" sz="7500" dirty="0"/>
              <a:t>g</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415459" y="3003626"/>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046310" y="3019426"/>
            <a:ext cx="1154097"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085850" y="4259646"/>
            <a:ext cx="10306050" cy="1785104"/>
          </a:xfrm>
          <a:prstGeom prst="rect">
            <a:avLst/>
          </a:prstGeom>
          <a:noFill/>
        </p:spPr>
        <p:txBody>
          <a:bodyPr wrap="square" rtlCol="0">
            <a:spAutoFit/>
          </a:bodyPr>
          <a:lstStyle/>
          <a:p>
            <a:pPr algn="ctr"/>
            <a:r>
              <a:rPr lang="en-GB" sz="5500" dirty="0"/>
              <a:t>Exaggerate means to say something is greater than it really is.</a:t>
            </a:r>
          </a:p>
        </p:txBody>
      </p:sp>
      <p:sp>
        <p:nvSpPr>
          <p:cNvPr id="18" name="TextBox 17">
            <a:extLst>
              <a:ext uri="{FF2B5EF4-FFF2-40B4-BE49-F238E27FC236}">
                <a16:creationId xmlns:a16="http://schemas.microsoft.com/office/drawing/2014/main" id="{281884AC-BF41-458E-B88A-688AEBA3264E}"/>
              </a:ext>
            </a:extLst>
          </p:cNvPr>
          <p:cNvSpPr txBox="1"/>
          <p:nvPr/>
        </p:nvSpPr>
        <p:spPr>
          <a:xfrm>
            <a:off x="7829057" y="3003625"/>
            <a:ext cx="695614" cy="1246495"/>
          </a:xfrm>
          <a:prstGeom prst="rect">
            <a:avLst/>
          </a:prstGeom>
          <a:noFill/>
        </p:spPr>
        <p:txBody>
          <a:bodyPr wrap="square" rtlCol="0">
            <a:spAutoFit/>
          </a:bodyPr>
          <a:lstStyle/>
          <a:p>
            <a:pPr algn="ctr"/>
            <a:r>
              <a:rPr lang="en-GB" sz="7500" dirty="0"/>
              <a:t>a</a:t>
            </a:r>
          </a:p>
        </p:txBody>
      </p:sp>
      <p:sp>
        <p:nvSpPr>
          <p:cNvPr id="19" name="TextBox 18">
            <a:extLst>
              <a:ext uri="{FF2B5EF4-FFF2-40B4-BE49-F238E27FC236}">
                <a16:creationId xmlns:a16="http://schemas.microsoft.com/office/drawing/2014/main" id="{6FE4350D-C899-4468-AE7B-2CD4F3EF3A2B}"/>
              </a:ext>
            </a:extLst>
          </p:cNvPr>
          <p:cNvSpPr txBox="1"/>
          <p:nvPr/>
        </p:nvSpPr>
        <p:spPr>
          <a:xfrm>
            <a:off x="8218187" y="3010167"/>
            <a:ext cx="903086"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A9AC7455-2D93-4BF2-A901-F769798D812B}"/>
              </a:ext>
            </a:extLst>
          </p:cNvPr>
          <p:cNvSpPr txBox="1"/>
          <p:nvPr/>
        </p:nvSpPr>
        <p:spPr>
          <a:xfrm>
            <a:off x="8699673" y="3003624"/>
            <a:ext cx="903086" cy="1246495"/>
          </a:xfrm>
          <a:prstGeom prst="rect">
            <a:avLst/>
          </a:prstGeom>
          <a:noFill/>
        </p:spPr>
        <p:txBody>
          <a:bodyPr wrap="square" rtlCol="0">
            <a:spAutoFit/>
          </a:bodyPr>
          <a:lstStyle/>
          <a:p>
            <a:pPr algn="ctr"/>
            <a:r>
              <a:rPr lang="en-GB" sz="7500" dirty="0"/>
              <a:t>e</a:t>
            </a:r>
          </a:p>
        </p:txBody>
      </p:sp>
      <p:sp>
        <p:nvSpPr>
          <p:cNvPr id="17" name="Rectangle: Rounded Corners 16">
            <a:extLst>
              <a:ext uri="{FF2B5EF4-FFF2-40B4-BE49-F238E27FC236}">
                <a16:creationId xmlns:a16="http://schemas.microsoft.com/office/drawing/2014/main" id="{1CCE5182-3DF3-4EC5-8207-026A922E0F93}"/>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63737D2F-3E29-45E6-81DC-32252D3F87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3" name="Picture 22">
            <a:extLst>
              <a:ext uri="{FF2B5EF4-FFF2-40B4-BE49-F238E27FC236}">
                <a16:creationId xmlns:a16="http://schemas.microsoft.com/office/drawing/2014/main" id="{A979BC02-EA9A-4CD2-A034-657BD37CFDCC}"/>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444509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8" grpId="0"/>
      <p:bldP spid="19" grpId="0"/>
      <p:bldP spid="20" grpId="0"/>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exa_g_r_te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e</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129512" y="3013131"/>
            <a:ext cx="829249" cy="1246495"/>
          </a:xfrm>
          <a:prstGeom prst="rect">
            <a:avLst/>
          </a:prstGeom>
          <a:noFill/>
        </p:spPr>
        <p:txBody>
          <a:bodyPr wrap="square" rtlCol="0">
            <a:spAutoFit/>
          </a:bodyPr>
          <a:lstStyle/>
          <a:p>
            <a:pPr algn="ctr"/>
            <a:r>
              <a:rPr lang="en-GB" sz="7500" dirty="0"/>
              <a:t>x</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250360" y="3013129"/>
            <a:ext cx="823997" cy="1246495"/>
          </a:xfrm>
          <a:prstGeom prst="rect">
            <a:avLst/>
          </a:prstGeom>
          <a:noFill/>
        </p:spPr>
        <p:txBody>
          <a:bodyPr wrap="square" rtlCol="0">
            <a:spAutoFit/>
          </a:bodyPr>
          <a:lstStyle/>
          <a:p>
            <a:pPr algn="ctr"/>
            <a:r>
              <a:rPr lang="en-GB" sz="7500" dirty="0"/>
              <a:t>a</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25954" y="3013127"/>
            <a:ext cx="1154097" cy="1246495"/>
          </a:xfrm>
          <a:prstGeom prst="rect">
            <a:avLst/>
          </a:prstGeom>
          <a:noFill/>
        </p:spPr>
        <p:txBody>
          <a:bodyPr wrap="square" rtlCol="0">
            <a:spAutoFit/>
          </a:bodyPr>
          <a:lstStyle/>
          <a:p>
            <a:pPr algn="ctr"/>
            <a:r>
              <a:rPr lang="en-GB" sz="7500" dirty="0"/>
              <a:t>g</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678684" y="3013131"/>
            <a:ext cx="1154097" cy="1246495"/>
          </a:xfrm>
          <a:prstGeom prst="rect">
            <a:avLst/>
          </a:prstGeom>
          <a:noFill/>
        </p:spPr>
        <p:txBody>
          <a:bodyPr wrap="square" rtlCol="0">
            <a:spAutoFit/>
          </a:bodyPr>
          <a:lstStyle/>
          <a:p>
            <a:pPr algn="ctr"/>
            <a:r>
              <a:rPr lang="en-GB" sz="7500" dirty="0"/>
              <a:t>g</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168332" y="3027603"/>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620270" y="3027603"/>
            <a:ext cx="829250" cy="1246495"/>
          </a:xfrm>
          <a:prstGeom prst="rect">
            <a:avLst/>
          </a:prstGeom>
          <a:noFill/>
        </p:spPr>
        <p:txBody>
          <a:bodyPr wrap="square" rtlCol="0">
            <a:spAutoFit/>
          </a:bodyPr>
          <a:lstStyle/>
          <a:p>
            <a:pPr algn="ctr"/>
            <a:r>
              <a:rPr lang="en-GB" sz="7500" dirty="0"/>
              <a:t>r</a:t>
            </a:r>
          </a:p>
        </p:txBody>
      </p:sp>
      <p:sp>
        <p:nvSpPr>
          <p:cNvPr id="17" name="TextBox 16">
            <a:extLst>
              <a:ext uri="{FF2B5EF4-FFF2-40B4-BE49-F238E27FC236}">
                <a16:creationId xmlns:a16="http://schemas.microsoft.com/office/drawing/2014/main" id="{903DB791-A433-4DE5-9A87-0C6D1F104F26}"/>
              </a:ext>
            </a:extLst>
          </p:cNvPr>
          <p:cNvSpPr txBox="1"/>
          <p:nvPr/>
        </p:nvSpPr>
        <p:spPr>
          <a:xfrm>
            <a:off x="2343531" y="3013127"/>
            <a:ext cx="1154097" cy="1246495"/>
          </a:xfrm>
          <a:prstGeom prst="rect">
            <a:avLst/>
          </a:prstGeom>
          <a:noFill/>
        </p:spPr>
        <p:txBody>
          <a:bodyPr wrap="square" rtlCol="0">
            <a:spAutoFit/>
          </a:bodyPr>
          <a:lstStyle/>
          <a:p>
            <a:pPr algn="ctr"/>
            <a:r>
              <a:rPr lang="en-GB" sz="7500" dirty="0"/>
              <a:t>a</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Exaggerate means…</a:t>
            </a:r>
          </a:p>
        </p:txBody>
      </p:sp>
      <p:sp>
        <p:nvSpPr>
          <p:cNvPr id="18" name="TextBox 17">
            <a:extLst>
              <a:ext uri="{FF2B5EF4-FFF2-40B4-BE49-F238E27FC236}">
                <a16:creationId xmlns:a16="http://schemas.microsoft.com/office/drawing/2014/main" id="{C3C8B012-0D85-4728-8B22-EA92ECADD50C}"/>
              </a:ext>
            </a:extLst>
          </p:cNvPr>
          <p:cNvSpPr txBox="1"/>
          <p:nvPr/>
        </p:nvSpPr>
        <p:spPr>
          <a:xfrm>
            <a:off x="8388916" y="3013130"/>
            <a:ext cx="1154097" cy="1246495"/>
          </a:xfrm>
          <a:prstGeom prst="rect">
            <a:avLst/>
          </a:prstGeom>
          <a:noFill/>
        </p:spPr>
        <p:txBody>
          <a:bodyPr wrap="square" rtlCol="0">
            <a:spAutoFit/>
          </a:bodyPr>
          <a:lstStyle/>
          <a:p>
            <a:pPr algn="ctr"/>
            <a:r>
              <a:rPr lang="en-GB" sz="7500" dirty="0"/>
              <a:t>t</a:t>
            </a:r>
          </a:p>
        </p:txBody>
      </p:sp>
      <p:sp>
        <p:nvSpPr>
          <p:cNvPr id="19" name="TextBox 18">
            <a:extLst>
              <a:ext uri="{FF2B5EF4-FFF2-40B4-BE49-F238E27FC236}">
                <a16:creationId xmlns:a16="http://schemas.microsoft.com/office/drawing/2014/main" id="{1FA149BC-6E00-457B-BA91-5B2197867C2E}"/>
              </a:ext>
            </a:extLst>
          </p:cNvPr>
          <p:cNvSpPr txBox="1"/>
          <p:nvPr/>
        </p:nvSpPr>
        <p:spPr>
          <a:xfrm>
            <a:off x="6588361" y="3009177"/>
            <a:ext cx="902962" cy="1246495"/>
          </a:xfrm>
          <a:prstGeom prst="rect">
            <a:avLst/>
          </a:prstGeom>
          <a:noFill/>
        </p:spPr>
        <p:txBody>
          <a:bodyPr wrap="square" rtlCol="0">
            <a:spAutoFit/>
          </a:bodyPr>
          <a:lstStyle/>
          <a:p>
            <a:pPr algn="ctr"/>
            <a:r>
              <a:rPr lang="en-GB" sz="7500" dirty="0"/>
              <a:t>e</a:t>
            </a:r>
          </a:p>
        </p:txBody>
      </p:sp>
      <p:sp>
        <p:nvSpPr>
          <p:cNvPr id="20" name="Rectangle: Rounded Corners 19">
            <a:extLst>
              <a:ext uri="{FF2B5EF4-FFF2-40B4-BE49-F238E27FC236}">
                <a16:creationId xmlns:a16="http://schemas.microsoft.com/office/drawing/2014/main" id="{E5212379-A73D-41C0-AE4B-FE13D0FFA3C7}"/>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DED79FE6-29E5-4D40-8FBD-79C28BAD649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A23FFF02-8A17-4CF3-ABE3-7593D4F49F4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7682419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P spid="19" grpId="0"/>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marvellous</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m</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97708" y="2987713"/>
            <a:ext cx="776510"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88000" y="3003252"/>
            <a:ext cx="776510"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l</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275854" y="2962276"/>
            <a:ext cx="943756" cy="1246495"/>
          </a:xfrm>
          <a:prstGeom prst="rect">
            <a:avLst/>
          </a:prstGeom>
          <a:noFill/>
        </p:spPr>
        <p:txBody>
          <a:bodyPr wrap="square" rtlCol="0">
            <a:spAutoFit/>
          </a:bodyPr>
          <a:lstStyle/>
          <a:p>
            <a:pPr algn="ctr"/>
            <a:r>
              <a:rPr lang="en-GB" sz="7500" dirty="0"/>
              <a:t>o</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145252" y="2962275"/>
            <a:ext cx="885969" cy="1246495"/>
          </a:xfrm>
          <a:prstGeom prst="rect">
            <a:avLst/>
          </a:prstGeom>
          <a:noFill/>
        </p:spPr>
        <p:txBody>
          <a:bodyPr wrap="square" rtlCol="0">
            <a:spAutoFit/>
          </a:bodyPr>
          <a:lstStyle/>
          <a:p>
            <a:pPr algn="ctr"/>
            <a:r>
              <a:rPr lang="en-GB" sz="7500" dirty="0"/>
              <a:t>u</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778951" cy="1785104"/>
          </a:xfrm>
          <a:prstGeom prst="rect">
            <a:avLst/>
          </a:prstGeom>
          <a:noFill/>
        </p:spPr>
        <p:txBody>
          <a:bodyPr wrap="square" rtlCol="0">
            <a:spAutoFit/>
          </a:bodyPr>
          <a:lstStyle/>
          <a:p>
            <a:pPr algn="ctr"/>
            <a:r>
              <a:rPr lang="en-GB" sz="5500" dirty="0"/>
              <a:t>Marvellous means  wonderful. </a:t>
            </a:r>
          </a:p>
        </p:txBody>
      </p:sp>
      <p:sp>
        <p:nvSpPr>
          <p:cNvPr id="19" name="TextBox 18">
            <a:extLst>
              <a:ext uri="{FF2B5EF4-FFF2-40B4-BE49-F238E27FC236}">
                <a16:creationId xmlns:a16="http://schemas.microsoft.com/office/drawing/2014/main" id="{C46F7396-E991-4F15-B6CA-0D8529634D43}"/>
              </a:ext>
            </a:extLst>
          </p:cNvPr>
          <p:cNvSpPr txBox="1"/>
          <p:nvPr/>
        </p:nvSpPr>
        <p:spPr>
          <a:xfrm>
            <a:off x="8798757" y="2962275"/>
            <a:ext cx="885969" cy="1246495"/>
          </a:xfrm>
          <a:prstGeom prst="rect">
            <a:avLst/>
          </a:prstGeom>
          <a:noFill/>
        </p:spPr>
        <p:txBody>
          <a:bodyPr wrap="square" rtlCol="0">
            <a:spAutoFit/>
          </a:bodyPr>
          <a:lstStyle/>
          <a:p>
            <a:pPr algn="ctr"/>
            <a:r>
              <a:rPr lang="en-GB" sz="7500" dirty="0"/>
              <a:t>s</a:t>
            </a:r>
          </a:p>
        </p:txBody>
      </p:sp>
      <p:sp>
        <p:nvSpPr>
          <p:cNvPr id="20" name="Rectangle: Rounded Corners 19">
            <a:extLst>
              <a:ext uri="{FF2B5EF4-FFF2-40B4-BE49-F238E27FC236}">
                <a16:creationId xmlns:a16="http://schemas.microsoft.com/office/drawing/2014/main" id="{AB722F77-EB4D-451D-B506-951219C4CF53}"/>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AC84701F-D59E-4FD0-9C79-0E634D6E728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3" name="Picture 22">
            <a:extLst>
              <a:ext uri="{FF2B5EF4-FFF2-40B4-BE49-F238E27FC236}">
                <a16:creationId xmlns:a16="http://schemas.microsoft.com/office/drawing/2014/main" id="{57D0123B-9C34-4315-803C-E68836C7D90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211841"/>
            <a:ext cx="896492" cy="896492"/>
          </a:xfrm>
          <a:prstGeom prst="rect">
            <a:avLst/>
          </a:prstGeom>
        </p:spPr>
      </p:pic>
    </p:spTree>
    <p:extLst>
      <p:ext uri="{BB962C8B-B14F-4D97-AF65-F5344CB8AC3E}">
        <p14:creationId xmlns:p14="http://schemas.microsoft.com/office/powerpoint/2010/main" val="35919783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m_r_el_o_s</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m</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e</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l</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o</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u</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Marvellous means…</a:t>
            </a:r>
          </a:p>
        </p:txBody>
      </p:sp>
      <p:sp>
        <p:nvSpPr>
          <p:cNvPr id="19" name="TextBox 18">
            <a:extLst>
              <a:ext uri="{FF2B5EF4-FFF2-40B4-BE49-F238E27FC236}">
                <a16:creationId xmlns:a16="http://schemas.microsoft.com/office/drawing/2014/main" id="{F02B121C-F988-46C2-8621-1A3369781355}"/>
              </a:ext>
            </a:extLst>
          </p:cNvPr>
          <p:cNvSpPr txBox="1"/>
          <p:nvPr/>
        </p:nvSpPr>
        <p:spPr>
          <a:xfrm>
            <a:off x="2908662" y="2978244"/>
            <a:ext cx="543777" cy="1246495"/>
          </a:xfrm>
          <a:prstGeom prst="rect">
            <a:avLst/>
          </a:prstGeom>
          <a:noFill/>
        </p:spPr>
        <p:txBody>
          <a:bodyPr wrap="square" rtlCol="0">
            <a:spAutoFit/>
          </a:bodyPr>
          <a:lstStyle/>
          <a:p>
            <a:pPr algn="ctr"/>
            <a:r>
              <a:rPr lang="en-GB" sz="7500" dirty="0"/>
              <a:t>s</a:t>
            </a:r>
          </a:p>
        </p:txBody>
      </p:sp>
      <p:sp>
        <p:nvSpPr>
          <p:cNvPr id="20" name="Rectangle: Rounded Corners 19">
            <a:extLst>
              <a:ext uri="{FF2B5EF4-FFF2-40B4-BE49-F238E27FC236}">
                <a16:creationId xmlns:a16="http://schemas.microsoft.com/office/drawing/2014/main" id="{92AC84CF-7323-4944-90B6-ED9E9D74EC4A}"/>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2465DE8C-B630-468F-8384-A5CC426914C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8AFCDF1F-4929-4960-B058-CC8F9741C10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455084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nuisance</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n</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u</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s</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397708" y="2987713"/>
            <a:ext cx="776510" cy="1246495"/>
          </a:xfrm>
          <a:prstGeom prst="rect">
            <a:avLst/>
          </a:prstGeom>
          <a:noFill/>
        </p:spPr>
        <p:txBody>
          <a:bodyPr wrap="square" rtlCol="0">
            <a:spAutoFit/>
          </a:bodyPr>
          <a:lstStyle/>
          <a:p>
            <a:pPr algn="ctr"/>
            <a:r>
              <a:rPr lang="en-GB" sz="7500" dirty="0"/>
              <a:t>a</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088000" y="3003252"/>
            <a:ext cx="776510"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c</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275854" y="2962276"/>
            <a:ext cx="943756"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324100" y="4678533"/>
            <a:ext cx="8029575" cy="1785104"/>
          </a:xfrm>
          <a:prstGeom prst="rect">
            <a:avLst/>
          </a:prstGeom>
          <a:noFill/>
        </p:spPr>
        <p:txBody>
          <a:bodyPr wrap="square" rtlCol="0">
            <a:spAutoFit/>
          </a:bodyPr>
          <a:lstStyle/>
          <a:p>
            <a:pPr algn="ctr"/>
            <a:r>
              <a:rPr lang="en-GB" sz="5500" dirty="0"/>
              <a:t>A nuisance is something that is annoying. </a:t>
            </a:r>
          </a:p>
        </p:txBody>
      </p:sp>
      <p:sp>
        <p:nvSpPr>
          <p:cNvPr id="18" name="Rectangle: Rounded Corners 17">
            <a:extLst>
              <a:ext uri="{FF2B5EF4-FFF2-40B4-BE49-F238E27FC236}">
                <a16:creationId xmlns:a16="http://schemas.microsoft.com/office/drawing/2014/main" id="{44E9436F-42D3-44A0-8659-62939C817500}"/>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DCEA5755-1545-49B4-BB3D-455D26112E4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0" name="Picture 19">
            <a:extLst>
              <a:ext uri="{FF2B5EF4-FFF2-40B4-BE49-F238E27FC236}">
                <a16:creationId xmlns:a16="http://schemas.microsoft.com/office/drawing/2014/main" id="{A7994B34-9E33-4611-98E0-C400A541AAA6}"/>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609693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n_is_n_e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n</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u</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s</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a:t>a</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n</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c</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005109" y="4688058"/>
            <a:ext cx="6181781" cy="938719"/>
          </a:xfrm>
          <a:prstGeom prst="rect">
            <a:avLst/>
          </a:prstGeom>
          <a:noFill/>
        </p:spPr>
        <p:txBody>
          <a:bodyPr wrap="square" rtlCol="0">
            <a:spAutoFit/>
          </a:bodyPr>
          <a:lstStyle/>
          <a:p>
            <a:r>
              <a:rPr lang="en-GB" sz="5500" dirty="0"/>
              <a:t>Nuisance means…</a:t>
            </a:r>
          </a:p>
        </p:txBody>
      </p:sp>
      <p:sp>
        <p:nvSpPr>
          <p:cNvPr id="18" name="Rectangle: Rounded Corners 17">
            <a:extLst>
              <a:ext uri="{FF2B5EF4-FFF2-40B4-BE49-F238E27FC236}">
                <a16:creationId xmlns:a16="http://schemas.microsoft.com/office/drawing/2014/main" id="{84EBA1F4-95CB-4DE3-87E1-05B23BFA49EB}"/>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F47852B7-B9C6-4A1E-894B-30D86A307504}"/>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9EDFE11A-D109-40B2-AF47-0638FE3DCB0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4443969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parliament</a:t>
            </a:r>
          </a:p>
        </p:txBody>
      </p:sp>
      <p:sp>
        <p:nvSpPr>
          <p:cNvPr id="9" name="TextBox 8">
            <a:extLst>
              <a:ext uri="{FF2B5EF4-FFF2-40B4-BE49-F238E27FC236}">
                <a16:creationId xmlns:a16="http://schemas.microsoft.com/office/drawing/2014/main" id="{ED318A03-29D0-4E81-BBAF-BEAFE75C8083}"/>
              </a:ext>
            </a:extLst>
          </p:cNvPr>
          <p:cNvSpPr txBox="1"/>
          <p:nvPr/>
        </p:nvSpPr>
        <p:spPr>
          <a:xfrm>
            <a:off x="2574724" y="3013156"/>
            <a:ext cx="745525"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00339" y="3003253"/>
            <a:ext cx="709858"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962714" y="2993355"/>
            <a:ext cx="710215"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664404" y="3022809"/>
            <a:ext cx="710215" cy="1246495"/>
          </a:xfrm>
          <a:prstGeom prst="rect">
            <a:avLst/>
          </a:prstGeom>
          <a:noFill/>
        </p:spPr>
        <p:txBody>
          <a:bodyPr wrap="square" rtlCol="0">
            <a:spAutoFit/>
          </a:bodyPr>
          <a:lstStyle/>
          <a:p>
            <a:pPr algn="ctr"/>
            <a:r>
              <a:rPr lang="en-GB" sz="7500" dirty="0"/>
              <a:t>l</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35304" y="3027945"/>
            <a:ext cx="665365"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5898698" y="3003252"/>
            <a:ext cx="776510"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650732" y="3009901"/>
            <a:ext cx="776510" cy="1246495"/>
          </a:xfrm>
          <a:prstGeom prst="rect">
            <a:avLst/>
          </a:prstGeom>
          <a:noFill/>
        </p:spPr>
        <p:txBody>
          <a:bodyPr wrap="square" rtlCol="0">
            <a:spAutoFit/>
          </a:bodyPr>
          <a:lstStyle/>
          <a:p>
            <a:pPr algn="ctr"/>
            <a:r>
              <a:rPr lang="en-GB" sz="7500" dirty="0"/>
              <a:t>m</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338602" y="2992076"/>
            <a:ext cx="943756"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097573" y="2992075"/>
            <a:ext cx="885969"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226823" y="4115826"/>
            <a:ext cx="9374628" cy="2631490"/>
          </a:xfrm>
          <a:prstGeom prst="rect">
            <a:avLst/>
          </a:prstGeom>
          <a:noFill/>
        </p:spPr>
        <p:txBody>
          <a:bodyPr wrap="square" rtlCol="0">
            <a:spAutoFit/>
          </a:bodyPr>
          <a:lstStyle/>
          <a:p>
            <a:pPr algn="ctr"/>
            <a:r>
              <a:rPr lang="en-GB" sz="5500" dirty="0"/>
              <a:t>Parliament is where people assemble to discuss how to run the nation. </a:t>
            </a:r>
          </a:p>
        </p:txBody>
      </p:sp>
      <p:sp>
        <p:nvSpPr>
          <p:cNvPr id="19" name="TextBox 18">
            <a:extLst>
              <a:ext uri="{FF2B5EF4-FFF2-40B4-BE49-F238E27FC236}">
                <a16:creationId xmlns:a16="http://schemas.microsoft.com/office/drawing/2014/main" id="{C46F7396-E991-4F15-B6CA-0D8529634D43}"/>
              </a:ext>
            </a:extLst>
          </p:cNvPr>
          <p:cNvSpPr txBox="1"/>
          <p:nvPr/>
        </p:nvSpPr>
        <p:spPr>
          <a:xfrm>
            <a:off x="8789058" y="2992074"/>
            <a:ext cx="885969" cy="1246495"/>
          </a:xfrm>
          <a:prstGeom prst="rect">
            <a:avLst/>
          </a:prstGeom>
          <a:noFill/>
        </p:spPr>
        <p:txBody>
          <a:bodyPr wrap="square" rtlCol="0">
            <a:spAutoFit/>
          </a:bodyPr>
          <a:lstStyle/>
          <a:p>
            <a:pPr algn="ctr"/>
            <a:r>
              <a:rPr lang="en-GB" sz="7500" dirty="0"/>
              <a:t>t</a:t>
            </a:r>
          </a:p>
        </p:txBody>
      </p:sp>
      <p:sp>
        <p:nvSpPr>
          <p:cNvPr id="20" name="Rectangle: Rounded Corners 19">
            <a:extLst>
              <a:ext uri="{FF2B5EF4-FFF2-40B4-BE49-F238E27FC236}">
                <a16:creationId xmlns:a16="http://schemas.microsoft.com/office/drawing/2014/main" id="{E29DD0FC-AF1E-4E27-B4DE-E3738CD8C276}"/>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86E1AF0A-126B-4A9B-8CAB-7F8233194E6E}"/>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3" name="Picture 22">
            <a:extLst>
              <a:ext uri="{FF2B5EF4-FFF2-40B4-BE49-F238E27FC236}">
                <a16:creationId xmlns:a16="http://schemas.microsoft.com/office/drawing/2014/main" id="{308BF0BE-195B-4C3D-BF5F-452A90BE823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4335634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p_r_i_m_nt</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a:t>r</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l</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m</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e</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561508" y="3013152"/>
            <a:ext cx="796336" cy="1246495"/>
          </a:xfrm>
          <a:prstGeom prst="rect">
            <a:avLst/>
          </a:prstGeom>
          <a:noFill/>
        </p:spPr>
        <p:txBody>
          <a:bodyPr wrap="square" rtlCol="0">
            <a:spAutoFit/>
          </a:bodyPr>
          <a:lstStyle/>
          <a:p>
            <a:pPr algn="ctr"/>
            <a:r>
              <a:rPr lang="en-GB" sz="7500" dirty="0"/>
              <a:t>n</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Parliament means…</a:t>
            </a:r>
          </a:p>
        </p:txBody>
      </p:sp>
      <p:sp>
        <p:nvSpPr>
          <p:cNvPr id="19" name="TextBox 18">
            <a:extLst>
              <a:ext uri="{FF2B5EF4-FFF2-40B4-BE49-F238E27FC236}">
                <a16:creationId xmlns:a16="http://schemas.microsoft.com/office/drawing/2014/main" id="{F02B121C-F988-46C2-8621-1A3369781355}"/>
              </a:ext>
            </a:extLst>
          </p:cNvPr>
          <p:cNvSpPr txBox="1"/>
          <p:nvPr/>
        </p:nvSpPr>
        <p:spPr>
          <a:xfrm>
            <a:off x="2908662" y="2978244"/>
            <a:ext cx="543777" cy="1246495"/>
          </a:xfrm>
          <a:prstGeom prst="rect">
            <a:avLst/>
          </a:prstGeom>
          <a:noFill/>
        </p:spPr>
        <p:txBody>
          <a:bodyPr wrap="square" rtlCol="0">
            <a:spAutoFit/>
          </a:bodyPr>
          <a:lstStyle/>
          <a:p>
            <a:pPr algn="ctr"/>
            <a:r>
              <a:rPr lang="en-GB" sz="7500" dirty="0"/>
              <a:t>t</a:t>
            </a:r>
          </a:p>
        </p:txBody>
      </p:sp>
      <p:sp>
        <p:nvSpPr>
          <p:cNvPr id="20" name="Rectangle: Rounded Corners 19">
            <a:extLst>
              <a:ext uri="{FF2B5EF4-FFF2-40B4-BE49-F238E27FC236}">
                <a16:creationId xmlns:a16="http://schemas.microsoft.com/office/drawing/2014/main" id="{21DFB0DA-E742-4A8D-95A7-CC6FCBD3A706}"/>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B505D695-768C-4D65-A311-CE9A03230A3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3" name="Picture 22">
            <a:extLst>
              <a:ext uri="{FF2B5EF4-FFF2-40B4-BE49-F238E27FC236}">
                <a16:creationId xmlns:a16="http://schemas.microsoft.com/office/drawing/2014/main" id="{EF825980-33C9-4E77-B720-D304B569BDF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039846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anim calcmode="lin" valueType="num">
                                      <p:cBhvr additive="base">
                                        <p:cTn id="47" dur="500" fill="hold"/>
                                        <p:tgtEl>
                                          <p:spTgt spid="21"/>
                                        </p:tgtEl>
                                        <p:attrNameLst>
                                          <p:attrName>ppt_x</p:attrName>
                                        </p:attrNameLst>
                                      </p:cBhvr>
                                      <p:tavLst>
                                        <p:tav tm="0">
                                          <p:val>
                                            <p:strVal val="#ppt_x"/>
                                          </p:val>
                                        </p:tav>
                                        <p:tav tm="100000">
                                          <p:val>
                                            <p:strVal val="#ppt_x"/>
                                          </p:val>
                                        </p:tav>
                                      </p:tavLst>
                                    </p:anim>
                                    <p:anim calcmode="lin" valueType="num">
                                      <p:cBhvr additive="base">
                                        <p:cTn id="48"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21" grpId="0"/>
      <p:bldP spid="1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privilege</a:t>
            </a:r>
          </a:p>
        </p:txBody>
      </p:sp>
      <p:sp>
        <p:nvSpPr>
          <p:cNvPr id="9" name="TextBox 8">
            <a:extLst>
              <a:ext uri="{FF2B5EF4-FFF2-40B4-BE49-F238E27FC236}">
                <a16:creationId xmlns:a16="http://schemas.microsoft.com/office/drawing/2014/main" id="{ED318A03-29D0-4E81-BBAF-BEAFE75C8083}"/>
              </a:ext>
            </a:extLst>
          </p:cNvPr>
          <p:cNvSpPr txBox="1"/>
          <p:nvPr/>
        </p:nvSpPr>
        <p:spPr>
          <a:xfrm>
            <a:off x="3477988" y="2988967"/>
            <a:ext cx="745525"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110197" y="2993354"/>
            <a:ext cx="709858"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726701" y="2996419"/>
            <a:ext cx="710215"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5311121" y="3005944"/>
            <a:ext cx="710215"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006828" y="3008327"/>
            <a:ext cx="665365"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6637840" y="2988968"/>
            <a:ext cx="776510"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7304402" y="2998866"/>
            <a:ext cx="776510"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977082" y="2993354"/>
            <a:ext cx="638192" cy="1246495"/>
          </a:xfrm>
          <a:prstGeom prst="rect">
            <a:avLst/>
          </a:prstGeom>
          <a:noFill/>
        </p:spPr>
        <p:txBody>
          <a:bodyPr wrap="square" rtlCol="0">
            <a:spAutoFit/>
          </a:bodyPr>
          <a:lstStyle/>
          <a:p>
            <a:pPr algn="ctr"/>
            <a:r>
              <a:rPr lang="en-GB" sz="7500" dirty="0"/>
              <a:t>g</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90725" y="4601558"/>
            <a:ext cx="8210550" cy="1785104"/>
          </a:xfrm>
          <a:prstGeom prst="rect">
            <a:avLst/>
          </a:prstGeom>
          <a:noFill/>
        </p:spPr>
        <p:txBody>
          <a:bodyPr wrap="square" rtlCol="0">
            <a:spAutoFit/>
          </a:bodyPr>
          <a:lstStyle/>
          <a:p>
            <a:pPr algn="ctr"/>
            <a:r>
              <a:rPr lang="en-GB" sz="5500" dirty="0"/>
              <a:t>Privilege means honour or benefit. </a:t>
            </a:r>
          </a:p>
        </p:txBody>
      </p:sp>
      <p:sp>
        <p:nvSpPr>
          <p:cNvPr id="18" name="TextBox 17">
            <a:extLst>
              <a:ext uri="{FF2B5EF4-FFF2-40B4-BE49-F238E27FC236}">
                <a16:creationId xmlns:a16="http://schemas.microsoft.com/office/drawing/2014/main" id="{CC439A26-738A-45EF-8C3B-70B0032C34BF}"/>
              </a:ext>
            </a:extLst>
          </p:cNvPr>
          <p:cNvSpPr txBox="1"/>
          <p:nvPr/>
        </p:nvSpPr>
        <p:spPr>
          <a:xfrm>
            <a:off x="8539814" y="2987842"/>
            <a:ext cx="638192"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AEED6492-38AE-454C-84EA-2F69D69AC2FB}"/>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C84C652D-F538-4752-8955-BFDB506B7A92}"/>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2" name="Picture 21">
            <a:extLst>
              <a:ext uri="{FF2B5EF4-FFF2-40B4-BE49-F238E27FC236}">
                <a16:creationId xmlns:a16="http://schemas.microsoft.com/office/drawing/2014/main" id="{1B7860AC-5710-4274-B6D1-BC0C93364B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8454573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accommodate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o</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d</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a:t>a</a:t>
            </a:r>
          </a:p>
        </p:txBody>
      </p:sp>
      <p:sp>
        <p:nvSpPr>
          <p:cNvPr id="19" name="TextBox 18">
            <a:extLst>
              <a:ext uri="{FF2B5EF4-FFF2-40B4-BE49-F238E27FC236}">
                <a16:creationId xmlns:a16="http://schemas.microsoft.com/office/drawing/2014/main" id="{4C951AEC-9291-403B-9733-8F73FF913EDE}"/>
              </a:ext>
            </a:extLst>
          </p:cNvPr>
          <p:cNvSpPr txBox="1"/>
          <p:nvPr/>
        </p:nvSpPr>
        <p:spPr>
          <a:xfrm>
            <a:off x="9014607" y="3013152"/>
            <a:ext cx="115409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9735581" y="3013151"/>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To accommodate means to make room for. </a:t>
            </a:r>
          </a:p>
        </p:txBody>
      </p:sp>
      <p:sp>
        <p:nvSpPr>
          <p:cNvPr id="22" name="Rectangle: Rounded Corners 21">
            <a:extLst>
              <a:ext uri="{FF2B5EF4-FFF2-40B4-BE49-F238E27FC236}">
                <a16:creationId xmlns:a16="http://schemas.microsoft.com/office/drawing/2014/main" id="{D3811773-DC35-466F-B1D7-358D9B9F8AB5}"/>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3" name="Picture 22">
            <a:extLst>
              <a:ext uri="{FF2B5EF4-FFF2-40B4-BE49-F238E27FC236}">
                <a16:creationId xmlns:a16="http://schemas.microsoft.com/office/drawing/2014/main" id="{65C61086-B764-4D85-8D08-CF9A6D64FA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4" name="Picture 23">
            <a:extLst>
              <a:ext uri="{FF2B5EF4-FFF2-40B4-BE49-F238E27FC236}">
                <a16:creationId xmlns:a16="http://schemas.microsoft.com/office/drawing/2014/main" id="{A8A667CE-9F85-4EDA-993F-82816272074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515488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p_i_i_e_e</a:t>
            </a:r>
            <a:endParaRPr lang="en-GB" sz="7500" dirty="0"/>
          </a:p>
        </p:txBody>
      </p:sp>
      <p:sp>
        <p:nvSpPr>
          <p:cNvPr id="9" name="TextBox 8">
            <a:extLst>
              <a:ext uri="{FF2B5EF4-FFF2-40B4-BE49-F238E27FC236}">
                <a16:creationId xmlns:a16="http://schemas.microsoft.com/office/drawing/2014/main" id="{ED318A03-29D0-4E81-BBAF-BEAFE75C8083}"/>
              </a:ext>
            </a:extLst>
          </p:cNvPr>
          <p:cNvSpPr txBox="1"/>
          <p:nvPr/>
        </p:nvSpPr>
        <p:spPr>
          <a:xfrm>
            <a:off x="7849747" y="3015080"/>
            <a:ext cx="906758" cy="1246495"/>
          </a:xfrm>
          <a:prstGeom prst="rect">
            <a:avLst/>
          </a:prstGeom>
          <a:noFill/>
        </p:spPr>
        <p:txBody>
          <a:bodyPr wrap="square" rtlCol="0">
            <a:spAutoFit/>
          </a:bodyPr>
          <a:lstStyle/>
          <a:p>
            <a:pPr algn="ctr"/>
            <a:r>
              <a:rPr lang="en-GB" sz="7500" dirty="0"/>
              <a:t>p</a:t>
            </a:r>
          </a:p>
        </p:txBody>
      </p:sp>
      <p:sp>
        <p:nvSpPr>
          <p:cNvPr id="11" name="TextBox 10">
            <a:extLst>
              <a:ext uri="{FF2B5EF4-FFF2-40B4-BE49-F238E27FC236}">
                <a16:creationId xmlns:a16="http://schemas.microsoft.com/office/drawing/2014/main" id="{5C21B293-77EA-44D4-8554-F6A20CA05D9E}"/>
              </a:ext>
            </a:extLst>
          </p:cNvPr>
          <p:cNvSpPr txBox="1"/>
          <p:nvPr/>
        </p:nvSpPr>
        <p:spPr>
          <a:xfrm>
            <a:off x="3443645" y="2984306"/>
            <a:ext cx="698600"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7196977" y="3005542"/>
            <a:ext cx="857942" cy="1246495"/>
          </a:xfrm>
          <a:prstGeom prst="rect">
            <a:avLst/>
          </a:prstGeom>
          <a:noFill/>
        </p:spPr>
        <p:txBody>
          <a:bodyPr wrap="square" rtlCol="0">
            <a:spAutoFit/>
          </a:bodyPr>
          <a:lstStyle/>
          <a:p>
            <a:pPr algn="ctr"/>
            <a:r>
              <a:rPr lang="en-GB" sz="7500" dirty="0" err="1"/>
              <a:t>i</a:t>
            </a:r>
            <a:endParaRPr lang="en-GB" sz="7500" dirty="0"/>
          </a:p>
        </p:txBody>
      </p:sp>
      <p:sp>
        <p:nvSpPr>
          <p:cNvPr id="13" name="TextBox 12">
            <a:extLst>
              <a:ext uri="{FF2B5EF4-FFF2-40B4-BE49-F238E27FC236}">
                <a16:creationId xmlns:a16="http://schemas.microsoft.com/office/drawing/2014/main" id="{981446E5-D6F1-4885-9ED2-A4734D8C8A7D}"/>
              </a:ext>
            </a:extLst>
          </p:cNvPr>
          <p:cNvSpPr txBox="1"/>
          <p:nvPr/>
        </p:nvSpPr>
        <p:spPr>
          <a:xfrm>
            <a:off x="5275139" y="2990368"/>
            <a:ext cx="761050" cy="1246495"/>
          </a:xfrm>
          <a:prstGeom prst="rect">
            <a:avLst/>
          </a:prstGeom>
          <a:noFill/>
        </p:spPr>
        <p:txBody>
          <a:bodyPr wrap="square" rtlCol="0">
            <a:spAutoFit/>
          </a:bodyPr>
          <a:lstStyle/>
          <a:p>
            <a:pPr algn="ctr"/>
            <a:r>
              <a:rPr lang="en-GB" sz="7500" dirty="0"/>
              <a:t>v</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133967" y="2990368"/>
            <a:ext cx="698600" cy="1246495"/>
          </a:xfrm>
          <a:prstGeom prst="rect">
            <a:avLst/>
          </a:prstGeom>
          <a:noFill/>
        </p:spPr>
        <p:txBody>
          <a:bodyPr wrap="square" rtlCol="0">
            <a:spAutoFit/>
          </a:bodyPr>
          <a:lstStyle/>
          <a:p>
            <a:pPr algn="ctr"/>
            <a:r>
              <a:rPr lang="en-GB" sz="7500" dirty="0" err="1"/>
              <a:t>i</a:t>
            </a:r>
            <a:endParaRPr lang="en-GB" sz="7500" dirty="0"/>
          </a:p>
        </p:txBody>
      </p:sp>
      <p:sp>
        <p:nvSpPr>
          <p:cNvPr id="15" name="TextBox 14">
            <a:extLst>
              <a:ext uri="{FF2B5EF4-FFF2-40B4-BE49-F238E27FC236}">
                <a16:creationId xmlns:a16="http://schemas.microsoft.com/office/drawing/2014/main" id="{0F583110-722A-42FF-A3B4-476188C7803F}"/>
              </a:ext>
            </a:extLst>
          </p:cNvPr>
          <p:cNvSpPr txBox="1"/>
          <p:nvPr/>
        </p:nvSpPr>
        <p:spPr>
          <a:xfrm>
            <a:off x="5924546" y="3013130"/>
            <a:ext cx="761973" cy="1246495"/>
          </a:xfrm>
          <a:prstGeom prst="rect">
            <a:avLst/>
          </a:prstGeom>
          <a:noFill/>
        </p:spPr>
        <p:txBody>
          <a:bodyPr wrap="square" rtlCol="0">
            <a:spAutoFit/>
          </a:bodyPr>
          <a:lstStyle/>
          <a:p>
            <a:pPr algn="ctr"/>
            <a:r>
              <a:rPr lang="en-GB" sz="7500" dirty="0"/>
              <a:t>l</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782923" y="3013130"/>
            <a:ext cx="596699" cy="1246495"/>
          </a:xfrm>
          <a:prstGeom prst="rect">
            <a:avLst/>
          </a:prstGeom>
          <a:noFill/>
        </p:spPr>
        <p:txBody>
          <a:bodyPr wrap="square" rtlCol="0">
            <a:spAutoFit/>
          </a:bodyPr>
          <a:lstStyle/>
          <a:p>
            <a:pPr algn="ctr"/>
            <a:r>
              <a:rPr lang="en-GB" sz="7500" dirty="0"/>
              <a:t>e</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618946" y="3013130"/>
            <a:ext cx="685877" cy="1246495"/>
          </a:xfrm>
          <a:prstGeom prst="rect">
            <a:avLst/>
          </a:prstGeom>
          <a:noFill/>
        </p:spPr>
        <p:txBody>
          <a:bodyPr wrap="square" rtlCol="0">
            <a:spAutoFit/>
          </a:bodyPr>
          <a:lstStyle/>
          <a:p>
            <a:pPr algn="ctr"/>
            <a:r>
              <a:rPr lang="en-GB" sz="7500" dirty="0"/>
              <a:t>g</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810558" y="4621383"/>
            <a:ext cx="5616776" cy="938719"/>
          </a:xfrm>
          <a:prstGeom prst="rect">
            <a:avLst/>
          </a:prstGeom>
          <a:noFill/>
        </p:spPr>
        <p:txBody>
          <a:bodyPr wrap="square" rtlCol="0">
            <a:spAutoFit/>
          </a:bodyPr>
          <a:lstStyle/>
          <a:p>
            <a:r>
              <a:rPr lang="en-GB" sz="5500" dirty="0"/>
              <a:t>Privilege means…</a:t>
            </a:r>
          </a:p>
        </p:txBody>
      </p:sp>
      <p:sp>
        <p:nvSpPr>
          <p:cNvPr id="18" name="TextBox 17">
            <a:extLst>
              <a:ext uri="{FF2B5EF4-FFF2-40B4-BE49-F238E27FC236}">
                <a16:creationId xmlns:a16="http://schemas.microsoft.com/office/drawing/2014/main" id="{93E96AE3-8DFB-48C1-82B5-DCB56E2096F2}"/>
              </a:ext>
            </a:extLst>
          </p:cNvPr>
          <p:cNvSpPr txBox="1"/>
          <p:nvPr/>
        </p:nvSpPr>
        <p:spPr>
          <a:xfrm>
            <a:off x="8632950" y="3005057"/>
            <a:ext cx="685877"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31BFCA91-F2FA-44F2-A075-34E797F413B7}"/>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83083B1E-9537-459C-918E-3E8A856A92A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488BE32F-211E-44CA-AF95-CF02B168F4C4}"/>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5509842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21" grpId="0"/>
      <p:bldP spid="18"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secretary</a:t>
            </a:r>
          </a:p>
        </p:txBody>
      </p:sp>
      <p:sp>
        <p:nvSpPr>
          <p:cNvPr id="9" name="TextBox 8">
            <a:extLst>
              <a:ext uri="{FF2B5EF4-FFF2-40B4-BE49-F238E27FC236}">
                <a16:creationId xmlns:a16="http://schemas.microsoft.com/office/drawing/2014/main" id="{ED318A03-29D0-4E81-BBAF-BEAFE75C8083}"/>
              </a:ext>
            </a:extLst>
          </p:cNvPr>
          <p:cNvSpPr txBox="1"/>
          <p:nvPr/>
        </p:nvSpPr>
        <p:spPr>
          <a:xfrm>
            <a:off x="4221097" y="3013150"/>
            <a:ext cx="954453"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860421" y="3013151"/>
            <a:ext cx="829902"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410407" y="3013151"/>
            <a:ext cx="749131"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9621" y="3013151"/>
            <a:ext cx="900052"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482283" y="3038475"/>
            <a:ext cx="774220"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176983" y="4435198"/>
            <a:ext cx="8610600" cy="1785104"/>
          </a:xfrm>
          <a:prstGeom prst="rect">
            <a:avLst/>
          </a:prstGeom>
          <a:noFill/>
        </p:spPr>
        <p:txBody>
          <a:bodyPr wrap="square" rtlCol="0">
            <a:spAutoFit/>
          </a:bodyPr>
          <a:lstStyle/>
          <a:p>
            <a:pPr algn="ctr"/>
            <a:r>
              <a:rPr lang="en-GB" sz="5500" dirty="0"/>
              <a:t>A secretary is an office assistant. </a:t>
            </a:r>
          </a:p>
        </p:txBody>
      </p:sp>
      <p:sp>
        <p:nvSpPr>
          <p:cNvPr id="15" name="TextBox 14">
            <a:extLst>
              <a:ext uri="{FF2B5EF4-FFF2-40B4-BE49-F238E27FC236}">
                <a16:creationId xmlns:a16="http://schemas.microsoft.com/office/drawing/2014/main" id="{FE3BF979-C5C5-470E-A974-A86F91D22CB4}"/>
              </a:ext>
            </a:extLst>
          </p:cNvPr>
          <p:cNvSpPr txBox="1"/>
          <p:nvPr/>
        </p:nvSpPr>
        <p:spPr>
          <a:xfrm>
            <a:off x="6984020" y="3038474"/>
            <a:ext cx="774220"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586313" y="3013150"/>
            <a:ext cx="752548"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AE608D47-EEF2-4FA8-951D-0139B192BCAC}"/>
              </a:ext>
            </a:extLst>
          </p:cNvPr>
          <p:cNvSpPr txBox="1"/>
          <p:nvPr/>
        </p:nvSpPr>
        <p:spPr>
          <a:xfrm>
            <a:off x="8194192" y="3013150"/>
            <a:ext cx="774220" cy="1246495"/>
          </a:xfrm>
          <a:prstGeom prst="rect">
            <a:avLst/>
          </a:prstGeom>
          <a:noFill/>
        </p:spPr>
        <p:txBody>
          <a:bodyPr wrap="square" rtlCol="0">
            <a:spAutoFit/>
          </a:bodyPr>
          <a:lstStyle/>
          <a:p>
            <a:pPr algn="ctr"/>
            <a:r>
              <a:rPr lang="en-GB" sz="7500" dirty="0"/>
              <a:t>r</a:t>
            </a:r>
          </a:p>
        </p:txBody>
      </p:sp>
      <p:sp>
        <p:nvSpPr>
          <p:cNvPr id="18" name="TextBox 17">
            <a:extLst>
              <a:ext uri="{FF2B5EF4-FFF2-40B4-BE49-F238E27FC236}">
                <a16:creationId xmlns:a16="http://schemas.microsoft.com/office/drawing/2014/main" id="{A1E53F3C-9621-4A77-9EFA-7567B37A03A4}"/>
              </a:ext>
            </a:extLst>
          </p:cNvPr>
          <p:cNvSpPr txBox="1"/>
          <p:nvPr/>
        </p:nvSpPr>
        <p:spPr>
          <a:xfrm>
            <a:off x="8802071" y="3013149"/>
            <a:ext cx="774220" cy="1246495"/>
          </a:xfrm>
          <a:prstGeom prst="rect">
            <a:avLst/>
          </a:prstGeom>
          <a:noFill/>
        </p:spPr>
        <p:txBody>
          <a:bodyPr wrap="square" rtlCol="0">
            <a:spAutoFit/>
          </a:bodyPr>
          <a:lstStyle/>
          <a:p>
            <a:pPr algn="ctr"/>
            <a:r>
              <a:rPr lang="en-GB" sz="7500" dirty="0"/>
              <a:t>y</a:t>
            </a:r>
          </a:p>
        </p:txBody>
      </p:sp>
      <p:sp>
        <p:nvSpPr>
          <p:cNvPr id="19" name="Rectangle: Rounded Corners 18">
            <a:extLst>
              <a:ext uri="{FF2B5EF4-FFF2-40B4-BE49-F238E27FC236}">
                <a16:creationId xmlns:a16="http://schemas.microsoft.com/office/drawing/2014/main" id="{FE31763F-1E33-4017-B0B7-2621AC82C22D}"/>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CBF55015-2C2D-471F-8EA5-0E21E967224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2" name="Picture 21">
            <a:extLst>
              <a:ext uri="{FF2B5EF4-FFF2-40B4-BE49-F238E27FC236}">
                <a16:creationId xmlns:a16="http://schemas.microsoft.com/office/drawing/2014/main" id="{C3AE46A0-B4D4-4CD2-9F5C-69E38522035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97400275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se_r_t_r</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14745" y="2970540"/>
            <a:ext cx="906758" cy="1246495"/>
          </a:xfrm>
          <a:prstGeom prst="rect">
            <a:avLst/>
          </a:prstGeom>
          <a:noFill/>
        </p:spPr>
        <p:txBody>
          <a:bodyPr wrap="square" rtlCol="0">
            <a:spAutoFit/>
          </a:bodyPr>
          <a:lstStyle/>
          <a:p>
            <a:pPr algn="ctr"/>
            <a:r>
              <a:rPr lang="en-GB" sz="7500" dirty="0"/>
              <a:t>s</a:t>
            </a:r>
          </a:p>
        </p:txBody>
      </p:sp>
      <p:sp>
        <p:nvSpPr>
          <p:cNvPr id="11" name="TextBox 10">
            <a:extLst>
              <a:ext uri="{FF2B5EF4-FFF2-40B4-BE49-F238E27FC236}">
                <a16:creationId xmlns:a16="http://schemas.microsoft.com/office/drawing/2014/main" id="{5C21B293-77EA-44D4-8554-F6A20CA05D9E}"/>
              </a:ext>
            </a:extLst>
          </p:cNvPr>
          <p:cNvSpPr txBox="1"/>
          <p:nvPr/>
        </p:nvSpPr>
        <p:spPr>
          <a:xfrm>
            <a:off x="6599020" y="2981342"/>
            <a:ext cx="698600"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4566721" y="2970540"/>
            <a:ext cx="857942"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240346" y="2970540"/>
            <a:ext cx="857942" cy="1246495"/>
          </a:xfrm>
          <a:prstGeom prst="rect">
            <a:avLst/>
          </a:prstGeom>
          <a:noFill/>
        </p:spPr>
        <p:txBody>
          <a:bodyPr wrap="square" rtlCol="0">
            <a:spAutoFit/>
          </a:bodyPr>
          <a:lstStyle/>
          <a:p>
            <a:pPr algn="ctr"/>
            <a:r>
              <a:rPr lang="en-GB" sz="7500" dirty="0"/>
              <a:t>r</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958780" y="2975941"/>
            <a:ext cx="804065"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529631" y="4618599"/>
            <a:ext cx="5800725" cy="938719"/>
          </a:xfrm>
          <a:prstGeom prst="rect">
            <a:avLst/>
          </a:prstGeom>
          <a:noFill/>
        </p:spPr>
        <p:txBody>
          <a:bodyPr wrap="square" rtlCol="0">
            <a:spAutoFit/>
          </a:bodyPr>
          <a:lstStyle/>
          <a:p>
            <a:r>
              <a:rPr lang="en-GB" sz="5500" dirty="0"/>
              <a:t>Secretary means…</a:t>
            </a:r>
          </a:p>
        </p:txBody>
      </p:sp>
      <p:sp>
        <p:nvSpPr>
          <p:cNvPr id="15" name="TextBox 14">
            <a:extLst>
              <a:ext uri="{FF2B5EF4-FFF2-40B4-BE49-F238E27FC236}">
                <a16:creationId xmlns:a16="http://schemas.microsoft.com/office/drawing/2014/main" id="{4FDF412B-EFA2-4256-BBA7-E9EAFF02AB75}"/>
              </a:ext>
            </a:extLst>
          </p:cNvPr>
          <p:cNvSpPr txBox="1"/>
          <p:nvPr/>
        </p:nvSpPr>
        <p:spPr>
          <a:xfrm>
            <a:off x="3783883" y="2981341"/>
            <a:ext cx="804065" cy="1246495"/>
          </a:xfrm>
          <a:prstGeom prst="rect">
            <a:avLst/>
          </a:prstGeom>
          <a:noFill/>
        </p:spPr>
        <p:txBody>
          <a:bodyPr wrap="square" rtlCol="0">
            <a:spAutoFit/>
          </a:bodyPr>
          <a:lstStyle/>
          <a:p>
            <a:pPr algn="ctr"/>
            <a:r>
              <a:rPr lang="en-GB" sz="7500" dirty="0"/>
              <a:t>t</a:t>
            </a:r>
          </a:p>
        </p:txBody>
      </p:sp>
      <p:sp>
        <p:nvSpPr>
          <p:cNvPr id="16" name="TextBox 15">
            <a:extLst>
              <a:ext uri="{FF2B5EF4-FFF2-40B4-BE49-F238E27FC236}">
                <a16:creationId xmlns:a16="http://schemas.microsoft.com/office/drawing/2014/main" id="{2F3A3511-7C0C-478A-9A9A-5108466FB061}"/>
              </a:ext>
            </a:extLst>
          </p:cNvPr>
          <p:cNvSpPr txBox="1"/>
          <p:nvPr/>
        </p:nvSpPr>
        <p:spPr>
          <a:xfrm>
            <a:off x="8246977" y="2975940"/>
            <a:ext cx="804065" cy="1246495"/>
          </a:xfrm>
          <a:prstGeom prst="rect">
            <a:avLst/>
          </a:prstGeom>
          <a:noFill/>
        </p:spPr>
        <p:txBody>
          <a:bodyPr wrap="square" rtlCol="0">
            <a:spAutoFit/>
          </a:bodyPr>
          <a:lstStyle/>
          <a:p>
            <a:pPr algn="ctr"/>
            <a:r>
              <a:rPr lang="en-GB" sz="7500" dirty="0"/>
              <a:t>a</a:t>
            </a:r>
          </a:p>
        </p:txBody>
      </p:sp>
      <p:sp>
        <p:nvSpPr>
          <p:cNvPr id="17" name="TextBox 16">
            <a:extLst>
              <a:ext uri="{FF2B5EF4-FFF2-40B4-BE49-F238E27FC236}">
                <a16:creationId xmlns:a16="http://schemas.microsoft.com/office/drawing/2014/main" id="{6086ED9B-EB50-42F2-ABDA-AE502A3CDE41}"/>
              </a:ext>
            </a:extLst>
          </p:cNvPr>
          <p:cNvSpPr txBox="1"/>
          <p:nvPr/>
        </p:nvSpPr>
        <p:spPr>
          <a:xfrm>
            <a:off x="3127599" y="2965915"/>
            <a:ext cx="804065" cy="1246495"/>
          </a:xfrm>
          <a:prstGeom prst="rect">
            <a:avLst/>
          </a:prstGeom>
          <a:noFill/>
        </p:spPr>
        <p:txBody>
          <a:bodyPr wrap="square" rtlCol="0">
            <a:spAutoFit/>
          </a:bodyPr>
          <a:lstStyle/>
          <a:p>
            <a:pPr algn="ctr"/>
            <a:r>
              <a:rPr lang="en-GB" sz="7500" dirty="0"/>
              <a:t>r</a:t>
            </a:r>
          </a:p>
        </p:txBody>
      </p:sp>
      <p:sp>
        <p:nvSpPr>
          <p:cNvPr id="18" name="TextBox 17">
            <a:extLst>
              <a:ext uri="{FF2B5EF4-FFF2-40B4-BE49-F238E27FC236}">
                <a16:creationId xmlns:a16="http://schemas.microsoft.com/office/drawing/2014/main" id="{A56AF8CD-B4D0-41DB-8B24-AD166CF32D1D}"/>
              </a:ext>
            </a:extLst>
          </p:cNvPr>
          <p:cNvSpPr txBox="1"/>
          <p:nvPr/>
        </p:nvSpPr>
        <p:spPr>
          <a:xfrm>
            <a:off x="7665052" y="2981341"/>
            <a:ext cx="804065" cy="1246495"/>
          </a:xfrm>
          <a:prstGeom prst="rect">
            <a:avLst/>
          </a:prstGeom>
          <a:noFill/>
        </p:spPr>
        <p:txBody>
          <a:bodyPr wrap="square" rtlCol="0">
            <a:spAutoFit/>
          </a:bodyPr>
          <a:lstStyle/>
          <a:p>
            <a:pPr algn="ctr"/>
            <a:r>
              <a:rPr lang="en-GB" sz="7500" dirty="0"/>
              <a:t>y</a:t>
            </a:r>
          </a:p>
        </p:txBody>
      </p:sp>
      <p:sp>
        <p:nvSpPr>
          <p:cNvPr id="19" name="Rectangle: Rounded Corners 18">
            <a:extLst>
              <a:ext uri="{FF2B5EF4-FFF2-40B4-BE49-F238E27FC236}">
                <a16:creationId xmlns:a16="http://schemas.microsoft.com/office/drawing/2014/main" id="{34DDEC4D-8E5F-4EBD-8B34-5679E8AD1CE9}"/>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46A7C86B-8A99-439D-91EF-213D849A75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7BBDDEA6-38E6-4610-8160-587620B27293}"/>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8780912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P spid="17" grpId="0"/>
      <p:bldP spid="18" grpId="0"/>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vegetable</a:t>
            </a:r>
          </a:p>
        </p:txBody>
      </p:sp>
      <p:sp>
        <p:nvSpPr>
          <p:cNvPr id="9" name="TextBox 8">
            <a:extLst>
              <a:ext uri="{FF2B5EF4-FFF2-40B4-BE49-F238E27FC236}">
                <a16:creationId xmlns:a16="http://schemas.microsoft.com/office/drawing/2014/main" id="{ED318A03-29D0-4E81-BBAF-BEAFE75C8083}"/>
              </a:ext>
            </a:extLst>
          </p:cNvPr>
          <p:cNvSpPr txBox="1"/>
          <p:nvPr/>
        </p:nvSpPr>
        <p:spPr>
          <a:xfrm>
            <a:off x="4010521" y="3013149"/>
            <a:ext cx="737063" cy="1246495"/>
          </a:xfrm>
          <a:prstGeom prst="rect">
            <a:avLst/>
          </a:prstGeom>
          <a:noFill/>
        </p:spPr>
        <p:txBody>
          <a:bodyPr wrap="square" rtlCol="0">
            <a:spAutoFit/>
          </a:bodyPr>
          <a:lstStyle/>
          <a:p>
            <a:pPr algn="ctr"/>
            <a:r>
              <a:rPr lang="en-GB" sz="7500" dirty="0"/>
              <a:t>v</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685068" y="3013147"/>
            <a:ext cx="632136"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267125" y="3013148"/>
            <a:ext cx="659877"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762327" y="3013149"/>
            <a:ext cx="606216"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172515" y="3013148"/>
            <a:ext cx="619155"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80752" y="4516608"/>
            <a:ext cx="8468173" cy="938719"/>
          </a:xfrm>
          <a:prstGeom prst="rect">
            <a:avLst/>
          </a:prstGeom>
          <a:noFill/>
        </p:spPr>
        <p:txBody>
          <a:bodyPr wrap="square" rtlCol="0">
            <a:spAutoFit/>
          </a:bodyPr>
          <a:lstStyle/>
          <a:p>
            <a:pPr algn="ctr"/>
            <a:r>
              <a:rPr lang="en-GB" sz="5500" dirty="0"/>
              <a:t>A vegetable is a plant we eat.</a:t>
            </a:r>
          </a:p>
        </p:txBody>
      </p:sp>
      <p:sp>
        <p:nvSpPr>
          <p:cNvPr id="15" name="TextBox 14">
            <a:extLst>
              <a:ext uri="{FF2B5EF4-FFF2-40B4-BE49-F238E27FC236}">
                <a16:creationId xmlns:a16="http://schemas.microsoft.com/office/drawing/2014/main" id="{FE3BF979-C5C5-470E-A974-A86F91D22CB4}"/>
              </a:ext>
            </a:extLst>
          </p:cNvPr>
          <p:cNvSpPr txBox="1"/>
          <p:nvPr/>
        </p:nvSpPr>
        <p:spPr>
          <a:xfrm>
            <a:off x="6698314" y="3013148"/>
            <a:ext cx="578555"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1E92DCA9-84EA-4DAF-A69E-792531E22C56}"/>
              </a:ext>
            </a:extLst>
          </p:cNvPr>
          <p:cNvSpPr txBox="1"/>
          <p:nvPr/>
        </p:nvSpPr>
        <p:spPr>
          <a:xfrm>
            <a:off x="7174196" y="3013149"/>
            <a:ext cx="609777" cy="1246495"/>
          </a:xfrm>
          <a:prstGeom prst="rect">
            <a:avLst/>
          </a:prstGeom>
          <a:noFill/>
        </p:spPr>
        <p:txBody>
          <a:bodyPr wrap="square" rtlCol="0">
            <a:spAutoFit/>
          </a:bodyPr>
          <a:lstStyle/>
          <a:p>
            <a:pPr algn="ctr"/>
            <a:r>
              <a:rPr lang="en-GB" sz="7500" dirty="0"/>
              <a:t>b</a:t>
            </a:r>
          </a:p>
        </p:txBody>
      </p:sp>
      <p:sp>
        <p:nvSpPr>
          <p:cNvPr id="17" name="TextBox 16">
            <a:extLst>
              <a:ext uri="{FF2B5EF4-FFF2-40B4-BE49-F238E27FC236}">
                <a16:creationId xmlns:a16="http://schemas.microsoft.com/office/drawing/2014/main" id="{F22F4364-7427-4933-A475-558971134C15}"/>
              </a:ext>
            </a:extLst>
          </p:cNvPr>
          <p:cNvSpPr txBox="1"/>
          <p:nvPr/>
        </p:nvSpPr>
        <p:spPr>
          <a:xfrm>
            <a:off x="7629831" y="3013147"/>
            <a:ext cx="609777"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114D0884-B0B1-4E76-B337-89ECD7D2D06D}"/>
              </a:ext>
            </a:extLst>
          </p:cNvPr>
          <p:cNvSpPr txBox="1"/>
          <p:nvPr/>
        </p:nvSpPr>
        <p:spPr>
          <a:xfrm>
            <a:off x="8166499" y="3013147"/>
            <a:ext cx="609777"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D7B445BE-60FF-4A61-BB79-3E2AD1262120}"/>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B9DF1EA4-F53B-4B7E-A6E1-A2EEAAB4CD2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2" name="Picture 21">
            <a:extLst>
              <a:ext uri="{FF2B5EF4-FFF2-40B4-BE49-F238E27FC236}">
                <a16:creationId xmlns:a16="http://schemas.microsoft.com/office/drawing/2014/main" id="{E53A5E83-E8B1-4A5C-96B5-CD4AAE0F60ED}"/>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1133142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89319" y="1556219"/>
            <a:ext cx="11070454" cy="1246495"/>
          </a:xfrm>
          <a:prstGeom prst="rect">
            <a:avLst/>
          </a:prstGeom>
          <a:noFill/>
        </p:spPr>
        <p:txBody>
          <a:bodyPr wrap="square" rtlCol="0">
            <a:spAutoFit/>
          </a:bodyPr>
          <a:lstStyle/>
          <a:p>
            <a:pPr algn="ctr"/>
            <a:r>
              <a:rPr lang="en-GB" sz="7500" dirty="0" err="1"/>
              <a:t>ve_e_a_l</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558458" y="2970540"/>
            <a:ext cx="536108" cy="1246495"/>
          </a:xfrm>
          <a:prstGeom prst="rect">
            <a:avLst/>
          </a:prstGeom>
          <a:noFill/>
        </p:spPr>
        <p:txBody>
          <a:bodyPr wrap="square" rtlCol="0">
            <a:spAutoFit/>
          </a:bodyPr>
          <a:lstStyle/>
          <a:p>
            <a:pPr algn="ctr"/>
            <a:r>
              <a:rPr lang="en-GB" sz="7500" dirty="0"/>
              <a:t>v</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461527" y="2951115"/>
            <a:ext cx="698600"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5030017" y="2951115"/>
            <a:ext cx="633867" cy="1246495"/>
          </a:xfrm>
          <a:prstGeom prst="rect">
            <a:avLst/>
          </a:prstGeom>
          <a:noFill/>
        </p:spPr>
        <p:txBody>
          <a:bodyPr wrap="square" rtlCol="0">
            <a:spAutoFit/>
          </a:bodyPr>
          <a:lstStyle/>
          <a:p>
            <a:pPr algn="ctr"/>
            <a:r>
              <a:rPr lang="en-GB" sz="7500" dirty="0"/>
              <a:t>g</a:t>
            </a:r>
          </a:p>
        </p:txBody>
      </p:sp>
      <p:sp>
        <p:nvSpPr>
          <p:cNvPr id="13" name="TextBox 12">
            <a:extLst>
              <a:ext uri="{FF2B5EF4-FFF2-40B4-BE49-F238E27FC236}">
                <a16:creationId xmlns:a16="http://schemas.microsoft.com/office/drawing/2014/main" id="{981446E5-D6F1-4885-9ED2-A4734D8C8A7D}"/>
              </a:ext>
            </a:extLst>
          </p:cNvPr>
          <p:cNvSpPr txBox="1"/>
          <p:nvPr/>
        </p:nvSpPr>
        <p:spPr>
          <a:xfrm>
            <a:off x="7076884" y="2970540"/>
            <a:ext cx="481574"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6019248" y="2975941"/>
            <a:ext cx="633867" cy="1246495"/>
          </a:xfrm>
          <a:prstGeom prst="rect">
            <a:avLst/>
          </a:prstGeom>
          <a:noFill/>
        </p:spPr>
        <p:txBody>
          <a:bodyPr wrap="square" rtlCol="0">
            <a:spAutoFit/>
          </a:bodyPr>
          <a:lstStyle/>
          <a:p>
            <a:pPr algn="ctr"/>
            <a:r>
              <a:rPr lang="en-GB" sz="7500" dirty="0"/>
              <a:t>t</a:t>
            </a:r>
          </a:p>
        </p:txBody>
      </p:sp>
      <p:sp>
        <p:nvSpPr>
          <p:cNvPr id="21" name="TextBox 20">
            <a:extLst>
              <a:ext uri="{FF2B5EF4-FFF2-40B4-BE49-F238E27FC236}">
                <a16:creationId xmlns:a16="http://schemas.microsoft.com/office/drawing/2014/main" id="{5EDE7836-3104-42B7-B71E-3A795CC07B66}"/>
              </a:ext>
            </a:extLst>
          </p:cNvPr>
          <p:cNvSpPr txBox="1"/>
          <p:nvPr/>
        </p:nvSpPr>
        <p:spPr>
          <a:xfrm>
            <a:off x="3390900" y="4745208"/>
            <a:ext cx="6372225" cy="938719"/>
          </a:xfrm>
          <a:prstGeom prst="rect">
            <a:avLst/>
          </a:prstGeom>
          <a:noFill/>
        </p:spPr>
        <p:txBody>
          <a:bodyPr wrap="square" rtlCol="0">
            <a:spAutoFit/>
          </a:bodyPr>
          <a:lstStyle/>
          <a:p>
            <a:r>
              <a:rPr lang="en-GB" sz="5500" dirty="0"/>
              <a:t>Vegetable means…</a:t>
            </a:r>
          </a:p>
        </p:txBody>
      </p:sp>
      <p:sp>
        <p:nvSpPr>
          <p:cNvPr id="15" name="TextBox 14">
            <a:extLst>
              <a:ext uri="{FF2B5EF4-FFF2-40B4-BE49-F238E27FC236}">
                <a16:creationId xmlns:a16="http://schemas.microsoft.com/office/drawing/2014/main" id="{4FDF412B-EFA2-4256-BBA7-E9EAFF02AB75}"/>
              </a:ext>
            </a:extLst>
          </p:cNvPr>
          <p:cNvSpPr txBox="1"/>
          <p:nvPr/>
        </p:nvSpPr>
        <p:spPr>
          <a:xfrm>
            <a:off x="5567365" y="2951115"/>
            <a:ext cx="557114" cy="1246495"/>
          </a:xfrm>
          <a:prstGeom prst="rect">
            <a:avLst/>
          </a:prstGeom>
          <a:noFill/>
        </p:spPr>
        <p:txBody>
          <a:bodyPr wrap="square" rtlCol="0">
            <a:spAutoFit/>
          </a:bodyPr>
          <a:lstStyle/>
          <a:p>
            <a:pPr algn="ctr"/>
            <a:r>
              <a:rPr lang="en-GB" sz="7500" dirty="0"/>
              <a:t>a</a:t>
            </a:r>
          </a:p>
        </p:txBody>
      </p:sp>
      <p:sp>
        <p:nvSpPr>
          <p:cNvPr id="16" name="TextBox 15">
            <a:extLst>
              <a:ext uri="{FF2B5EF4-FFF2-40B4-BE49-F238E27FC236}">
                <a16:creationId xmlns:a16="http://schemas.microsoft.com/office/drawing/2014/main" id="{2F3A3511-7C0C-478A-9A9A-5108466FB061}"/>
              </a:ext>
            </a:extLst>
          </p:cNvPr>
          <p:cNvSpPr txBox="1"/>
          <p:nvPr/>
        </p:nvSpPr>
        <p:spPr>
          <a:xfrm>
            <a:off x="6575180" y="2951114"/>
            <a:ext cx="501704" cy="1246495"/>
          </a:xfrm>
          <a:prstGeom prst="rect">
            <a:avLst/>
          </a:prstGeom>
          <a:noFill/>
        </p:spPr>
        <p:txBody>
          <a:bodyPr wrap="square" rtlCol="0">
            <a:spAutoFit/>
          </a:bodyPr>
          <a:lstStyle/>
          <a:p>
            <a:pPr algn="ctr"/>
            <a:r>
              <a:rPr lang="en-GB" sz="7500" dirty="0"/>
              <a:t>b</a:t>
            </a:r>
          </a:p>
        </p:txBody>
      </p:sp>
      <p:sp>
        <p:nvSpPr>
          <p:cNvPr id="17" name="TextBox 16">
            <a:extLst>
              <a:ext uri="{FF2B5EF4-FFF2-40B4-BE49-F238E27FC236}">
                <a16:creationId xmlns:a16="http://schemas.microsoft.com/office/drawing/2014/main" id="{655618FA-2874-48B5-8613-8BE1E1C767C7}"/>
              </a:ext>
            </a:extLst>
          </p:cNvPr>
          <p:cNvSpPr txBox="1"/>
          <p:nvPr/>
        </p:nvSpPr>
        <p:spPr>
          <a:xfrm>
            <a:off x="4042730" y="2970540"/>
            <a:ext cx="501704" cy="1246495"/>
          </a:xfrm>
          <a:prstGeom prst="rect">
            <a:avLst/>
          </a:prstGeom>
          <a:noFill/>
        </p:spPr>
        <p:txBody>
          <a:bodyPr wrap="square" rtlCol="0">
            <a:spAutoFit/>
          </a:bodyPr>
          <a:lstStyle/>
          <a:p>
            <a:pPr algn="ctr"/>
            <a:r>
              <a:rPr lang="en-GB" sz="7500" dirty="0"/>
              <a:t>l</a:t>
            </a:r>
          </a:p>
        </p:txBody>
      </p:sp>
      <p:sp>
        <p:nvSpPr>
          <p:cNvPr id="18" name="TextBox 17">
            <a:extLst>
              <a:ext uri="{FF2B5EF4-FFF2-40B4-BE49-F238E27FC236}">
                <a16:creationId xmlns:a16="http://schemas.microsoft.com/office/drawing/2014/main" id="{40C9D57C-F342-4041-A3E9-FD9433626B9D}"/>
              </a:ext>
            </a:extLst>
          </p:cNvPr>
          <p:cNvSpPr txBox="1"/>
          <p:nvPr/>
        </p:nvSpPr>
        <p:spPr>
          <a:xfrm>
            <a:off x="8094566" y="2951114"/>
            <a:ext cx="501704" cy="1246495"/>
          </a:xfrm>
          <a:prstGeom prst="rect">
            <a:avLst/>
          </a:prstGeom>
          <a:noFill/>
        </p:spPr>
        <p:txBody>
          <a:bodyPr wrap="square" rtlCol="0">
            <a:spAutoFit/>
          </a:bodyPr>
          <a:lstStyle/>
          <a:p>
            <a:pPr algn="ctr"/>
            <a:r>
              <a:rPr lang="en-GB" sz="7500" dirty="0"/>
              <a:t>e</a:t>
            </a:r>
          </a:p>
        </p:txBody>
      </p:sp>
      <p:sp>
        <p:nvSpPr>
          <p:cNvPr id="19" name="Rectangle: Rounded Corners 18">
            <a:extLst>
              <a:ext uri="{FF2B5EF4-FFF2-40B4-BE49-F238E27FC236}">
                <a16:creationId xmlns:a16="http://schemas.microsoft.com/office/drawing/2014/main" id="{47F1FB2B-8B42-4F7E-B655-27AB2219FABF}"/>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0" name="Picture 19">
            <a:extLst>
              <a:ext uri="{FF2B5EF4-FFF2-40B4-BE49-F238E27FC236}">
                <a16:creationId xmlns:a16="http://schemas.microsoft.com/office/drawing/2014/main" id="{83903CD1-08F7-4088-839A-CFBD2386029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2" name="Picture 21">
            <a:extLst>
              <a:ext uri="{FF2B5EF4-FFF2-40B4-BE49-F238E27FC236}">
                <a16:creationId xmlns:a16="http://schemas.microsoft.com/office/drawing/2014/main" id="{801DA27E-7DCA-4ACE-A4C8-A0DD125C896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30036678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1"/>
                                        </p:tgtEl>
                                        <p:attrNameLst>
                                          <p:attrName>style.visibility</p:attrName>
                                        </p:attrNameLst>
                                      </p:cBhvr>
                                      <p:to>
                                        <p:strVal val="visible"/>
                                      </p:to>
                                    </p:set>
                                    <p:anim calcmode="lin" valueType="num">
                                      <p:cBhvr additive="base">
                                        <p:cTn id="43" dur="500" fill="hold"/>
                                        <p:tgtEl>
                                          <p:spTgt spid="21"/>
                                        </p:tgtEl>
                                        <p:attrNameLst>
                                          <p:attrName>ppt_x</p:attrName>
                                        </p:attrNameLst>
                                      </p:cBhvr>
                                      <p:tavLst>
                                        <p:tav tm="0">
                                          <p:val>
                                            <p:strVal val="#ppt_x"/>
                                          </p:val>
                                        </p:tav>
                                        <p:tav tm="100000">
                                          <p:val>
                                            <p:strVal val="#ppt_x"/>
                                          </p:val>
                                        </p:tav>
                                      </p:tavLst>
                                    </p:anim>
                                    <p:anim calcmode="lin" valueType="num">
                                      <p:cBhvr additive="base">
                                        <p:cTn id="44"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21" grpId="0"/>
      <p:bldP spid="15" grpId="0"/>
      <p:bldP spid="16" grpId="0"/>
      <p:bldP spid="17" grpId="0"/>
      <p:bldP spid="18"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a_c_m_od_t</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714379" y="3016754"/>
            <a:ext cx="1154097" cy="1246495"/>
          </a:xfrm>
          <a:prstGeom prst="rect">
            <a:avLst/>
          </a:prstGeom>
          <a:noFill/>
        </p:spPr>
        <p:txBody>
          <a:bodyPr wrap="square" rtlCol="0">
            <a:spAutoFit/>
          </a:bodyPr>
          <a:lstStyle/>
          <a:p>
            <a:pPr algn="ctr"/>
            <a:r>
              <a:rPr lang="en-GB" sz="7500" dirty="0"/>
              <a:t>a</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c</a:t>
            </a:r>
          </a:p>
        </p:txBody>
      </p:sp>
      <p:sp>
        <p:nvSpPr>
          <p:cNvPr id="12" name="TextBox 11">
            <a:extLst>
              <a:ext uri="{FF2B5EF4-FFF2-40B4-BE49-F238E27FC236}">
                <a16:creationId xmlns:a16="http://schemas.microsoft.com/office/drawing/2014/main" id="{37C923C9-3E0B-47BE-B084-C10F4997B5BF}"/>
              </a:ext>
            </a:extLst>
          </p:cNvPr>
          <p:cNvSpPr txBox="1"/>
          <p:nvPr/>
        </p:nvSpPr>
        <p:spPr>
          <a:xfrm>
            <a:off x="1237370" y="3013143"/>
            <a:ext cx="1154097" cy="1246495"/>
          </a:xfrm>
          <a:prstGeom prst="rect">
            <a:avLst/>
          </a:prstGeom>
          <a:noFill/>
        </p:spPr>
        <p:txBody>
          <a:bodyPr wrap="square" rtlCol="0">
            <a:spAutoFit/>
          </a:bodyPr>
          <a:lstStyle/>
          <a:p>
            <a:pPr algn="ctr"/>
            <a:r>
              <a:rPr lang="en-GB" sz="7500" dirty="0"/>
              <a:t>c</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o</a:t>
            </a:r>
          </a:p>
        </p:txBody>
      </p:sp>
      <p:sp>
        <p:nvSpPr>
          <p:cNvPr id="14" name="TextBox 13">
            <a:extLst>
              <a:ext uri="{FF2B5EF4-FFF2-40B4-BE49-F238E27FC236}">
                <a16:creationId xmlns:a16="http://schemas.microsoft.com/office/drawing/2014/main" id="{6532BDB5-5F89-4298-B9EB-5D6F28D690D1}"/>
              </a:ext>
            </a:extLst>
          </p:cNvPr>
          <p:cNvSpPr txBox="1"/>
          <p:nvPr/>
        </p:nvSpPr>
        <p:spPr>
          <a:xfrm>
            <a:off x="3495250" y="3013143"/>
            <a:ext cx="1154097" cy="1246495"/>
          </a:xfrm>
          <a:prstGeom prst="rect">
            <a:avLst/>
          </a:prstGeom>
          <a:noFill/>
        </p:spPr>
        <p:txBody>
          <a:bodyPr wrap="square" rtlCol="0">
            <a:spAutoFit/>
          </a:bodyPr>
          <a:lstStyle/>
          <a:p>
            <a:pPr algn="ctr"/>
            <a:r>
              <a:rPr lang="en-GB" sz="7500" dirty="0"/>
              <a:t>m</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m</a:t>
            </a:r>
          </a:p>
        </p:txBody>
      </p:sp>
      <p:sp>
        <p:nvSpPr>
          <p:cNvPr id="16" name="TextBox 15">
            <a:extLst>
              <a:ext uri="{FF2B5EF4-FFF2-40B4-BE49-F238E27FC236}">
                <a16:creationId xmlns:a16="http://schemas.microsoft.com/office/drawing/2014/main" id="{5488D5E0-AA0F-44E0-ABF6-A327F25FA400}"/>
              </a:ext>
            </a:extLst>
          </p:cNvPr>
          <p:cNvSpPr txBox="1"/>
          <p:nvPr/>
        </p:nvSpPr>
        <p:spPr>
          <a:xfrm>
            <a:off x="4906493" y="3013142"/>
            <a:ext cx="1154097" cy="1246495"/>
          </a:xfrm>
          <a:prstGeom prst="rect">
            <a:avLst/>
          </a:prstGeom>
          <a:noFill/>
        </p:spPr>
        <p:txBody>
          <a:bodyPr wrap="square" rtlCol="0">
            <a:spAutoFit/>
          </a:bodyPr>
          <a:lstStyle/>
          <a:p>
            <a:pPr algn="ctr"/>
            <a:r>
              <a:rPr lang="en-GB" sz="7500" dirty="0"/>
              <a:t>o</a:t>
            </a:r>
          </a:p>
        </p:txBody>
      </p:sp>
      <p:sp>
        <p:nvSpPr>
          <p:cNvPr id="17" name="TextBox 16">
            <a:extLst>
              <a:ext uri="{FF2B5EF4-FFF2-40B4-BE49-F238E27FC236}">
                <a16:creationId xmlns:a16="http://schemas.microsoft.com/office/drawing/2014/main" id="{903DB791-A433-4DE5-9A87-0C6D1F104F26}"/>
              </a:ext>
            </a:extLst>
          </p:cNvPr>
          <p:cNvSpPr txBox="1"/>
          <p:nvPr/>
        </p:nvSpPr>
        <p:spPr>
          <a:xfrm>
            <a:off x="6475618" y="3013142"/>
            <a:ext cx="1154097" cy="1246495"/>
          </a:xfrm>
          <a:prstGeom prst="rect">
            <a:avLst/>
          </a:prstGeom>
          <a:noFill/>
        </p:spPr>
        <p:txBody>
          <a:bodyPr wrap="square" rtlCol="0">
            <a:spAutoFit/>
          </a:bodyPr>
          <a:lstStyle/>
          <a:p>
            <a:pPr algn="ctr"/>
            <a:r>
              <a:rPr lang="en-GB" sz="7500" dirty="0"/>
              <a:t>d</a:t>
            </a:r>
          </a:p>
        </p:txBody>
      </p:sp>
      <p:sp>
        <p:nvSpPr>
          <p:cNvPr id="18" name="TextBox 17">
            <a:extLst>
              <a:ext uri="{FF2B5EF4-FFF2-40B4-BE49-F238E27FC236}">
                <a16:creationId xmlns:a16="http://schemas.microsoft.com/office/drawing/2014/main" id="{6537D046-0CDD-43C9-9E7A-A7C2016B870B}"/>
              </a:ext>
            </a:extLst>
          </p:cNvPr>
          <p:cNvSpPr txBox="1"/>
          <p:nvPr/>
        </p:nvSpPr>
        <p:spPr>
          <a:xfrm>
            <a:off x="8320109" y="3013152"/>
            <a:ext cx="1154097" cy="1246495"/>
          </a:xfrm>
          <a:prstGeom prst="rect">
            <a:avLst/>
          </a:prstGeom>
          <a:noFill/>
        </p:spPr>
        <p:txBody>
          <a:bodyPr wrap="square" rtlCol="0">
            <a:spAutoFit/>
          </a:bodyPr>
          <a:lstStyle/>
          <a:p>
            <a:pPr algn="ctr"/>
            <a:r>
              <a:rPr lang="en-GB" sz="7500" dirty="0" err="1"/>
              <a:t>d</a:t>
            </a:r>
            <a:endParaRPr lang="en-GB" sz="7500" dirty="0"/>
          </a:p>
        </p:txBody>
      </p:sp>
      <p:sp>
        <p:nvSpPr>
          <p:cNvPr id="19" name="TextBox 18">
            <a:extLst>
              <a:ext uri="{FF2B5EF4-FFF2-40B4-BE49-F238E27FC236}">
                <a16:creationId xmlns:a16="http://schemas.microsoft.com/office/drawing/2014/main" id="{4C951AEC-9291-403B-9733-8F73FF913EDE}"/>
              </a:ext>
            </a:extLst>
          </p:cNvPr>
          <p:cNvSpPr txBox="1"/>
          <p:nvPr/>
        </p:nvSpPr>
        <p:spPr>
          <a:xfrm>
            <a:off x="7081348" y="3013142"/>
            <a:ext cx="1154097" cy="1246495"/>
          </a:xfrm>
          <a:prstGeom prst="rect">
            <a:avLst/>
          </a:prstGeom>
          <a:noFill/>
        </p:spPr>
        <p:txBody>
          <a:bodyPr wrap="square" rtlCol="0">
            <a:spAutoFit/>
          </a:bodyPr>
          <a:lstStyle/>
          <a:p>
            <a:pPr algn="ctr"/>
            <a:r>
              <a:rPr lang="en-GB" sz="7500" dirty="0"/>
              <a:t>t</a:t>
            </a:r>
          </a:p>
        </p:txBody>
      </p:sp>
      <p:sp>
        <p:nvSpPr>
          <p:cNvPr id="20" name="TextBox 19">
            <a:extLst>
              <a:ext uri="{FF2B5EF4-FFF2-40B4-BE49-F238E27FC236}">
                <a16:creationId xmlns:a16="http://schemas.microsoft.com/office/drawing/2014/main" id="{06C27FA8-2295-469D-A8C8-98C1FD1091A2}"/>
              </a:ext>
            </a:extLst>
          </p:cNvPr>
          <p:cNvSpPr txBox="1"/>
          <p:nvPr/>
        </p:nvSpPr>
        <p:spPr>
          <a:xfrm>
            <a:off x="2095237" y="3013149"/>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Accommodate means…</a:t>
            </a:r>
          </a:p>
        </p:txBody>
      </p:sp>
      <p:sp>
        <p:nvSpPr>
          <p:cNvPr id="23" name="Rectangle: Rounded Corners 22">
            <a:extLst>
              <a:ext uri="{FF2B5EF4-FFF2-40B4-BE49-F238E27FC236}">
                <a16:creationId xmlns:a16="http://schemas.microsoft.com/office/drawing/2014/main" id="{384CC5E8-9293-40FF-8130-E6FE4DF7C351}"/>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22" name="Picture 21">
            <a:extLst>
              <a:ext uri="{FF2B5EF4-FFF2-40B4-BE49-F238E27FC236}">
                <a16:creationId xmlns:a16="http://schemas.microsoft.com/office/drawing/2014/main" id="{46224F5C-0D25-442B-B655-20BAC66DE54B}"/>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4" name="Picture 23">
            <a:extLst>
              <a:ext uri="{FF2B5EF4-FFF2-40B4-BE49-F238E27FC236}">
                <a16:creationId xmlns:a16="http://schemas.microsoft.com/office/drawing/2014/main" id="{F64D313B-A857-4BBD-8BC3-F7BBA5889141}"/>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91671842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8"/>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9"/>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0"/>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grpId="0" nodeType="clickEffect">
                                  <p:stCondLst>
                                    <p:cond delay="0"/>
                                  </p:stCondLst>
                                  <p:childTnLst>
                                    <p:set>
                                      <p:cBhvr>
                                        <p:cTn id="50" dur="1" fill="hold">
                                          <p:stCondLst>
                                            <p:cond delay="0"/>
                                          </p:stCondLst>
                                        </p:cTn>
                                        <p:tgtEl>
                                          <p:spTgt spid="21"/>
                                        </p:tgtEl>
                                        <p:attrNameLst>
                                          <p:attrName>style.visibility</p:attrName>
                                        </p:attrNameLst>
                                      </p:cBhvr>
                                      <p:to>
                                        <p:strVal val="visible"/>
                                      </p:to>
                                    </p:set>
                                    <p:anim calcmode="lin" valueType="num">
                                      <p:cBhvr additive="base">
                                        <p:cTn id="51" dur="500" fill="hold"/>
                                        <p:tgtEl>
                                          <p:spTgt spid="21"/>
                                        </p:tgtEl>
                                        <p:attrNameLst>
                                          <p:attrName>ppt_x</p:attrName>
                                        </p:attrNameLst>
                                      </p:cBhvr>
                                      <p:tavLst>
                                        <p:tav tm="0">
                                          <p:val>
                                            <p:strVal val="#ppt_x"/>
                                          </p:val>
                                        </p:tav>
                                        <p:tav tm="100000">
                                          <p:val>
                                            <p:strVal val="#ppt_x"/>
                                          </p:val>
                                        </p:tav>
                                      </p:tavLst>
                                    </p:anim>
                                    <p:anim calcmode="lin" valueType="num">
                                      <p:cBhvr additive="base">
                                        <p:cTn id="5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P spid="18" grpId="0"/>
      <p:bldP spid="19" grpId="0"/>
      <p:bldP spid="20" grpId="0"/>
      <p:bldP spid="2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bruise</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b</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i</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s</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980752" y="4678533"/>
            <a:ext cx="8557242" cy="1785104"/>
          </a:xfrm>
          <a:prstGeom prst="rect">
            <a:avLst/>
          </a:prstGeom>
          <a:noFill/>
        </p:spPr>
        <p:txBody>
          <a:bodyPr wrap="square" rtlCol="0">
            <a:spAutoFit/>
          </a:bodyPr>
          <a:lstStyle/>
          <a:p>
            <a:pPr algn="ctr"/>
            <a:r>
              <a:rPr lang="en-GB" sz="5500" dirty="0"/>
              <a:t> A  bruise is a coloured mark on the skin .  </a:t>
            </a:r>
          </a:p>
        </p:txBody>
      </p:sp>
      <p:sp>
        <p:nvSpPr>
          <p:cNvPr id="16" name="Rectangle: Rounded Corners 15">
            <a:extLst>
              <a:ext uri="{FF2B5EF4-FFF2-40B4-BE49-F238E27FC236}">
                <a16:creationId xmlns:a16="http://schemas.microsoft.com/office/drawing/2014/main" id="{F0CB9BE3-FA44-4B1C-98D3-04EBE84C440A}"/>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8" name="Picture 17">
            <a:extLst>
              <a:ext uri="{FF2B5EF4-FFF2-40B4-BE49-F238E27FC236}">
                <a16:creationId xmlns:a16="http://schemas.microsoft.com/office/drawing/2014/main" id="{E25D0F23-FCF4-49AC-A6F0-4486173A820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17" name="Picture 16">
            <a:extLst>
              <a:ext uri="{FF2B5EF4-FFF2-40B4-BE49-F238E27FC236}">
                <a16:creationId xmlns:a16="http://schemas.microsoft.com/office/drawing/2014/main" id="{4A03C1E1-7A8C-404F-97E7-199E418B222F}"/>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12079704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b_u_s</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b</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r</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u</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i</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s</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e</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 Bruise means…</a:t>
            </a:r>
          </a:p>
        </p:txBody>
      </p:sp>
      <p:sp>
        <p:nvSpPr>
          <p:cNvPr id="16" name="Rectangle: Rounded Corners 15">
            <a:extLst>
              <a:ext uri="{FF2B5EF4-FFF2-40B4-BE49-F238E27FC236}">
                <a16:creationId xmlns:a16="http://schemas.microsoft.com/office/drawing/2014/main" id="{A8C408D5-2210-404E-A599-5651A89ACD9A}"/>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7" name="Picture 16">
            <a:extLst>
              <a:ext uri="{FF2B5EF4-FFF2-40B4-BE49-F238E27FC236}">
                <a16:creationId xmlns:a16="http://schemas.microsoft.com/office/drawing/2014/main" id="{19994428-2624-4EED-B5DD-A240E0DC7EBA}"/>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18" name="Picture 17">
            <a:extLst>
              <a:ext uri="{FF2B5EF4-FFF2-40B4-BE49-F238E27FC236}">
                <a16:creationId xmlns:a16="http://schemas.microsoft.com/office/drawing/2014/main" id="{69F13BC0-3914-4D66-A884-0EFE5DB8BCEA}"/>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23387323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1"/>
                                        </p:tgtEl>
                                        <p:attrNameLst>
                                          <p:attrName>style.visibility</p:attrName>
                                        </p:attrNameLst>
                                      </p:cBhvr>
                                      <p:to>
                                        <p:strVal val="visible"/>
                                      </p:to>
                                    </p:set>
                                    <p:anim calcmode="lin" valueType="num">
                                      <p:cBhvr additive="base">
                                        <p:cTn id="31" dur="500" fill="hold"/>
                                        <p:tgtEl>
                                          <p:spTgt spid="21"/>
                                        </p:tgtEl>
                                        <p:attrNameLst>
                                          <p:attrName>ppt_x</p:attrName>
                                        </p:attrNameLst>
                                      </p:cBhvr>
                                      <p:tavLst>
                                        <p:tav tm="0">
                                          <p:val>
                                            <p:strVal val="#ppt_x"/>
                                          </p:val>
                                        </p:tav>
                                        <p:tav tm="100000">
                                          <p:val>
                                            <p:strVal val="#ppt_x"/>
                                          </p:val>
                                        </p:tav>
                                      </p:tavLst>
                                    </p:anim>
                                    <p:anim calcmode="lin" valueType="num">
                                      <p:cBhvr additive="base">
                                        <p:cTn id="32"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21"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category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g</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r</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1785104"/>
          </a:xfrm>
          <a:prstGeom prst="rect">
            <a:avLst/>
          </a:prstGeom>
          <a:noFill/>
        </p:spPr>
        <p:txBody>
          <a:bodyPr wrap="square" rtlCol="0">
            <a:spAutoFit/>
          </a:bodyPr>
          <a:lstStyle/>
          <a:p>
            <a:pPr algn="ctr"/>
            <a:r>
              <a:rPr lang="en-GB" sz="5500" dirty="0"/>
              <a:t>A category is a group of similar things</a:t>
            </a:r>
          </a:p>
        </p:txBody>
      </p:sp>
      <p:sp>
        <p:nvSpPr>
          <p:cNvPr id="18" name="Rectangle: Rounded Corners 17">
            <a:extLst>
              <a:ext uri="{FF2B5EF4-FFF2-40B4-BE49-F238E27FC236}">
                <a16:creationId xmlns:a16="http://schemas.microsoft.com/office/drawing/2014/main" id="{1ED75A05-6E64-4DDC-870C-C815863F24F2}"/>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A0EEE424-F948-490C-BB0A-5D474721A82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0" name="Picture 19">
            <a:extLst>
              <a:ext uri="{FF2B5EF4-FFF2-40B4-BE49-F238E27FC236}">
                <a16:creationId xmlns:a16="http://schemas.microsoft.com/office/drawing/2014/main" id="{55E8EB51-2E72-4445-AA35-1E10C50C7AE8}"/>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6617767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372903" y="1556219"/>
            <a:ext cx="11070454" cy="1246495"/>
          </a:xfrm>
          <a:prstGeom prst="rect">
            <a:avLst/>
          </a:prstGeom>
          <a:noFill/>
        </p:spPr>
        <p:txBody>
          <a:bodyPr wrap="square" rtlCol="0">
            <a:spAutoFit/>
          </a:bodyPr>
          <a:lstStyle/>
          <a:p>
            <a:pPr algn="ctr"/>
            <a:r>
              <a:rPr lang="en-GB" sz="7500" dirty="0" err="1"/>
              <a:t>c_t_g_r</a:t>
            </a:r>
            <a:r>
              <a:rPr lang="en-GB" sz="7500" dirty="0"/>
              <a:t>_</a:t>
            </a:r>
          </a:p>
        </p:txBody>
      </p:sp>
      <p:sp>
        <p:nvSpPr>
          <p:cNvPr id="9" name="TextBox 8">
            <a:extLst>
              <a:ext uri="{FF2B5EF4-FFF2-40B4-BE49-F238E27FC236}">
                <a16:creationId xmlns:a16="http://schemas.microsoft.com/office/drawing/2014/main" id="{ED318A03-29D0-4E81-BBAF-BEAFE75C8083}"/>
              </a:ext>
            </a:extLst>
          </p:cNvPr>
          <p:cNvSpPr txBox="1"/>
          <p:nvPr/>
        </p:nvSpPr>
        <p:spPr>
          <a:xfrm>
            <a:off x="7166012" y="3008764"/>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4530338" y="3013143"/>
            <a:ext cx="1154097" cy="1246495"/>
          </a:xfrm>
          <a:prstGeom prst="rect">
            <a:avLst/>
          </a:prstGeom>
          <a:noFill/>
        </p:spPr>
        <p:txBody>
          <a:bodyPr wrap="square" rtlCol="0">
            <a:spAutoFit/>
          </a:bodyPr>
          <a:lstStyle/>
          <a:p>
            <a:pPr algn="ctr"/>
            <a:r>
              <a:rPr lang="en-GB" sz="7500" dirty="0"/>
              <a:t>a</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885549" y="3018332"/>
            <a:ext cx="1154097" cy="1246495"/>
          </a:xfrm>
          <a:prstGeom prst="rect">
            <a:avLst/>
          </a:prstGeom>
          <a:noFill/>
        </p:spPr>
        <p:txBody>
          <a:bodyPr wrap="square" rtlCol="0">
            <a:spAutoFit/>
          </a:bodyPr>
          <a:lstStyle/>
          <a:p>
            <a:pPr algn="ctr"/>
            <a:r>
              <a:rPr lang="en-GB" sz="7500" dirty="0"/>
              <a:t>t</a:t>
            </a:r>
          </a:p>
        </p:txBody>
      </p:sp>
      <p:sp>
        <p:nvSpPr>
          <p:cNvPr id="13" name="TextBox 12">
            <a:extLst>
              <a:ext uri="{FF2B5EF4-FFF2-40B4-BE49-F238E27FC236}">
                <a16:creationId xmlns:a16="http://schemas.microsoft.com/office/drawing/2014/main" id="{981446E5-D6F1-4885-9ED2-A4734D8C8A7D}"/>
              </a:ext>
            </a:extLst>
          </p:cNvPr>
          <p:cNvSpPr txBox="1"/>
          <p:nvPr/>
        </p:nvSpPr>
        <p:spPr>
          <a:xfrm>
            <a:off x="5876434" y="301314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5218080" y="2996583"/>
            <a:ext cx="1154097" cy="1246495"/>
          </a:xfrm>
          <a:prstGeom prst="rect">
            <a:avLst/>
          </a:prstGeom>
          <a:noFill/>
        </p:spPr>
        <p:txBody>
          <a:bodyPr wrap="square" rtlCol="0">
            <a:spAutoFit/>
          </a:bodyPr>
          <a:lstStyle/>
          <a:p>
            <a:pPr algn="ctr"/>
            <a:r>
              <a:rPr lang="en-GB" sz="7500" dirty="0"/>
              <a:t>g</a:t>
            </a:r>
          </a:p>
        </p:txBody>
      </p:sp>
      <p:sp>
        <p:nvSpPr>
          <p:cNvPr id="15" name="TextBox 14">
            <a:extLst>
              <a:ext uri="{FF2B5EF4-FFF2-40B4-BE49-F238E27FC236}">
                <a16:creationId xmlns:a16="http://schemas.microsoft.com/office/drawing/2014/main" id="{0F583110-722A-42FF-A3B4-476188C7803F}"/>
              </a:ext>
            </a:extLst>
          </p:cNvPr>
          <p:cNvSpPr txBox="1"/>
          <p:nvPr/>
        </p:nvSpPr>
        <p:spPr>
          <a:xfrm>
            <a:off x="6550611" y="3004863"/>
            <a:ext cx="921343" cy="1246495"/>
          </a:xfrm>
          <a:prstGeom prst="rect">
            <a:avLst/>
          </a:prstGeom>
          <a:noFill/>
        </p:spPr>
        <p:txBody>
          <a:bodyPr wrap="square" rtlCol="0">
            <a:spAutoFit/>
          </a:bodyPr>
          <a:lstStyle/>
          <a:p>
            <a:pPr algn="ctr"/>
            <a:r>
              <a:rPr lang="en-GB" sz="7500" dirty="0"/>
              <a:t> o</a:t>
            </a:r>
          </a:p>
        </p:txBody>
      </p:sp>
      <p:sp>
        <p:nvSpPr>
          <p:cNvPr id="16" name="TextBox 15">
            <a:extLst>
              <a:ext uri="{FF2B5EF4-FFF2-40B4-BE49-F238E27FC236}">
                <a16:creationId xmlns:a16="http://schemas.microsoft.com/office/drawing/2014/main" id="{5488D5E0-AA0F-44E0-ABF6-A327F25FA400}"/>
              </a:ext>
            </a:extLst>
          </p:cNvPr>
          <p:cNvSpPr txBox="1"/>
          <p:nvPr/>
        </p:nvSpPr>
        <p:spPr>
          <a:xfrm>
            <a:off x="3098320" y="2996582"/>
            <a:ext cx="1154097" cy="1246495"/>
          </a:xfrm>
          <a:prstGeom prst="rect">
            <a:avLst/>
          </a:prstGeom>
          <a:noFill/>
        </p:spPr>
        <p:txBody>
          <a:bodyPr wrap="square" rtlCol="0">
            <a:spAutoFit/>
          </a:bodyPr>
          <a:lstStyle/>
          <a:p>
            <a:pPr algn="ctr"/>
            <a:r>
              <a:rPr lang="en-GB" sz="7500" dirty="0"/>
              <a:t>r</a:t>
            </a:r>
          </a:p>
        </p:txBody>
      </p:sp>
      <p:sp>
        <p:nvSpPr>
          <p:cNvPr id="21" name="TextBox 20">
            <a:extLst>
              <a:ext uri="{FF2B5EF4-FFF2-40B4-BE49-F238E27FC236}">
                <a16:creationId xmlns:a16="http://schemas.microsoft.com/office/drawing/2014/main" id="{5EDE7836-3104-42B7-B71E-3A795CC07B66}"/>
              </a:ext>
            </a:extLst>
          </p:cNvPr>
          <p:cNvSpPr txBox="1"/>
          <p:nvPr/>
        </p:nvSpPr>
        <p:spPr>
          <a:xfrm>
            <a:off x="2574724" y="4678533"/>
            <a:ext cx="7963270" cy="938719"/>
          </a:xfrm>
          <a:prstGeom prst="rect">
            <a:avLst/>
          </a:prstGeom>
          <a:noFill/>
        </p:spPr>
        <p:txBody>
          <a:bodyPr wrap="square" rtlCol="0">
            <a:spAutoFit/>
          </a:bodyPr>
          <a:lstStyle/>
          <a:p>
            <a:r>
              <a:rPr lang="en-GB" sz="5500" dirty="0"/>
              <a:t>Category means…</a:t>
            </a:r>
          </a:p>
        </p:txBody>
      </p:sp>
      <p:sp>
        <p:nvSpPr>
          <p:cNvPr id="17" name="TextBox 16">
            <a:extLst>
              <a:ext uri="{FF2B5EF4-FFF2-40B4-BE49-F238E27FC236}">
                <a16:creationId xmlns:a16="http://schemas.microsoft.com/office/drawing/2014/main" id="{ED318A03-29D0-4E81-BBAF-BEAFE75C8083}"/>
              </a:ext>
            </a:extLst>
          </p:cNvPr>
          <p:cNvSpPr txBox="1"/>
          <p:nvPr/>
        </p:nvSpPr>
        <p:spPr>
          <a:xfrm>
            <a:off x="7781413" y="3013143"/>
            <a:ext cx="1154097" cy="1246495"/>
          </a:xfrm>
          <a:prstGeom prst="rect">
            <a:avLst/>
          </a:prstGeom>
          <a:noFill/>
        </p:spPr>
        <p:txBody>
          <a:bodyPr wrap="square" rtlCol="0">
            <a:spAutoFit/>
          </a:bodyPr>
          <a:lstStyle/>
          <a:p>
            <a:pPr algn="ctr"/>
            <a:r>
              <a:rPr lang="en-GB" sz="7500" dirty="0" err="1"/>
              <a:t>y</a:t>
            </a:r>
            <a:endParaRPr lang="en-GB" sz="7500" dirty="0"/>
          </a:p>
        </p:txBody>
      </p:sp>
      <p:sp>
        <p:nvSpPr>
          <p:cNvPr id="18" name="Rectangle: Rounded Corners 17">
            <a:extLst>
              <a:ext uri="{FF2B5EF4-FFF2-40B4-BE49-F238E27FC236}">
                <a16:creationId xmlns:a16="http://schemas.microsoft.com/office/drawing/2014/main" id="{3F393E02-78C0-453E-AE9A-B39B050FB22A}"/>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61C2D930-4C59-42AD-97A0-EE465A360C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404" y="4276056"/>
            <a:ext cx="1640738" cy="2387860"/>
          </a:xfrm>
          <a:prstGeom prst="rect">
            <a:avLst/>
          </a:prstGeom>
        </p:spPr>
      </p:pic>
      <p:pic>
        <p:nvPicPr>
          <p:cNvPr id="20" name="Picture 19">
            <a:extLst>
              <a:ext uri="{FF2B5EF4-FFF2-40B4-BE49-F238E27FC236}">
                <a16:creationId xmlns:a16="http://schemas.microsoft.com/office/drawing/2014/main" id="{3A1914FA-DDCF-4295-B79E-05EF86D103E7}"/>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40565495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1"/>
                                        </p:tgtEl>
                                        <p:attrNameLst>
                                          <p:attrName>style.visibility</p:attrName>
                                        </p:attrNameLst>
                                      </p:cBhvr>
                                      <p:to>
                                        <p:strVal val="visible"/>
                                      </p:to>
                                    </p:set>
                                    <p:anim calcmode="lin" valueType="num">
                                      <p:cBhvr additive="base">
                                        <p:cTn id="39" dur="500" fill="hold"/>
                                        <p:tgtEl>
                                          <p:spTgt spid="21"/>
                                        </p:tgtEl>
                                        <p:attrNameLst>
                                          <p:attrName>ppt_x</p:attrName>
                                        </p:attrNameLst>
                                      </p:cBhvr>
                                      <p:tavLst>
                                        <p:tav tm="0">
                                          <p:val>
                                            <p:strVal val="#ppt_x"/>
                                          </p:val>
                                        </p:tav>
                                        <p:tav tm="100000">
                                          <p:val>
                                            <p:strVal val="#ppt_x"/>
                                          </p:val>
                                        </p:tav>
                                      </p:tavLst>
                                    </p:anim>
                                    <p:anim calcmode="lin" valueType="num">
                                      <p:cBhvr additive="base">
                                        <p:cTn id="40" dur="500" fill="hold"/>
                                        <p:tgtEl>
                                          <p:spTgt spid="2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21"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733D5FE6-2697-4C0C-BFEF-B1EB43F6EBE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79384" y="194085"/>
            <a:ext cx="1801368" cy="871728"/>
          </a:xfrm>
          <a:prstGeom prst="rect">
            <a:avLst/>
          </a:prstGeom>
        </p:spPr>
      </p:pic>
      <p:pic>
        <p:nvPicPr>
          <p:cNvPr id="7" name="Picture 6">
            <a:extLst>
              <a:ext uri="{FF2B5EF4-FFF2-40B4-BE49-F238E27FC236}">
                <a16:creationId xmlns:a16="http://schemas.microsoft.com/office/drawing/2014/main" id="{B2019707-82BE-488E-8A28-8F2D1DE0CDC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1008300" y="194085"/>
            <a:ext cx="1004316" cy="1443228"/>
          </a:xfrm>
          <a:prstGeom prst="rect">
            <a:avLst/>
          </a:prstGeom>
        </p:spPr>
      </p:pic>
      <p:sp>
        <p:nvSpPr>
          <p:cNvPr id="8" name="TextBox 7">
            <a:extLst>
              <a:ext uri="{FF2B5EF4-FFF2-40B4-BE49-F238E27FC236}">
                <a16:creationId xmlns:a16="http://schemas.microsoft.com/office/drawing/2014/main" id="{B0F70260-6F9C-4077-BC4D-BF9EF2D40B34}"/>
              </a:ext>
            </a:extLst>
          </p:cNvPr>
          <p:cNvSpPr txBox="1"/>
          <p:nvPr/>
        </p:nvSpPr>
        <p:spPr>
          <a:xfrm>
            <a:off x="701336" y="1766656"/>
            <a:ext cx="11070454" cy="1246495"/>
          </a:xfrm>
          <a:prstGeom prst="rect">
            <a:avLst/>
          </a:prstGeom>
          <a:noFill/>
        </p:spPr>
        <p:txBody>
          <a:bodyPr wrap="square" rtlCol="0">
            <a:spAutoFit/>
          </a:bodyPr>
          <a:lstStyle/>
          <a:p>
            <a:pPr algn="ctr"/>
            <a:r>
              <a:rPr lang="en-GB" sz="7500" dirty="0"/>
              <a:t>cemetery</a:t>
            </a:r>
          </a:p>
        </p:txBody>
      </p:sp>
      <p:sp>
        <p:nvSpPr>
          <p:cNvPr id="9" name="TextBox 8">
            <a:extLst>
              <a:ext uri="{FF2B5EF4-FFF2-40B4-BE49-F238E27FC236}">
                <a16:creationId xmlns:a16="http://schemas.microsoft.com/office/drawing/2014/main" id="{ED318A03-29D0-4E81-BBAF-BEAFE75C8083}"/>
              </a:ext>
            </a:extLst>
          </p:cNvPr>
          <p:cNvSpPr txBox="1"/>
          <p:nvPr/>
        </p:nvSpPr>
        <p:spPr>
          <a:xfrm>
            <a:off x="2166152" y="3013156"/>
            <a:ext cx="1154097" cy="1246495"/>
          </a:xfrm>
          <a:prstGeom prst="rect">
            <a:avLst/>
          </a:prstGeom>
          <a:noFill/>
        </p:spPr>
        <p:txBody>
          <a:bodyPr wrap="square" rtlCol="0">
            <a:spAutoFit/>
          </a:bodyPr>
          <a:lstStyle/>
          <a:p>
            <a:pPr algn="ctr"/>
            <a:r>
              <a:rPr lang="en-GB" sz="7500" dirty="0"/>
              <a:t>c</a:t>
            </a:r>
          </a:p>
        </p:txBody>
      </p:sp>
      <p:sp>
        <p:nvSpPr>
          <p:cNvPr id="11" name="TextBox 10">
            <a:extLst>
              <a:ext uri="{FF2B5EF4-FFF2-40B4-BE49-F238E27FC236}">
                <a16:creationId xmlns:a16="http://schemas.microsoft.com/office/drawing/2014/main" id="{5C21B293-77EA-44D4-8554-F6A20CA05D9E}"/>
              </a:ext>
            </a:extLst>
          </p:cNvPr>
          <p:cNvSpPr txBox="1"/>
          <p:nvPr/>
        </p:nvSpPr>
        <p:spPr>
          <a:xfrm>
            <a:off x="2868519" y="3013155"/>
            <a:ext cx="1154097" cy="1246495"/>
          </a:xfrm>
          <a:prstGeom prst="rect">
            <a:avLst/>
          </a:prstGeom>
          <a:noFill/>
        </p:spPr>
        <p:txBody>
          <a:bodyPr wrap="square" rtlCol="0">
            <a:spAutoFit/>
          </a:bodyPr>
          <a:lstStyle/>
          <a:p>
            <a:pPr algn="ctr"/>
            <a:r>
              <a:rPr lang="en-GB" sz="7500" dirty="0"/>
              <a:t>e</a:t>
            </a:r>
          </a:p>
        </p:txBody>
      </p:sp>
      <p:sp>
        <p:nvSpPr>
          <p:cNvPr id="12" name="TextBox 11">
            <a:extLst>
              <a:ext uri="{FF2B5EF4-FFF2-40B4-BE49-F238E27FC236}">
                <a16:creationId xmlns:a16="http://schemas.microsoft.com/office/drawing/2014/main" id="{37C923C9-3E0B-47BE-B084-C10F4997B5BF}"/>
              </a:ext>
            </a:extLst>
          </p:cNvPr>
          <p:cNvSpPr txBox="1"/>
          <p:nvPr/>
        </p:nvSpPr>
        <p:spPr>
          <a:xfrm>
            <a:off x="3554161" y="3013154"/>
            <a:ext cx="1154097" cy="1246495"/>
          </a:xfrm>
          <a:prstGeom prst="rect">
            <a:avLst/>
          </a:prstGeom>
          <a:noFill/>
        </p:spPr>
        <p:txBody>
          <a:bodyPr wrap="square" rtlCol="0">
            <a:spAutoFit/>
          </a:bodyPr>
          <a:lstStyle/>
          <a:p>
            <a:pPr algn="ctr"/>
            <a:r>
              <a:rPr lang="en-GB" sz="7500" dirty="0"/>
              <a:t>m</a:t>
            </a:r>
          </a:p>
        </p:txBody>
      </p:sp>
      <p:sp>
        <p:nvSpPr>
          <p:cNvPr id="13" name="TextBox 12">
            <a:extLst>
              <a:ext uri="{FF2B5EF4-FFF2-40B4-BE49-F238E27FC236}">
                <a16:creationId xmlns:a16="http://schemas.microsoft.com/office/drawing/2014/main" id="{981446E5-D6F1-4885-9ED2-A4734D8C8A7D}"/>
              </a:ext>
            </a:extLst>
          </p:cNvPr>
          <p:cNvSpPr txBox="1"/>
          <p:nvPr/>
        </p:nvSpPr>
        <p:spPr>
          <a:xfrm>
            <a:off x="4231956" y="3013153"/>
            <a:ext cx="1154097" cy="1246495"/>
          </a:xfrm>
          <a:prstGeom prst="rect">
            <a:avLst/>
          </a:prstGeom>
          <a:noFill/>
        </p:spPr>
        <p:txBody>
          <a:bodyPr wrap="square" rtlCol="0">
            <a:spAutoFit/>
          </a:bodyPr>
          <a:lstStyle/>
          <a:p>
            <a:pPr algn="ctr"/>
            <a:r>
              <a:rPr lang="en-GB" sz="7500" dirty="0"/>
              <a:t>e</a:t>
            </a:r>
          </a:p>
        </p:txBody>
      </p:sp>
      <p:sp>
        <p:nvSpPr>
          <p:cNvPr id="14" name="TextBox 13">
            <a:extLst>
              <a:ext uri="{FF2B5EF4-FFF2-40B4-BE49-F238E27FC236}">
                <a16:creationId xmlns:a16="http://schemas.microsoft.com/office/drawing/2014/main" id="{6532BDB5-5F89-4298-B9EB-5D6F28D690D1}"/>
              </a:ext>
            </a:extLst>
          </p:cNvPr>
          <p:cNvSpPr txBox="1"/>
          <p:nvPr/>
        </p:nvSpPr>
        <p:spPr>
          <a:xfrm>
            <a:off x="4942170" y="3013153"/>
            <a:ext cx="1154097" cy="1246495"/>
          </a:xfrm>
          <a:prstGeom prst="rect">
            <a:avLst/>
          </a:prstGeom>
          <a:noFill/>
        </p:spPr>
        <p:txBody>
          <a:bodyPr wrap="square" rtlCol="0">
            <a:spAutoFit/>
          </a:bodyPr>
          <a:lstStyle/>
          <a:p>
            <a:pPr algn="ctr"/>
            <a:r>
              <a:rPr lang="en-GB" sz="7500" dirty="0"/>
              <a:t>t</a:t>
            </a:r>
          </a:p>
        </p:txBody>
      </p:sp>
      <p:sp>
        <p:nvSpPr>
          <p:cNvPr id="15" name="TextBox 14">
            <a:extLst>
              <a:ext uri="{FF2B5EF4-FFF2-40B4-BE49-F238E27FC236}">
                <a16:creationId xmlns:a16="http://schemas.microsoft.com/office/drawing/2014/main" id="{0F583110-722A-42FF-A3B4-476188C7803F}"/>
              </a:ext>
            </a:extLst>
          </p:cNvPr>
          <p:cNvSpPr txBox="1"/>
          <p:nvPr/>
        </p:nvSpPr>
        <p:spPr>
          <a:xfrm>
            <a:off x="5753130" y="3013153"/>
            <a:ext cx="1154097" cy="1246495"/>
          </a:xfrm>
          <a:prstGeom prst="rect">
            <a:avLst/>
          </a:prstGeom>
          <a:noFill/>
        </p:spPr>
        <p:txBody>
          <a:bodyPr wrap="square" rtlCol="0">
            <a:spAutoFit/>
          </a:bodyPr>
          <a:lstStyle/>
          <a:p>
            <a:pPr algn="ctr"/>
            <a:r>
              <a:rPr lang="en-GB" sz="7500" dirty="0"/>
              <a:t>e</a:t>
            </a:r>
          </a:p>
        </p:txBody>
      </p:sp>
      <p:sp>
        <p:nvSpPr>
          <p:cNvPr id="16" name="TextBox 15">
            <a:extLst>
              <a:ext uri="{FF2B5EF4-FFF2-40B4-BE49-F238E27FC236}">
                <a16:creationId xmlns:a16="http://schemas.microsoft.com/office/drawing/2014/main" id="{5488D5E0-AA0F-44E0-ABF6-A327F25FA400}"/>
              </a:ext>
            </a:extLst>
          </p:cNvPr>
          <p:cNvSpPr txBox="1"/>
          <p:nvPr/>
        </p:nvSpPr>
        <p:spPr>
          <a:xfrm>
            <a:off x="6556359" y="3013153"/>
            <a:ext cx="1154097" cy="1246495"/>
          </a:xfrm>
          <a:prstGeom prst="rect">
            <a:avLst/>
          </a:prstGeom>
          <a:noFill/>
        </p:spPr>
        <p:txBody>
          <a:bodyPr wrap="square" rtlCol="0">
            <a:spAutoFit/>
          </a:bodyPr>
          <a:lstStyle/>
          <a:p>
            <a:pPr algn="ctr"/>
            <a:r>
              <a:rPr lang="en-GB" sz="7500" dirty="0"/>
              <a:t>r</a:t>
            </a:r>
          </a:p>
        </p:txBody>
      </p:sp>
      <p:sp>
        <p:nvSpPr>
          <p:cNvPr id="17" name="TextBox 16">
            <a:extLst>
              <a:ext uri="{FF2B5EF4-FFF2-40B4-BE49-F238E27FC236}">
                <a16:creationId xmlns:a16="http://schemas.microsoft.com/office/drawing/2014/main" id="{903DB791-A433-4DE5-9A87-0C6D1F104F26}"/>
              </a:ext>
            </a:extLst>
          </p:cNvPr>
          <p:cNvSpPr txBox="1"/>
          <p:nvPr/>
        </p:nvSpPr>
        <p:spPr>
          <a:xfrm>
            <a:off x="7400911" y="3013153"/>
            <a:ext cx="1154097" cy="1246495"/>
          </a:xfrm>
          <a:prstGeom prst="rect">
            <a:avLst/>
          </a:prstGeom>
          <a:noFill/>
        </p:spPr>
        <p:txBody>
          <a:bodyPr wrap="square" rtlCol="0">
            <a:spAutoFit/>
          </a:bodyPr>
          <a:lstStyle/>
          <a:p>
            <a:pPr algn="ctr"/>
            <a:r>
              <a:rPr lang="en-GB" sz="7500" dirty="0"/>
              <a:t>y</a:t>
            </a:r>
          </a:p>
        </p:txBody>
      </p:sp>
      <p:sp>
        <p:nvSpPr>
          <p:cNvPr id="21" name="TextBox 20">
            <a:extLst>
              <a:ext uri="{FF2B5EF4-FFF2-40B4-BE49-F238E27FC236}">
                <a16:creationId xmlns:a16="http://schemas.microsoft.com/office/drawing/2014/main" id="{5EDE7836-3104-42B7-B71E-3A795CC07B66}"/>
              </a:ext>
            </a:extLst>
          </p:cNvPr>
          <p:cNvSpPr txBox="1"/>
          <p:nvPr/>
        </p:nvSpPr>
        <p:spPr>
          <a:xfrm>
            <a:off x="1528354" y="4678533"/>
            <a:ext cx="9009640" cy="1785104"/>
          </a:xfrm>
          <a:prstGeom prst="rect">
            <a:avLst/>
          </a:prstGeom>
          <a:noFill/>
        </p:spPr>
        <p:txBody>
          <a:bodyPr wrap="square" rtlCol="0">
            <a:spAutoFit/>
          </a:bodyPr>
          <a:lstStyle/>
          <a:p>
            <a:pPr algn="ctr"/>
            <a:r>
              <a:rPr lang="en-GB" sz="5500" dirty="0"/>
              <a:t>A cemetery is where  dead people are buried</a:t>
            </a:r>
          </a:p>
        </p:txBody>
      </p:sp>
      <p:sp>
        <p:nvSpPr>
          <p:cNvPr id="18" name="Rectangle: Rounded Corners 17">
            <a:extLst>
              <a:ext uri="{FF2B5EF4-FFF2-40B4-BE49-F238E27FC236}">
                <a16:creationId xmlns:a16="http://schemas.microsoft.com/office/drawing/2014/main" id="{D64CBAB4-BAE6-4E3D-A08F-77117731B192}"/>
              </a:ext>
            </a:extLst>
          </p:cNvPr>
          <p:cNvSpPr/>
          <p:nvPr/>
        </p:nvSpPr>
        <p:spPr>
          <a:xfrm>
            <a:off x="3410759" y="637698"/>
            <a:ext cx="5526157" cy="864566"/>
          </a:xfrm>
          <a:prstGeom prst="roundRect">
            <a:avLst/>
          </a:prstGeom>
          <a:solidFill>
            <a:srgbClr val="66FF3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400" dirty="0">
                <a:solidFill>
                  <a:schemeClr val="tx1"/>
                </a:solidFill>
              </a:rPr>
              <a:t>Unstressed Vowels</a:t>
            </a:r>
          </a:p>
        </p:txBody>
      </p:sp>
      <p:pic>
        <p:nvPicPr>
          <p:cNvPr id="19" name="Picture 18">
            <a:extLst>
              <a:ext uri="{FF2B5EF4-FFF2-40B4-BE49-F238E27FC236}">
                <a16:creationId xmlns:a16="http://schemas.microsoft.com/office/drawing/2014/main" id="{27FD0D52-6474-4B89-BE65-0B5B7295650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32503" y="5221357"/>
            <a:ext cx="1994320" cy="1442558"/>
          </a:xfrm>
          <a:prstGeom prst="rect">
            <a:avLst/>
          </a:prstGeom>
        </p:spPr>
      </p:pic>
      <p:pic>
        <p:nvPicPr>
          <p:cNvPr id="20" name="Picture 19">
            <a:extLst>
              <a:ext uri="{FF2B5EF4-FFF2-40B4-BE49-F238E27FC236}">
                <a16:creationId xmlns:a16="http://schemas.microsoft.com/office/drawing/2014/main" id="{5D1C8B55-81B7-4CC6-94B4-EDBE3A041C02}"/>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2191104" y="194085"/>
            <a:ext cx="896492" cy="896492"/>
          </a:xfrm>
          <a:prstGeom prst="rect">
            <a:avLst/>
          </a:prstGeom>
        </p:spPr>
      </p:pic>
    </p:spTree>
    <p:extLst>
      <p:ext uri="{BB962C8B-B14F-4D97-AF65-F5344CB8AC3E}">
        <p14:creationId xmlns:p14="http://schemas.microsoft.com/office/powerpoint/2010/main" val="7989073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5"/>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P spid="11" grpId="0"/>
      <p:bldP spid="12" grpId="0"/>
      <p:bldP spid="13" grpId="0"/>
      <p:bldP spid="14" grpId="0"/>
      <p:bldP spid="15" grpId="0"/>
      <p:bldP spid="16" grpId="0"/>
      <p:bldP spid="17"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13</TotalTime>
  <Words>798</Words>
  <Application>Microsoft Office PowerPoint</Application>
  <PresentationFormat>Widescreen</PresentationFormat>
  <Paragraphs>393</Paragraphs>
  <Slides>34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34</vt:i4>
      </vt:variant>
    </vt:vector>
  </HeadingPairs>
  <TitlesOfParts>
    <vt:vector size="39" baseType="lpstr">
      <vt:lpstr>Arial</vt:lpstr>
      <vt:lpstr>Calibri</vt:lpstr>
      <vt:lpstr>Calibri Light</vt:lpstr>
      <vt:lpstr>Times New Roman</vt:lpstr>
      <vt:lpstr>Office Theme</vt:lpstr>
      <vt:lpstr>Statutory Spelling List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Word list – years 5 and 6    accommodate accompany according achieve aggressive amateur ancient apparent appreciate attached available average awkward bargain bruise category cemetery committee communicate community competition conscience* conscious* controversy convenience correspond criticise (critic + ise) curiosity definite desperate determined develop dictionary disastrous   embarrass environment equip (–ped, –ment) especially exaggerate excellent existence explanation familiar foreign forty frequently government guarantee harass hindrance identity immediate(ly) individual interfere interrupt language leisure lightning marvellous mischievous muscle necessary neighbour nuisance occupy occur opportunity parliament   persuade physical prejudice privilege profession programme pronunciation queue recognise recommend relevant restaurant rhyme rhythm sacrifice secretary shoulder signature sincere(ly) soldier stomach sufficient suggest symbol system temperature thorough twelfth variety vegetable vehicle yacht</dc:title>
  <dc:creator>Natasha Robertson</dc:creator>
  <cp:lastModifiedBy>Lauren Meadows</cp:lastModifiedBy>
  <cp:revision>4</cp:revision>
  <dcterms:created xsi:type="dcterms:W3CDTF">2018-02-28T16:00:54Z</dcterms:created>
  <dcterms:modified xsi:type="dcterms:W3CDTF">2018-03-01T20:45:11Z</dcterms:modified>
</cp:coreProperties>
</file>