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A4288-138D-4C5C-BB32-3FFF144475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7431F8-CBE5-4B2E-B483-8E3723F0A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E65F2-C51B-4FEB-8BBF-3E37A7A26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D1D07-8468-496F-A9E3-F90FE3AC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83024-E492-441D-B740-C0B1CB70E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51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1BE8D-50BF-4401-85A0-C3353E3A5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48A7F-81A7-4494-A0E2-97018CB37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7AF7B-AEF1-4B2F-807B-CEB52CDE2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E43EF-423A-47D5-84F1-37F72EBB7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62183-40BC-4DF6-B18E-3DA2B9AA6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2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352F6D-F015-4508-809D-43929AABA7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C8207-570A-4A96-9FEF-3A97D6776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70A35-ED46-438B-AE1C-7A2C5C724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FE234-0270-47FD-B72A-7F4FFD37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489B6-217F-4C93-B40A-00D7A1EB7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56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7CEE1-5693-46DE-A657-A73A5E63F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C7AA7-DE1E-446C-AEFC-5638B22E6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7F9ED-D630-4F15-A47A-4D1A5A5C3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A3765-ECB4-4AF6-8EA2-525BFE5FD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DEE3-B422-43F1-82C8-738E1BA90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85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503BB-5A3D-49DC-8903-B9E93B2D0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241E1-080B-4ED8-BA86-C8C475892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290BE-C9D9-4EE3-885E-5CF40C3A6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6FF19-07D1-4AC3-9E7F-64725921D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7D73F-99B5-4C49-9A1D-0B649BED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17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8C49B-EEF0-4A05-B04B-6CF8B207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B2F1-93A8-4461-820B-DACB64EEA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AD277-5263-4902-8AF2-0A49299A5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54108-85EE-4B5B-B9CA-1428E5505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FFF45-9BE4-42E5-8F33-574B50627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ED915B-8298-4D31-8A7F-E652011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89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37BD8-8A7C-46E3-93EA-F17C5A3F8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BBA6D-3779-4EA2-B9D3-D19E3282E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2460A1-7BFD-43F2-B426-AA95EB2AF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3DD0B-C453-4151-881F-B0116039B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737B53-EC01-403C-8449-647ADAB804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A00B0D-F85B-472A-8272-682B3AC21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071D6E-3F9E-426B-9042-A992088E3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0EC86C-DD13-41CD-87C7-D5A54BA03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04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B1897-87C2-4565-B4E6-1CE5EC77A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94245-4F86-43D0-8AA7-D6CAE1756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0C8DD3-49CE-4019-905A-E4EEA45C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CBC55C-0185-4910-A652-B4A4D7EC9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8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B51B88-D715-49CB-9F64-81A1342D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7334CB-52BB-43BD-AD52-281F53636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E7B45E-124C-48D4-9877-8C6D07100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04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A1BE3-DCB3-4988-8032-F7A76B12D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C0A70-19FB-4A63-B3FB-B7F2E4DFE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6600EE-2E26-421E-B367-AA511076A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AE8D9-515D-438B-A329-0A9A4502B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CAFF64-D89D-47E5-86BC-949AC1DA4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3C482-BDD3-4D86-9A81-3DC3A3B04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78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1CE4B-A3B8-4E6D-9271-98C81106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255F8F-C58C-4475-8633-EA318A2BE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7337C-543C-4951-88DC-E12124998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DE19C-8A09-41D7-9878-F1E23A75B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123D0-560D-495C-8C09-1279B553E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D9E509-463F-4176-AD56-B8C395B6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83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A745EF-B1A4-403A-94B6-224F776E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CF73E7-A3B0-4C19-A02D-683A2F8F1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B77B0-151D-423A-8EA7-C7E76F5F10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06F6B-324F-444F-B823-663680F551D9}" type="datetimeFigureOut">
              <a:rPr lang="en-GB" smtClean="0"/>
              <a:t>01/03/2018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F3100-00B8-4F79-9046-2374A8BF0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8116A-D80E-4FCF-9D3D-F8F6EC46A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C660A-4930-4B9B-8EFC-FBFB56600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84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9350" y="3140968"/>
            <a:ext cx="6858000" cy="112149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2"/>
                </a:solidFill>
                <a:latin typeface="+mn-lt"/>
              </a:rPr>
              <a:t>Statutory Spelling List</a:t>
            </a:r>
            <a:br>
              <a:rPr lang="en-US" b="1" dirty="0">
                <a:latin typeface="+mn-lt"/>
              </a:rPr>
            </a:br>
            <a:endParaRPr lang="en-US" b="1" dirty="0">
              <a:latin typeface="+mn-lt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724275" y="5590999"/>
            <a:ext cx="4743450" cy="700838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just" fontAlgn="base"/>
            <a:r>
              <a:rPr lang="en-GB" sz="750" dirty="0">
                <a:solidFill>
                  <a:srgbClr val="000000"/>
                </a:solidFill>
                <a:latin typeface="Arial" charset="0"/>
                <a:ea typeface="Times New Roman" charset="0"/>
              </a:rPr>
              <a:t>This resource is strictly for the use of member schools for as long as they remain members of The PiXL Club. It may not be copied, sold nor transferred to a third party or used by the school after membership ceases. Until such time it may be freely used within the member school.</a:t>
            </a:r>
            <a:endParaRPr lang="en-US" sz="900" dirty="0">
              <a:latin typeface="Times New Roman" charset="0"/>
              <a:ea typeface="Times New Roman" charset="0"/>
            </a:endParaRPr>
          </a:p>
          <a:p>
            <a:pPr algn="just" fontAlgn="base"/>
            <a:r>
              <a:rPr lang="en-GB" sz="750" dirty="0">
                <a:solidFill>
                  <a:srgbClr val="000000"/>
                </a:solidFill>
                <a:latin typeface="Arial" charset="0"/>
                <a:ea typeface="Times New Roman" charset="0"/>
              </a:rPr>
              <a:t>All opinions and contributions are those of the authors. The contents of this resource are not connected with nor endorsed by any other company, organisation or institution.</a:t>
            </a:r>
            <a:endParaRPr lang="en-US" sz="900" dirty="0">
              <a:latin typeface="Times New Roman" charset="0"/>
              <a:ea typeface="Times New Roma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91635" y="5046319"/>
            <a:ext cx="2608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Commissioned by The PiXL Club Ltd.</a:t>
            </a:r>
          </a:p>
          <a:p>
            <a:pPr algn="ctr"/>
            <a:r>
              <a:rPr lang="en-US" sz="1200" dirty="0"/>
              <a:t> January 2018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7335" y="6392362"/>
            <a:ext cx="28373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Copyright The PiXL Club Limited, 2018</a:t>
            </a:r>
            <a:r>
              <a:rPr lang="en-US" sz="1200" dirty="0"/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7C60C8-56B4-4ED1-BF09-221D5567D3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7D92A7A-7BFB-4868-A5F8-F36F05B264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833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3D5FE6-2697-4C0C-BFEF-B1EB43F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19707-82BE-488E-8A28-8F2D1DE0C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F70260-6F9C-4077-BC4D-BF9EF2D40B34}"/>
              </a:ext>
            </a:extLst>
          </p:cNvPr>
          <p:cNvSpPr txBox="1"/>
          <p:nvPr/>
        </p:nvSpPr>
        <p:spPr>
          <a:xfrm>
            <a:off x="389319" y="1556219"/>
            <a:ext cx="1107045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_</a:t>
            </a:r>
            <a:r>
              <a:rPr lang="en-GB" sz="7500" dirty="0" err="1"/>
              <a:t>a_h</a:t>
            </a:r>
            <a:r>
              <a:rPr lang="en-GB" sz="7500" dirty="0"/>
              <a:t>_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18A03-29D0-4E81-BBAF-BEAFE75C8083}"/>
              </a:ext>
            </a:extLst>
          </p:cNvPr>
          <p:cNvSpPr txBox="1"/>
          <p:nvPr/>
        </p:nvSpPr>
        <p:spPr>
          <a:xfrm>
            <a:off x="6061661" y="2960827"/>
            <a:ext cx="53610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1B293-77EA-44D4-8554-F6A20CA05D9E}"/>
              </a:ext>
            </a:extLst>
          </p:cNvPr>
          <p:cNvSpPr txBox="1"/>
          <p:nvPr/>
        </p:nvSpPr>
        <p:spPr>
          <a:xfrm>
            <a:off x="4461527" y="2951115"/>
            <a:ext cx="64387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923C9-3E0B-47BE-B084-C10F4997B5BF}"/>
              </a:ext>
            </a:extLst>
          </p:cNvPr>
          <p:cNvSpPr txBox="1"/>
          <p:nvPr/>
        </p:nvSpPr>
        <p:spPr>
          <a:xfrm>
            <a:off x="5030017" y="2951115"/>
            <a:ext cx="63386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446E5-D6F1-4885-9ED2-A4734D8C8A7D}"/>
              </a:ext>
            </a:extLst>
          </p:cNvPr>
          <p:cNvSpPr txBox="1"/>
          <p:nvPr/>
        </p:nvSpPr>
        <p:spPr>
          <a:xfrm>
            <a:off x="6695528" y="2970539"/>
            <a:ext cx="48157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2BDB5-5F89-4298-B9EB-5D6F28D690D1}"/>
              </a:ext>
            </a:extLst>
          </p:cNvPr>
          <p:cNvSpPr txBox="1"/>
          <p:nvPr/>
        </p:nvSpPr>
        <p:spPr>
          <a:xfrm>
            <a:off x="5509132" y="2970540"/>
            <a:ext cx="63386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DE7836-3104-42B7-B71E-3A795CC07B66}"/>
              </a:ext>
            </a:extLst>
          </p:cNvPr>
          <p:cNvSpPr txBox="1"/>
          <p:nvPr/>
        </p:nvSpPr>
        <p:spPr>
          <a:xfrm>
            <a:off x="3785271" y="4716633"/>
            <a:ext cx="462145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500" dirty="0"/>
              <a:t>Yacht means…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938AB88-57C9-4567-B5E8-FF46D6479C9A}"/>
              </a:ext>
            </a:extLst>
          </p:cNvPr>
          <p:cNvSpPr/>
          <p:nvPr/>
        </p:nvSpPr>
        <p:spPr>
          <a:xfrm>
            <a:off x="3354487" y="381663"/>
            <a:ext cx="6063447" cy="1120601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Words originating from other countries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3F6C2AE-F90F-4135-8454-5D83CFB61E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4" y="4276056"/>
            <a:ext cx="1640738" cy="238786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C0F264F-2122-4158-8ADD-FD1A46E3133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34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4194FE0-5D08-4CD8-86CC-013C6D96DAD5}"/>
              </a:ext>
            </a:extLst>
          </p:cNvPr>
          <p:cNvSpPr/>
          <p:nvPr/>
        </p:nvSpPr>
        <p:spPr>
          <a:xfrm>
            <a:off x="1905255" y="1744394"/>
            <a:ext cx="8279754" cy="3334044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The following words </a:t>
            </a:r>
            <a:r>
              <a:rPr lang="en-GB" sz="7200" b="1" dirty="0">
                <a:solidFill>
                  <a:schemeClr val="tx1"/>
                </a:solidFill>
              </a:rPr>
              <a:t>originate from other countries.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BC5978-E32B-466A-871A-FEA921F3F1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1CD1661-EF80-4856-86C2-65228934CD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D924333-31B1-4F5F-93D8-EEF9F79E3B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821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3D5FE6-2697-4C0C-BFEF-B1EB43F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19707-82BE-488E-8A28-8F2D1DE0C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F70260-6F9C-4077-BC4D-BF9EF2D40B34}"/>
              </a:ext>
            </a:extLst>
          </p:cNvPr>
          <p:cNvSpPr txBox="1"/>
          <p:nvPr/>
        </p:nvSpPr>
        <p:spPr>
          <a:xfrm>
            <a:off x="701336" y="1766656"/>
            <a:ext cx="1107045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conscience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18A03-29D0-4E81-BBAF-BEAFE75C8083}"/>
              </a:ext>
            </a:extLst>
          </p:cNvPr>
          <p:cNvSpPr txBox="1"/>
          <p:nvPr/>
        </p:nvSpPr>
        <p:spPr>
          <a:xfrm>
            <a:off x="2166152" y="3013156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1B293-77EA-44D4-8554-F6A20CA05D9E}"/>
              </a:ext>
            </a:extLst>
          </p:cNvPr>
          <p:cNvSpPr txBox="1"/>
          <p:nvPr/>
        </p:nvSpPr>
        <p:spPr>
          <a:xfrm>
            <a:off x="2868519" y="3013155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923C9-3E0B-47BE-B084-C10F4997B5BF}"/>
              </a:ext>
            </a:extLst>
          </p:cNvPr>
          <p:cNvSpPr txBox="1"/>
          <p:nvPr/>
        </p:nvSpPr>
        <p:spPr>
          <a:xfrm>
            <a:off x="3554161" y="3013154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446E5-D6F1-4885-9ED2-A4734D8C8A7D}"/>
              </a:ext>
            </a:extLst>
          </p:cNvPr>
          <p:cNvSpPr txBox="1"/>
          <p:nvPr/>
        </p:nvSpPr>
        <p:spPr>
          <a:xfrm>
            <a:off x="4231956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2BDB5-5F89-4298-B9EB-5D6F28D690D1}"/>
              </a:ext>
            </a:extLst>
          </p:cNvPr>
          <p:cNvSpPr txBox="1"/>
          <p:nvPr/>
        </p:nvSpPr>
        <p:spPr>
          <a:xfrm>
            <a:off x="494217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583110-722A-42FF-A3B4-476188C7803F}"/>
              </a:ext>
            </a:extLst>
          </p:cNvPr>
          <p:cNvSpPr txBox="1"/>
          <p:nvPr/>
        </p:nvSpPr>
        <p:spPr>
          <a:xfrm>
            <a:off x="575313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8D5E0-AA0F-44E0-ABF6-A327F25FA400}"/>
              </a:ext>
            </a:extLst>
          </p:cNvPr>
          <p:cNvSpPr txBox="1"/>
          <p:nvPr/>
        </p:nvSpPr>
        <p:spPr>
          <a:xfrm>
            <a:off x="6556359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3DB791-A433-4DE5-9A87-0C6D1F104F26}"/>
              </a:ext>
            </a:extLst>
          </p:cNvPr>
          <p:cNvSpPr txBox="1"/>
          <p:nvPr/>
        </p:nvSpPr>
        <p:spPr>
          <a:xfrm>
            <a:off x="7400911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37D046-0CDD-43C9-9E7A-A7C2016B870B}"/>
              </a:ext>
            </a:extLst>
          </p:cNvPr>
          <p:cNvSpPr txBox="1"/>
          <p:nvPr/>
        </p:nvSpPr>
        <p:spPr>
          <a:xfrm>
            <a:off x="8320109" y="301315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1AEC-9291-403B-9733-8F73FF913EDE}"/>
              </a:ext>
            </a:extLst>
          </p:cNvPr>
          <p:cNvSpPr txBox="1"/>
          <p:nvPr/>
        </p:nvSpPr>
        <p:spPr>
          <a:xfrm>
            <a:off x="9014607" y="301315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DE7836-3104-42B7-B71E-3A795CC07B66}"/>
              </a:ext>
            </a:extLst>
          </p:cNvPr>
          <p:cNvSpPr txBox="1"/>
          <p:nvPr/>
        </p:nvSpPr>
        <p:spPr>
          <a:xfrm>
            <a:off x="2180219" y="4203374"/>
            <a:ext cx="9496967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500" dirty="0"/>
              <a:t>Conscience means having a clear idea about what is right and wrong  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2A87C46-EAB4-4F14-A241-0060E1C605E2}"/>
              </a:ext>
            </a:extLst>
          </p:cNvPr>
          <p:cNvSpPr/>
          <p:nvPr/>
        </p:nvSpPr>
        <p:spPr>
          <a:xfrm>
            <a:off x="3354487" y="381663"/>
            <a:ext cx="6063447" cy="1120601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Words originating from other countries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1EAA03D-029B-4C0C-9EF2-A1A96983E8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81" y="4819650"/>
            <a:ext cx="1926762" cy="13936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D3BFEA3-651B-4987-BFC2-40F5F08186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42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3D5FE6-2697-4C0C-BFEF-B1EB43F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19707-82BE-488E-8A28-8F2D1DE0C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F70260-6F9C-4077-BC4D-BF9EF2D40B34}"/>
              </a:ext>
            </a:extLst>
          </p:cNvPr>
          <p:cNvSpPr txBox="1"/>
          <p:nvPr/>
        </p:nvSpPr>
        <p:spPr>
          <a:xfrm>
            <a:off x="372903" y="1556219"/>
            <a:ext cx="1107045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 err="1"/>
              <a:t>c_nsc_e_ce</a:t>
            </a:r>
            <a:endParaRPr lang="en-GB" sz="7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18A03-29D0-4E81-BBAF-BEAFE75C8083}"/>
              </a:ext>
            </a:extLst>
          </p:cNvPr>
          <p:cNvSpPr txBox="1"/>
          <p:nvPr/>
        </p:nvSpPr>
        <p:spPr>
          <a:xfrm>
            <a:off x="7714379" y="3016754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1B293-77EA-44D4-8554-F6A20CA05D9E}"/>
              </a:ext>
            </a:extLst>
          </p:cNvPr>
          <p:cNvSpPr txBox="1"/>
          <p:nvPr/>
        </p:nvSpPr>
        <p:spPr>
          <a:xfrm>
            <a:off x="2868519" y="3013155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923C9-3E0B-47BE-B084-C10F4997B5BF}"/>
              </a:ext>
            </a:extLst>
          </p:cNvPr>
          <p:cNvSpPr txBox="1"/>
          <p:nvPr/>
        </p:nvSpPr>
        <p:spPr>
          <a:xfrm>
            <a:off x="1237370" y="301314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446E5-D6F1-4885-9ED2-A4734D8C8A7D}"/>
              </a:ext>
            </a:extLst>
          </p:cNvPr>
          <p:cNvSpPr txBox="1"/>
          <p:nvPr/>
        </p:nvSpPr>
        <p:spPr>
          <a:xfrm>
            <a:off x="4231956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2BDB5-5F89-4298-B9EB-5D6F28D690D1}"/>
              </a:ext>
            </a:extLst>
          </p:cNvPr>
          <p:cNvSpPr txBox="1"/>
          <p:nvPr/>
        </p:nvSpPr>
        <p:spPr>
          <a:xfrm>
            <a:off x="3495250" y="301314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583110-722A-42FF-A3B4-476188C7803F}"/>
              </a:ext>
            </a:extLst>
          </p:cNvPr>
          <p:cNvSpPr txBox="1"/>
          <p:nvPr/>
        </p:nvSpPr>
        <p:spPr>
          <a:xfrm>
            <a:off x="575313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8D5E0-AA0F-44E0-ABF6-A327F25FA400}"/>
              </a:ext>
            </a:extLst>
          </p:cNvPr>
          <p:cNvSpPr txBox="1"/>
          <p:nvPr/>
        </p:nvSpPr>
        <p:spPr>
          <a:xfrm>
            <a:off x="4906493" y="301314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3DB791-A433-4DE5-9A87-0C6D1F104F26}"/>
              </a:ext>
            </a:extLst>
          </p:cNvPr>
          <p:cNvSpPr txBox="1"/>
          <p:nvPr/>
        </p:nvSpPr>
        <p:spPr>
          <a:xfrm>
            <a:off x="6488497" y="301314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37D046-0CDD-43C9-9E7A-A7C2016B870B}"/>
              </a:ext>
            </a:extLst>
          </p:cNvPr>
          <p:cNvSpPr txBox="1"/>
          <p:nvPr/>
        </p:nvSpPr>
        <p:spPr>
          <a:xfrm>
            <a:off x="8572246" y="3013152"/>
            <a:ext cx="90196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 err="1"/>
              <a:t>c</a:t>
            </a:r>
            <a:endParaRPr lang="en-GB" sz="75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1AEC-9291-403B-9733-8F73FF913EDE}"/>
              </a:ext>
            </a:extLst>
          </p:cNvPr>
          <p:cNvSpPr txBox="1"/>
          <p:nvPr/>
        </p:nvSpPr>
        <p:spPr>
          <a:xfrm>
            <a:off x="7093131" y="3013142"/>
            <a:ext cx="114231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DE7836-3104-42B7-B71E-3A795CC07B66}"/>
              </a:ext>
            </a:extLst>
          </p:cNvPr>
          <p:cNvSpPr txBox="1"/>
          <p:nvPr/>
        </p:nvSpPr>
        <p:spPr>
          <a:xfrm>
            <a:off x="2574724" y="4678533"/>
            <a:ext cx="79632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500" dirty="0"/>
              <a:t>Conscience means…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FD12230-F45F-4544-B865-DC00BEBA6949}"/>
              </a:ext>
            </a:extLst>
          </p:cNvPr>
          <p:cNvSpPr/>
          <p:nvPr/>
        </p:nvSpPr>
        <p:spPr>
          <a:xfrm>
            <a:off x="3354487" y="381663"/>
            <a:ext cx="6063447" cy="1120601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Words originating from other countries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3B62EFF-A62E-48E1-937B-651F0F778E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4" y="4276056"/>
            <a:ext cx="1640738" cy="238786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F4E580B-DCE2-4BE2-BD22-CE8ECCB264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08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3D5FE6-2697-4C0C-BFEF-B1EB43F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19707-82BE-488E-8A28-8F2D1DE0C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F70260-6F9C-4077-BC4D-BF9EF2D40B34}"/>
              </a:ext>
            </a:extLst>
          </p:cNvPr>
          <p:cNvSpPr txBox="1"/>
          <p:nvPr/>
        </p:nvSpPr>
        <p:spPr>
          <a:xfrm>
            <a:off x="701336" y="1766656"/>
            <a:ext cx="1107045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conscious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18A03-29D0-4E81-BBAF-BEAFE75C8083}"/>
              </a:ext>
            </a:extLst>
          </p:cNvPr>
          <p:cNvSpPr txBox="1"/>
          <p:nvPr/>
        </p:nvSpPr>
        <p:spPr>
          <a:xfrm>
            <a:off x="2166152" y="3013156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1B293-77EA-44D4-8554-F6A20CA05D9E}"/>
              </a:ext>
            </a:extLst>
          </p:cNvPr>
          <p:cNvSpPr txBox="1"/>
          <p:nvPr/>
        </p:nvSpPr>
        <p:spPr>
          <a:xfrm>
            <a:off x="2868519" y="3013155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923C9-3E0B-47BE-B084-C10F4997B5BF}"/>
              </a:ext>
            </a:extLst>
          </p:cNvPr>
          <p:cNvSpPr txBox="1"/>
          <p:nvPr/>
        </p:nvSpPr>
        <p:spPr>
          <a:xfrm>
            <a:off x="3554161" y="3013154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446E5-D6F1-4885-9ED2-A4734D8C8A7D}"/>
              </a:ext>
            </a:extLst>
          </p:cNvPr>
          <p:cNvSpPr txBox="1"/>
          <p:nvPr/>
        </p:nvSpPr>
        <p:spPr>
          <a:xfrm>
            <a:off x="4231956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2BDB5-5F89-4298-B9EB-5D6F28D690D1}"/>
              </a:ext>
            </a:extLst>
          </p:cNvPr>
          <p:cNvSpPr txBox="1"/>
          <p:nvPr/>
        </p:nvSpPr>
        <p:spPr>
          <a:xfrm>
            <a:off x="494217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583110-722A-42FF-A3B4-476188C7803F}"/>
              </a:ext>
            </a:extLst>
          </p:cNvPr>
          <p:cNvSpPr txBox="1"/>
          <p:nvPr/>
        </p:nvSpPr>
        <p:spPr>
          <a:xfrm>
            <a:off x="575313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8D5E0-AA0F-44E0-ABF6-A327F25FA400}"/>
              </a:ext>
            </a:extLst>
          </p:cNvPr>
          <p:cNvSpPr txBox="1"/>
          <p:nvPr/>
        </p:nvSpPr>
        <p:spPr>
          <a:xfrm>
            <a:off x="6556359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3DB791-A433-4DE5-9A87-0C6D1F104F26}"/>
              </a:ext>
            </a:extLst>
          </p:cNvPr>
          <p:cNvSpPr txBox="1"/>
          <p:nvPr/>
        </p:nvSpPr>
        <p:spPr>
          <a:xfrm>
            <a:off x="7400911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37D046-0CDD-43C9-9E7A-A7C2016B870B}"/>
              </a:ext>
            </a:extLst>
          </p:cNvPr>
          <p:cNvSpPr txBox="1"/>
          <p:nvPr/>
        </p:nvSpPr>
        <p:spPr>
          <a:xfrm>
            <a:off x="8320109" y="301315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DE7836-3104-42B7-B71E-3A795CC07B66}"/>
              </a:ext>
            </a:extLst>
          </p:cNvPr>
          <p:cNvSpPr txBox="1"/>
          <p:nvPr/>
        </p:nvSpPr>
        <p:spPr>
          <a:xfrm>
            <a:off x="2370438" y="4259647"/>
            <a:ext cx="837184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500" dirty="0"/>
              <a:t>Conscious means being alert and awake  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DE9BA52-DDD7-4991-981B-0797A2E07328}"/>
              </a:ext>
            </a:extLst>
          </p:cNvPr>
          <p:cNvSpPr/>
          <p:nvPr/>
        </p:nvSpPr>
        <p:spPr>
          <a:xfrm>
            <a:off x="3354487" y="381663"/>
            <a:ext cx="6063447" cy="1120601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Words originating from other countries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D5A9E43-0A85-4548-98B8-23342C5B0D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69" y="4876800"/>
            <a:ext cx="1926762" cy="139369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1E0FE8F-3D7F-4BBA-ACF2-44DFFF8C6A2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29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3D5FE6-2697-4C0C-BFEF-B1EB43F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19707-82BE-488E-8A28-8F2D1DE0C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F70260-6F9C-4077-BC4D-BF9EF2D40B34}"/>
              </a:ext>
            </a:extLst>
          </p:cNvPr>
          <p:cNvSpPr txBox="1"/>
          <p:nvPr/>
        </p:nvSpPr>
        <p:spPr>
          <a:xfrm>
            <a:off x="372903" y="1556219"/>
            <a:ext cx="1107045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 err="1"/>
              <a:t>c_n_ci_u</a:t>
            </a:r>
            <a:r>
              <a:rPr lang="en-GB" sz="7500" dirty="0"/>
              <a:t>_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18A03-29D0-4E81-BBAF-BEAFE75C8083}"/>
              </a:ext>
            </a:extLst>
          </p:cNvPr>
          <p:cNvSpPr txBox="1"/>
          <p:nvPr/>
        </p:nvSpPr>
        <p:spPr>
          <a:xfrm>
            <a:off x="7714379" y="3016754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1B293-77EA-44D4-8554-F6A20CA05D9E}"/>
              </a:ext>
            </a:extLst>
          </p:cNvPr>
          <p:cNvSpPr txBox="1"/>
          <p:nvPr/>
        </p:nvSpPr>
        <p:spPr>
          <a:xfrm>
            <a:off x="2868519" y="3013155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923C9-3E0B-47BE-B084-C10F4997B5BF}"/>
              </a:ext>
            </a:extLst>
          </p:cNvPr>
          <p:cNvSpPr txBox="1"/>
          <p:nvPr/>
        </p:nvSpPr>
        <p:spPr>
          <a:xfrm>
            <a:off x="2190187" y="3013141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446E5-D6F1-4885-9ED2-A4734D8C8A7D}"/>
              </a:ext>
            </a:extLst>
          </p:cNvPr>
          <p:cNvSpPr txBox="1"/>
          <p:nvPr/>
        </p:nvSpPr>
        <p:spPr>
          <a:xfrm>
            <a:off x="4231956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2BDB5-5F89-4298-B9EB-5D6F28D690D1}"/>
              </a:ext>
            </a:extLst>
          </p:cNvPr>
          <p:cNvSpPr txBox="1"/>
          <p:nvPr/>
        </p:nvSpPr>
        <p:spPr>
          <a:xfrm>
            <a:off x="3495250" y="301314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583110-722A-42FF-A3B4-476188C7803F}"/>
              </a:ext>
            </a:extLst>
          </p:cNvPr>
          <p:cNvSpPr txBox="1"/>
          <p:nvPr/>
        </p:nvSpPr>
        <p:spPr>
          <a:xfrm>
            <a:off x="575313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8D5E0-AA0F-44E0-ABF6-A327F25FA400}"/>
              </a:ext>
            </a:extLst>
          </p:cNvPr>
          <p:cNvSpPr txBox="1"/>
          <p:nvPr/>
        </p:nvSpPr>
        <p:spPr>
          <a:xfrm>
            <a:off x="4906493" y="301314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3DB791-A433-4DE5-9A87-0C6D1F104F26}"/>
              </a:ext>
            </a:extLst>
          </p:cNvPr>
          <p:cNvSpPr txBox="1"/>
          <p:nvPr/>
        </p:nvSpPr>
        <p:spPr>
          <a:xfrm>
            <a:off x="6488497" y="301314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37D046-0CDD-43C9-9E7A-A7C2016B870B}"/>
              </a:ext>
            </a:extLst>
          </p:cNvPr>
          <p:cNvSpPr txBox="1"/>
          <p:nvPr/>
        </p:nvSpPr>
        <p:spPr>
          <a:xfrm>
            <a:off x="7267426" y="3040066"/>
            <a:ext cx="90196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 err="1"/>
              <a:t>s</a:t>
            </a:r>
            <a:endParaRPr lang="en-GB" sz="75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1AEC-9291-403B-9733-8F73FF913EDE}"/>
              </a:ext>
            </a:extLst>
          </p:cNvPr>
          <p:cNvSpPr txBox="1"/>
          <p:nvPr/>
        </p:nvSpPr>
        <p:spPr>
          <a:xfrm>
            <a:off x="7093131" y="3013142"/>
            <a:ext cx="114231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75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DE7836-3104-42B7-B71E-3A795CC07B66}"/>
              </a:ext>
            </a:extLst>
          </p:cNvPr>
          <p:cNvSpPr txBox="1"/>
          <p:nvPr/>
        </p:nvSpPr>
        <p:spPr>
          <a:xfrm>
            <a:off x="2574724" y="4678533"/>
            <a:ext cx="79632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500" dirty="0"/>
              <a:t>Conscious means…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C0B4076-44DF-47D1-83BC-BCC63943050D}"/>
              </a:ext>
            </a:extLst>
          </p:cNvPr>
          <p:cNvSpPr/>
          <p:nvPr/>
        </p:nvSpPr>
        <p:spPr>
          <a:xfrm>
            <a:off x="3354487" y="381663"/>
            <a:ext cx="6063447" cy="1120601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Words originating from other countries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B724E52-BF48-4F5B-8D30-4EB7EAE499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4" y="4276056"/>
            <a:ext cx="1640738" cy="238786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4387F3C-1671-4E21-A760-3D9F9648DDD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8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3D5FE6-2697-4C0C-BFEF-B1EB43F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19707-82BE-488E-8A28-8F2D1DE0C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F70260-6F9C-4077-BC4D-BF9EF2D40B34}"/>
              </a:ext>
            </a:extLst>
          </p:cNvPr>
          <p:cNvSpPr txBox="1"/>
          <p:nvPr/>
        </p:nvSpPr>
        <p:spPr>
          <a:xfrm>
            <a:off x="701336" y="1766656"/>
            <a:ext cx="1107045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desperate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18A03-29D0-4E81-BBAF-BEAFE75C8083}"/>
              </a:ext>
            </a:extLst>
          </p:cNvPr>
          <p:cNvSpPr txBox="1"/>
          <p:nvPr/>
        </p:nvSpPr>
        <p:spPr>
          <a:xfrm>
            <a:off x="2166152" y="3013156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1B293-77EA-44D4-8554-F6A20CA05D9E}"/>
              </a:ext>
            </a:extLst>
          </p:cNvPr>
          <p:cNvSpPr txBox="1"/>
          <p:nvPr/>
        </p:nvSpPr>
        <p:spPr>
          <a:xfrm>
            <a:off x="2868519" y="3013155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923C9-3E0B-47BE-B084-C10F4997B5BF}"/>
              </a:ext>
            </a:extLst>
          </p:cNvPr>
          <p:cNvSpPr txBox="1"/>
          <p:nvPr/>
        </p:nvSpPr>
        <p:spPr>
          <a:xfrm>
            <a:off x="3554161" y="3013154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446E5-D6F1-4885-9ED2-A4734D8C8A7D}"/>
              </a:ext>
            </a:extLst>
          </p:cNvPr>
          <p:cNvSpPr txBox="1"/>
          <p:nvPr/>
        </p:nvSpPr>
        <p:spPr>
          <a:xfrm>
            <a:off x="4231956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2BDB5-5F89-4298-B9EB-5D6F28D690D1}"/>
              </a:ext>
            </a:extLst>
          </p:cNvPr>
          <p:cNvSpPr txBox="1"/>
          <p:nvPr/>
        </p:nvSpPr>
        <p:spPr>
          <a:xfrm>
            <a:off x="494217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583110-722A-42FF-A3B4-476188C7803F}"/>
              </a:ext>
            </a:extLst>
          </p:cNvPr>
          <p:cNvSpPr txBox="1"/>
          <p:nvPr/>
        </p:nvSpPr>
        <p:spPr>
          <a:xfrm>
            <a:off x="575313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8D5E0-AA0F-44E0-ABF6-A327F25FA400}"/>
              </a:ext>
            </a:extLst>
          </p:cNvPr>
          <p:cNvSpPr txBox="1"/>
          <p:nvPr/>
        </p:nvSpPr>
        <p:spPr>
          <a:xfrm>
            <a:off x="7170078" y="3013146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3DB791-A433-4DE5-9A87-0C6D1F104F26}"/>
              </a:ext>
            </a:extLst>
          </p:cNvPr>
          <p:cNvSpPr txBox="1"/>
          <p:nvPr/>
        </p:nvSpPr>
        <p:spPr>
          <a:xfrm>
            <a:off x="7783796" y="3013146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DE7836-3104-42B7-B71E-3A795CC07B66}"/>
              </a:ext>
            </a:extLst>
          </p:cNvPr>
          <p:cNvSpPr txBox="1"/>
          <p:nvPr/>
        </p:nvSpPr>
        <p:spPr>
          <a:xfrm>
            <a:off x="2566110" y="4259636"/>
            <a:ext cx="837184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500" dirty="0"/>
              <a:t>Desperate means careless of danger or moved by despair.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CB76A0-6E48-4FC9-A58A-21F30F8CFC1B}"/>
              </a:ext>
            </a:extLst>
          </p:cNvPr>
          <p:cNvSpPr txBox="1"/>
          <p:nvPr/>
        </p:nvSpPr>
        <p:spPr>
          <a:xfrm>
            <a:off x="6447916" y="3013141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a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5702FA2-8C6F-4A7D-A08B-DB7E23E113BD}"/>
              </a:ext>
            </a:extLst>
          </p:cNvPr>
          <p:cNvSpPr/>
          <p:nvPr/>
        </p:nvSpPr>
        <p:spPr>
          <a:xfrm>
            <a:off x="3354487" y="381663"/>
            <a:ext cx="6063447" cy="1120601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Words originating from other countries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B023CC1-4BA5-45A9-8AA8-4227A0FD8D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31" y="4819650"/>
            <a:ext cx="1926762" cy="139369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E64B228-568B-462C-962C-31D7BB314B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91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3D5FE6-2697-4C0C-BFEF-B1EB43F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19707-82BE-488E-8A28-8F2D1DE0C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F70260-6F9C-4077-BC4D-BF9EF2D40B34}"/>
              </a:ext>
            </a:extLst>
          </p:cNvPr>
          <p:cNvSpPr txBox="1"/>
          <p:nvPr/>
        </p:nvSpPr>
        <p:spPr>
          <a:xfrm>
            <a:off x="372903" y="1556219"/>
            <a:ext cx="1107045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 err="1"/>
              <a:t>de_p_r_te</a:t>
            </a:r>
            <a:endParaRPr lang="en-GB" sz="7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18A03-29D0-4E81-BBAF-BEAFE75C8083}"/>
              </a:ext>
            </a:extLst>
          </p:cNvPr>
          <p:cNvSpPr txBox="1"/>
          <p:nvPr/>
        </p:nvSpPr>
        <p:spPr>
          <a:xfrm>
            <a:off x="7714379" y="3016754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1B293-77EA-44D4-8554-F6A20CA05D9E}"/>
              </a:ext>
            </a:extLst>
          </p:cNvPr>
          <p:cNvSpPr txBox="1"/>
          <p:nvPr/>
        </p:nvSpPr>
        <p:spPr>
          <a:xfrm>
            <a:off x="2666001" y="3013155"/>
            <a:ext cx="82924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923C9-3E0B-47BE-B084-C10F4997B5BF}"/>
              </a:ext>
            </a:extLst>
          </p:cNvPr>
          <p:cNvSpPr txBox="1"/>
          <p:nvPr/>
        </p:nvSpPr>
        <p:spPr>
          <a:xfrm>
            <a:off x="7300358" y="3013131"/>
            <a:ext cx="8239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446E5-D6F1-4885-9ED2-A4734D8C8A7D}"/>
              </a:ext>
            </a:extLst>
          </p:cNvPr>
          <p:cNvSpPr txBox="1"/>
          <p:nvPr/>
        </p:nvSpPr>
        <p:spPr>
          <a:xfrm>
            <a:off x="4231956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2BDB5-5F89-4298-B9EB-5D6F28D690D1}"/>
              </a:ext>
            </a:extLst>
          </p:cNvPr>
          <p:cNvSpPr txBox="1"/>
          <p:nvPr/>
        </p:nvSpPr>
        <p:spPr>
          <a:xfrm>
            <a:off x="3495250" y="301314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583110-722A-42FF-A3B4-476188C7803F}"/>
              </a:ext>
            </a:extLst>
          </p:cNvPr>
          <p:cNvSpPr txBox="1"/>
          <p:nvPr/>
        </p:nvSpPr>
        <p:spPr>
          <a:xfrm>
            <a:off x="5753130" y="3013153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8D5E0-AA0F-44E0-ABF6-A327F25FA400}"/>
              </a:ext>
            </a:extLst>
          </p:cNvPr>
          <p:cNvSpPr txBox="1"/>
          <p:nvPr/>
        </p:nvSpPr>
        <p:spPr>
          <a:xfrm>
            <a:off x="4906493" y="301314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3DB791-A433-4DE5-9A87-0C6D1F104F26}"/>
              </a:ext>
            </a:extLst>
          </p:cNvPr>
          <p:cNvSpPr txBox="1"/>
          <p:nvPr/>
        </p:nvSpPr>
        <p:spPr>
          <a:xfrm>
            <a:off x="6488497" y="3013142"/>
            <a:ext cx="11540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37D046-0CDD-43C9-9E7A-A7C2016B870B}"/>
              </a:ext>
            </a:extLst>
          </p:cNvPr>
          <p:cNvSpPr txBox="1"/>
          <p:nvPr/>
        </p:nvSpPr>
        <p:spPr>
          <a:xfrm>
            <a:off x="8572246" y="3013152"/>
            <a:ext cx="90196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DE7836-3104-42B7-B71E-3A795CC07B66}"/>
              </a:ext>
            </a:extLst>
          </p:cNvPr>
          <p:cNvSpPr txBox="1"/>
          <p:nvPr/>
        </p:nvSpPr>
        <p:spPr>
          <a:xfrm>
            <a:off x="2574724" y="4678533"/>
            <a:ext cx="79632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500" dirty="0"/>
              <a:t>Desperate means…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9BC7B1A-2977-4057-AEA5-46C31A37BAC2}"/>
              </a:ext>
            </a:extLst>
          </p:cNvPr>
          <p:cNvSpPr/>
          <p:nvPr/>
        </p:nvSpPr>
        <p:spPr>
          <a:xfrm>
            <a:off x="3354487" y="381663"/>
            <a:ext cx="6063447" cy="1120601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Words originating from other countries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4D2D526-6189-42ED-A5A6-862187B833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4" y="4276056"/>
            <a:ext cx="1640738" cy="238786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8C2D320-0AA2-4A2A-9392-9406DCB80A3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36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3D5FE6-2697-4C0C-BFEF-B1EB43F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" y="194085"/>
            <a:ext cx="1801368" cy="871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19707-82BE-488E-8A28-8F2D1DE0C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00" y="194085"/>
            <a:ext cx="1004316" cy="14432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F70260-6F9C-4077-BC4D-BF9EF2D40B34}"/>
              </a:ext>
            </a:extLst>
          </p:cNvPr>
          <p:cNvSpPr txBox="1"/>
          <p:nvPr/>
        </p:nvSpPr>
        <p:spPr>
          <a:xfrm>
            <a:off x="701336" y="1766656"/>
            <a:ext cx="1107045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yacht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18A03-29D0-4E81-BBAF-BEAFE75C8083}"/>
              </a:ext>
            </a:extLst>
          </p:cNvPr>
          <p:cNvSpPr txBox="1"/>
          <p:nvPr/>
        </p:nvSpPr>
        <p:spPr>
          <a:xfrm>
            <a:off x="4846837" y="3013149"/>
            <a:ext cx="97293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1B293-77EA-44D4-8554-F6A20CA05D9E}"/>
              </a:ext>
            </a:extLst>
          </p:cNvPr>
          <p:cNvSpPr txBox="1"/>
          <p:nvPr/>
        </p:nvSpPr>
        <p:spPr>
          <a:xfrm>
            <a:off x="5492286" y="3013147"/>
            <a:ext cx="73706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923C9-3E0B-47BE-B084-C10F4997B5BF}"/>
              </a:ext>
            </a:extLst>
          </p:cNvPr>
          <p:cNvSpPr txBox="1"/>
          <p:nvPr/>
        </p:nvSpPr>
        <p:spPr>
          <a:xfrm>
            <a:off x="5819775" y="3013148"/>
            <a:ext cx="105502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1446E5-D6F1-4885-9ED2-A4734D8C8A7D}"/>
              </a:ext>
            </a:extLst>
          </p:cNvPr>
          <p:cNvSpPr txBox="1"/>
          <p:nvPr/>
        </p:nvSpPr>
        <p:spPr>
          <a:xfrm>
            <a:off x="6600825" y="3013149"/>
            <a:ext cx="54292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2BDB5-5F89-4298-B9EB-5D6F28D690D1}"/>
              </a:ext>
            </a:extLst>
          </p:cNvPr>
          <p:cNvSpPr txBox="1"/>
          <p:nvPr/>
        </p:nvSpPr>
        <p:spPr>
          <a:xfrm>
            <a:off x="6941073" y="3013148"/>
            <a:ext cx="65987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500" dirty="0"/>
              <a:t>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DE7836-3104-42B7-B71E-3A795CC07B66}"/>
              </a:ext>
            </a:extLst>
          </p:cNvPr>
          <p:cNvSpPr txBox="1"/>
          <p:nvPr/>
        </p:nvSpPr>
        <p:spPr>
          <a:xfrm>
            <a:off x="2366738" y="4567414"/>
            <a:ext cx="846817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500" dirty="0"/>
              <a:t>A yacht is a pleasure boat.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93FA50B-A47E-4B4F-934A-954439C4FE4E}"/>
              </a:ext>
            </a:extLst>
          </p:cNvPr>
          <p:cNvSpPr/>
          <p:nvPr/>
        </p:nvSpPr>
        <p:spPr>
          <a:xfrm>
            <a:off x="3354487" y="381663"/>
            <a:ext cx="6063447" cy="1120601"/>
          </a:xfrm>
          <a:prstGeom prst="roundRect">
            <a:avLst/>
          </a:prstGeom>
          <a:solidFill>
            <a:srgbClr val="8D6E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Words originating from other countries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CED8999-0EFA-4BAC-9E2E-A27B164D3E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81" y="4819650"/>
            <a:ext cx="1926762" cy="139369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B15E391-2207-41DD-B04B-157212FF7C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04" y="194085"/>
            <a:ext cx="896492" cy="89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5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300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Statutory Spelling List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Robertson</dc:creator>
  <cp:lastModifiedBy>Lauren Meadows</cp:lastModifiedBy>
  <cp:revision>3</cp:revision>
  <dcterms:created xsi:type="dcterms:W3CDTF">2018-02-28T16:32:57Z</dcterms:created>
  <dcterms:modified xsi:type="dcterms:W3CDTF">2018-03-01T20:56:40Z</dcterms:modified>
</cp:coreProperties>
</file>