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57" r:id="rId3"/>
    <p:sldId id="258" r:id="rId4"/>
    <p:sldId id="259" r:id="rId5"/>
    <p:sldId id="260" r:id="rId6"/>
    <p:sldId id="261" r:id="rId7"/>
    <p:sldId id="262" r:id="rId8"/>
    <p:sldId id="263" r:id="rId9"/>
    <p:sldId id="264" r:id="rId10"/>
    <p:sldId id="27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F9C1C1-AB66-45D1-A795-5572131489E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8C1C401-A2B8-48EA-8FB4-9945EB46CAC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3F15D4E1-C4CD-4D3B-9560-2563129B1391}"/>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A54F14A6-B74F-423A-805F-23F4FF5D911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479F6F-D753-42C0-BE58-351462E1988F}"/>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7942661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CE1BC-1998-4C96-923D-29AF08EC532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78093BC-32B9-4E34-9C2C-DCECAEB4B04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D7D631-AFA3-4175-8ADD-1A117AD1D41C}"/>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476FE3AE-B30A-4F2E-9134-840CA1BBB9A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7FCEA2-1807-4DAE-A0FF-EBF965836B0F}"/>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2966853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0EF7B3-3B06-40A6-9986-95CFF0192BD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A2BF66-881A-4EE5-9583-D27274F9F63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2BBAF1-EBD0-49A5-9601-4A904C896CBB}"/>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A126BD56-15FA-4B50-8EC3-A37ACFEEE1E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AC5FFB-C581-4F5E-B578-4B999D25A1CE}"/>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3073752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095B3A-3476-49CE-A681-AA6EE572F38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79DC92B-A449-4D6E-92F7-374EB40A893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8DB31FB-30BD-44E0-BC1C-39B0BBAA8862}"/>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A282EB6C-11A1-4D7D-8388-9CEDAD3239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BC28BA-5973-47CB-9456-9F3EB8679F7A}"/>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4191131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FCFC5F-F41E-4718-BBB7-58EDB70B6C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EF1B372-A54C-4F5B-8502-D6CDC7F21A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EB9A4F3-074F-4C3F-B2E5-61285FC9639E}"/>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67B9FA42-FEA3-4D26-B9A4-8231D32FEF0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C03672A-F9F2-41E1-AA04-DFE7B2C25297}"/>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45320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C13DBC-C79B-4AA7-9049-34EDF1DCA83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BC04939-FB76-4E56-A0A5-EB527179421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A3BFDEA-7580-4EE1-BCAE-88AF2E5BE94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55DE143-1CFA-4F46-A1B3-FED90533B76F}"/>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6" name="Footer Placeholder 5">
            <a:extLst>
              <a:ext uri="{FF2B5EF4-FFF2-40B4-BE49-F238E27FC236}">
                <a16:creationId xmlns:a16="http://schemas.microsoft.com/office/drawing/2014/main" id="{675735E6-A23B-43BB-B65A-9D92928226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2CA3832-AFAA-4AF6-AA64-EAEE9DA786BA}"/>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342198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BFD888-D713-4A69-97EC-21C34FDA97A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BACF038-D821-46B6-BFB6-B0459E863B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D603A86-1CBA-432D-9C18-DE842B0F3AF1}"/>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7CA108F-266E-4846-B4B7-B07332F65E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96C5778-CB52-4893-833C-DCC97ADBF30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8ADA1B8-FD27-4F1A-96E3-15491A602BF3}"/>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8" name="Footer Placeholder 7">
            <a:extLst>
              <a:ext uri="{FF2B5EF4-FFF2-40B4-BE49-F238E27FC236}">
                <a16:creationId xmlns:a16="http://schemas.microsoft.com/office/drawing/2014/main" id="{5F575712-3E78-4F9C-97C1-B900578823E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01E7513-CC32-497D-BB97-FFCC06257684}"/>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2670423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D488EB-9B45-42C2-8C23-D2DA58E822C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588058B-DBDD-4228-8490-E9BF4275DEA1}"/>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4" name="Footer Placeholder 3">
            <a:extLst>
              <a:ext uri="{FF2B5EF4-FFF2-40B4-BE49-F238E27FC236}">
                <a16:creationId xmlns:a16="http://schemas.microsoft.com/office/drawing/2014/main" id="{10531C55-8894-4680-A248-36D0FA8290B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D287577-F760-46E6-A758-47C5EB945780}"/>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8831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EDFDCB7-EF79-4BD6-B15E-175E7F09CFA5}"/>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3" name="Footer Placeholder 2">
            <a:extLst>
              <a:ext uri="{FF2B5EF4-FFF2-40B4-BE49-F238E27FC236}">
                <a16:creationId xmlns:a16="http://schemas.microsoft.com/office/drawing/2014/main" id="{C5EE5EBB-7AC4-49C7-B6A1-B4E838FE412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8000613-3922-4D8E-AFED-A5631C7736EE}"/>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239818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605989-F2F2-4D40-9EDE-F5E5528CB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EA394D6-E6B2-4E15-80F1-56D8B60803F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D9CA41E-C804-4D69-A50D-48F4DBA580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FFE9A04-18FE-46E8-9987-0A17C7260834}"/>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6" name="Footer Placeholder 5">
            <a:extLst>
              <a:ext uri="{FF2B5EF4-FFF2-40B4-BE49-F238E27FC236}">
                <a16:creationId xmlns:a16="http://schemas.microsoft.com/office/drawing/2014/main" id="{701A45AA-3FDD-429A-AAEE-38C606D2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9EDF333-DE9F-4A29-BCD7-275E9FA8D7F4}"/>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184325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FAE88-ACBE-4347-85CF-BAEF8AE7831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6EC52F65-C922-4751-BC3B-9FC106528B7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C687559-AA5E-42BE-A0CE-D01EA5AC1A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4CFFCF-A45A-4CFB-A7FB-069406889455}"/>
              </a:ext>
            </a:extLst>
          </p:cNvPr>
          <p:cNvSpPr>
            <a:spLocks noGrp="1"/>
          </p:cNvSpPr>
          <p:nvPr>
            <p:ph type="dt" sz="half" idx="10"/>
          </p:nvPr>
        </p:nvSpPr>
        <p:spPr/>
        <p:txBody>
          <a:bodyPr/>
          <a:lstStyle/>
          <a:p>
            <a:fld id="{F37E26BA-A49A-4E10-ABA6-096D47601EDE}" type="datetimeFigureOut">
              <a:rPr lang="en-GB" smtClean="0"/>
              <a:t>01/03/2018</a:t>
            </a:fld>
            <a:endParaRPr lang="en-GB"/>
          </a:p>
        </p:txBody>
      </p:sp>
      <p:sp>
        <p:nvSpPr>
          <p:cNvPr id="6" name="Footer Placeholder 5">
            <a:extLst>
              <a:ext uri="{FF2B5EF4-FFF2-40B4-BE49-F238E27FC236}">
                <a16:creationId xmlns:a16="http://schemas.microsoft.com/office/drawing/2014/main" id="{220D8AFF-74F2-4D0F-8108-9650563B6E3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EFC30CF-B589-48EE-85E9-3459AA9D61C9}"/>
              </a:ext>
            </a:extLst>
          </p:cNvPr>
          <p:cNvSpPr>
            <a:spLocks noGrp="1"/>
          </p:cNvSpPr>
          <p:nvPr>
            <p:ph type="sldNum" sz="quarter" idx="12"/>
          </p:nvPr>
        </p:nvSpPr>
        <p:spPr/>
        <p:txBody>
          <a:bodyPr/>
          <a:lstStyle/>
          <a:p>
            <a:fld id="{383C6D0C-CBFE-4771-8C79-E2818375F549}" type="slidenum">
              <a:rPr lang="en-GB" smtClean="0"/>
              <a:t>‹#›</a:t>
            </a:fld>
            <a:endParaRPr lang="en-GB"/>
          </a:p>
        </p:txBody>
      </p:sp>
    </p:spTree>
    <p:extLst>
      <p:ext uri="{BB962C8B-B14F-4D97-AF65-F5344CB8AC3E}">
        <p14:creationId xmlns:p14="http://schemas.microsoft.com/office/powerpoint/2010/main" val="30977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176093E-AA89-4DF3-B337-8CE22797D0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E5764E0-C15F-415E-B943-A1F1AD0B7A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A7D457C-B08F-4F70-89BB-8D25D9359B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7E26BA-A49A-4E10-ABA6-096D47601EDE}" type="datetimeFigureOut">
              <a:rPr lang="en-GB" smtClean="0"/>
              <a:t>01/03/2018</a:t>
            </a:fld>
            <a:endParaRPr lang="en-GB"/>
          </a:p>
        </p:txBody>
      </p:sp>
      <p:sp>
        <p:nvSpPr>
          <p:cNvPr id="5" name="Footer Placeholder 4">
            <a:extLst>
              <a:ext uri="{FF2B5EF4-FFF2-40B4-BE49-F238E27FC236}">
                <a16:creationId xmlns:a16="http://schemas.microsoft.com/office/drawing/2014/main" id="{3B2FA7FD-204C-4C64-AED6-4F6E453CC03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07CC3C0-968A-4CB6-8FC9-197FCE7F3E2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3C6D0C-CBFE-4771-8C79-E2818375F549}" type="slidenum">
              <a:rPr lang="en-GB" smtClean="0"/>
              <a:t>‹#›</a:t>
            </a:fld>
            <a:endParaRPr lang="en-GB"/>
          </a:p>
        </p:txBody>
      </p:sp>
    </p:spTree>
    <p:extLst>
      <p:ext uri="{BB962C8B-B14F-4D97-AF65-F5344CB8AC3E}">
        <p14:creationId xmlns:p14="http://schemas.microsoft.com/office/powerpoint/2010/main" val="3622055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especially</a:t>
            </a:r>
          </a:p>
        </p:txBody>
      </p:sp>
      <p:sp>
        <p:nvSpPr>
          <p:cNvPr id="9" name="TextBox 8">
            <a:extLst>
              <a:ext uri="{FF2B5EF4-FFF2-40B4-BE49-F238E27FC236}">
                <a16:creationId xmlns:a16="http://schemas.microsoft.com/office/drawing/2014/main" id="{ED318A03-29D0-4E81-BBAF-BEAFE75C8083}"/>
              </a:ext>
            </a:extLst>
          </p:cNvPr>
          <p:cNvSpPr txBox="1"/>
          <p:nvPr/>
        </p:nvSpPr>
        <p:spPr>
          <a:xfrm>
            <a:off x="6376568" y="3027298"/>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s</a:t>
            </a:r>
          </a:p>
        </p:txBody>
      </p:sp>
      <p:sp>
        <p:nvSpPr>
          <p:cNvPr id="12" name="TextBox 11">
            <a:extLst>
              <a:ext uri="{FF2B5EF4-FFF2-40B4-BE49-F238E27FC236}">
                <a16:creationId xmlns:a16="http://schemas.microsoft.com/office/drawing/2014/main" id="{37C923C9-3E0B-47BE-B084-C10F4997B5BF}"/>
              </a:ext>
            </a:extLst>
          </p:cNvPr>
          <p:cNvSpPr txBox="1"/>
          <p:nvPr/>
        </p:nvSpPr>
        <p:spPr>
          <a:xfrm>
            <a:off x="6955996" y="3003625"/>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c</a:t>
            </a:r>
          </a:p>
        </p:txBody>
      </p:sp>
      <p:sp>
        <p:nvSpPr>
          <p:cNvPr id="15" name="TextBox 14">
            <a:extLst>
              <a:ext uri="{FF2B5EF4-FFF2-40B4-BE49-F238E27FC236}">
                <a16:creationId xmlns:a16="http://schemas.microsoft.com/office/drawing/2014/main" id="{0F583110-722A-42FF-A3B4-476188C7803F}"/>
              </a:ext>
            </a:extLst>
          </p:cNvPr>
          <p:cNvSpPr txBox="1"/>
          <p:nvPr/>
        </p:nvSpPr>
        <p:spPr>
          <a:xfrm>
            <a:off x="4615257" y="3025926"/>
            <a:ext cx="1154097"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7961745" y="2994099"/>
            <a:ext cx="1154097"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315918"/>
            <a:ext cx="8371842" cy="938719"/>
          </a:xfrm>
          <a:prstGeom prst="rect">
            <a:avLst/>
          </a:prstGeom>
          <a:noFill/>
        </p:spPr>
        <p:txBody>
          <a:bodyPr wrap="square" rtlCol="0">
            <a:spAutoFit/>
          </a:bodyPr>
          <a:lstStyle/>
          <a:p>
            <a:pPr algn="ctr"/>
            <a:r>
              <a:rPr lang="en-GB" sz="5500" dirty="0"/>
              <a:t>Especially means…</a:t>
            </a:r>
          </a:p>
        </p:txBody>
      </p:sp>
      <p:sp>
        <p:nvSpPr>
          <p:cNvPr id="17" name="TextBox 16">
            <a:extLst>
              <a:ext uri="{FF2B5EF4-FFF2-40B4-BE49-F238E27FC236}">
                <a16:creationId xmlns:a16="http://schemas.microsoft.com/office/drawing/2014/main" id="{60EAA52F-FCD6-4B89-8811-61D5D0414CEE}"/>
              </a:ext>
            </a:extLst>
          </p:cNvPr>
          <p:cNvSpPr txBox="1"/>
          <p:nvPr/>
        </p:nvSpPr>
        <p:spPr>
          <a:xfrm>
            <a:off x="8485147" y="3025926"/>
            <a:ext cx="1154097"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466998" y="3003625"/>
            <a:ext cx="1154097" cy="1246495"/>
          </a:xfrm>
          <a:prstGeom prst="rect">
            <a:avLst/>
          </a:prstGeom>
          <a:noFill/>
        </p:spPr>
        <p:txBody>
          <a:bodyPr wrap="square" rtlCol="0">
            <a:spAutoFit/>
          </a:bodyPr>
          <a:lstStyle/>
          <a:p>
            <a:pPr algn="ctr"/>
            <a:r>
              <a:rPr lang="en-GB" sz="7500" dirty="0"/>
              <a:t>l</a:t>
            </a:r>
          </a:p>
        </p:txBody>
      </p:sp>
      <p:sp>
        <p:nvSpPr>
          <p:cNvPr id="19" name="TextBox 18">
            <a:extLst>
              <a:ext uri="{FF2B5EF4-FFF2-40B4-BE49-F238E27FC236}">
                <a16:creationId xmlns:a16="http://schemas.microsoft.com/office/drawing/2014/main" id="{6FE4350D-C899-4468-AE7B-2CD4F3EF3A2B}"/>
              </a:ext>
            </a:extLst>
          </p:cNvPr>
          <p:cNvSpPr txBox="1"/>
          <p:nvPr/>
        </p:nvSpPr>
        <p:spPr>
          <a:xfrm>
            <a:off x="3501383" y="3003625"/>
            <a:ext cx="1154097"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3E225B1D-36AE-4BC6-B38F-EB16B8FB416F}"/>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4" name="Picture 23">
            <a:extLst>
              <a:ext uri="{FF2B5EF4-FFF2-40B4-BE49-F238E27FC236}">
                <a16:creationId xmlns:a16="http://schemas.microsoft.com/office/drawing/2014/main" id="{9F1BCCBD-553D-49F3-BCC3-D649BC15ED6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2" name="Picture 21">
            <a:extLst>
              <a:ext uri="{FF2B5EF4-FFF2-40B4-BE49-F238E27FC236}">
                <a16:creationId xmlns:a16="http://schemas.microsoft.com/office/drawing/2014/main" id="{462EAB29-D439-491E-8147-E87FB60547A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166057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P spid="18" grpId="0"/>
      <p:bldP spid="1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frequently </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f</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902150" y="3019266"/>
            <a:ext cx="656280" cy="1246495"/>
          </a:xfrm>
          <a:prstGeom prst="rect">
            <a:avLst/>
          </a:prstGeom>
          <a:noFill/>
        </p:spPr>
        <p:txBody>
          <a:bodyPr wrap="square" rtlCol="0">
            <a:spAutoFit/>
          </a:bodyPr>
          <a:lstStyle/>
          <a:p>
            <a:pPr algn="ctr"/>
            <a:r>
              <a:rPr lang="en-GB" sz="7500" dirty="0"/>
              <a:t>e</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355484" y="3022677"/>
            <a:ext cx="770693" cy="1246495"/>
          </a:xfrm>
          <a:prstGeom prst="rect">
            <a:avLst/>
          </a:prstGeom>
          <a:noFill/>
        </p:spPr>
        <p:txBody>
          <a:bodyPr wrap="square" rtlCol="0">
            <a:spAutoFit/>
          </a:bodyPr>
          <a:lstStyle/>
          <a:p>
            <a:pPr algn="ctr"/>
            <a:r>
              <a:rPr lang="en-GB" sz="7500" dirty="0"/>
              <a:t>q</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887594" y="2993342"/>
            <a:ext cx="728415"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13391" y="3003624"/>
            <a:ext cx="770693"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16537" y="3003246"/>
            <a:ext cx="808785"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682140" y="4536268"/>
            <a:ext cx="9951627" cy="1785104"/>
          </a:xfrm>
          <a:prstGeom prst="rect">
            <a:avLst/>
          </a:prstGeom>
          <a:noFill/>
        </p:spPr>
        <p:txBody>
          <a:bodyPr wrap="square" rtlCol="0">
            <a:spAutoFit/>
          </a:bodyPr>
          <a:lstStyle/>
          <a:p>
            <a:pPr algn="ctr"/>
            <a:r>
              <a:rPr lang="en-GB" sz="5500" dirty="0"/>
              <a:t>Frequently means often or regularly.</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593460" y="3003246"/>
            <a:ext cx="695614" cy="1246495"/>
          </a:xfrm>
          <a:prstGeom prst="rect">
            <a:avLst/>
          </a:prstGeom>
          <a:noFill/>
        </p:spPr>
        <p:txBody>
          <a:bodyPr wrap="square" rtlCol="0">
            <a:spAutoFit/>
          </a:bodyPr>
          <a:lstStyle/>
          <a:p>
            <a:pPr algn="ctr"/>
            <a:r>
              <a:rPr lang="en-GB" sz="7500" dirty="0"/>
              <a:t>t</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035170" y="3001807"/>
            <a:ext cx="719028" cy="1246495"/>
          </a:xfrm>
          <a:prstGeom prst="rect">
            <a:avLst/>
          </a:prstGeom>
          <a:noFill/>
        </p:spPr>
        <p:txBody>
          <a:bodyPr wrap="square" rtlCol="0">
            <a:spAutoFit/>
          </a:bodyPr>
          <a:lstStyle/>
          <a:p>
            <a:pPr algn="ctr"/>
            <a:r>
              <a:rPr lang="en-GB" sz="7500" dirty="0"/>
              <a:t>l</a:t>
            </a:r>
          </a:p>
        </p:txBody>
      </p:sp>
      <p:sp>
        <p:nvSpPr>
          <p:cNvPr id="17" name="TextBox 16">
            <a:extLst>
              <a:ext uri="{FF2B5EF4-FFF2-40B4-BE49-F238E27FC236}">
                <a16:creationId xmlns:a16="http://schemas.microsoft.com/office/drawing/2014/main" id="{9D1BA3EB-0708-4947-A8B0-83DE9FB9C2E6}"/>
              </a:ext>
            </a:extLst>
          </p:cNvPr>
          <p:cNvSpPr txBox="1"/>
          <p:nvPr/>
        </p:nvSpPr>
        <p:spPr>
          <a:xfrm>
            <a:off x="8476880" y="3019266"/>
            <a:ext cx="719028"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01886E34-8EC8-4853-8594-BE643EF77487}"/>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3" name="Picture 22">
            <a:extLst>
              <a:ext uri="{FF2B5EF4-FFF2-40B4-BE49-F238E27FC236}">
                <a16:creationId xmlns:a16="http://schemas.microsoft.com/office/drawing/2014/main" id="{D4F3B29B-5A79-4AC6-8666-EB5546747D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2" name="Picture 21">
            <a:extLst>
              <a:ext uri="{FF2B5EF4-FFF2-40B4-BE49-F238E27FC236}">
                <a16:creationId xmlns:a16="http://schemas.microsoft.com/office/drawing/2014/main" id="{90FCE224-8F91-45A9-BA9C-4BAD57C5431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971066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8" grpId="0"/>
      <p:bldP spid="19"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f_eq_e_tly</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69319" y="3007205"/>
            <a:ext cx="823997" cy="1246495"/>
          </a:xfrm>
          <a:prstGeom prst="rect">
            <a:avLst/>
          </a:prstGeom>
          <a:noFill/>
        </p:spPr>
        <p:txBody>
          <a:bodyPr wrap="square" rtlCol="0">
            <a:spAutoFit/>
          </a:bodyPr>
          <a:lstStyle/>
          <a:p>
            <a:pPr algn="ctr"/>
            <a:r>
              <a:rPr lang="en-GB" sz="7500" dirty="0"/>
              <a:t>f</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89561" y="3007206"/>
            <a:ext cx="823997" cy="1246495"/>
          </a:xfrm>
          <a:prstGeom prst="rect">
            <a:avLst/>
          </a:prstGeom>
          <a:noFill/>
        </p:spPr>
        <p:txBody>
          <a:bodyPr wrap="square" rtlCol="0">
            <a:spAutoFit/>
          </a:bodyPr>
          <a:lstStyle/>
          <a:p>
            <a:pPr algn="ctr"/>
            <a:r>
              <a:rPr lang="en-GB" sz="7500" dirty="0"/>
              <a:t>e</a:t>
            </a:r>
          </a:p>
        </p:txBody>
      </p:sp>
      <p:sp>
        <p:nvSpPr>
          <p:cNvPr id="13" name="TextBox 12">
            <a:extLst>
              <a:ext uri="{FF2B5EF4-FFF2-40B4-BE49-F238E27FC236}">
                <a16:creationId xmlns:a16="http://schemas.microsoft.com/office/drawing/2014/main" id="{981446E5-D6F1-4885-9ED2-A4734D8C8A7D}"/>
              </a:ext>
            </a:extLst>
          </p:cNvPr>
          <p:cNvSpPr txBox="1"/>
          <p:nvPr/>
        </p:nvSpPr>
        <p:spPr>
          <a:xfrm>
            <a:off x="6096000" y="3048000"/>
            <a:ext cx="664510" cy="1246495"/>
          </a:xfrm>
          <a:prstGeom prst="rect">
            <a:avLst/>
          </a:prstGeom>
          <a:noFill/>
        </p:spPr>
        <p:txBody>
          <a:bodyPr wrap="square" rtlCol="0">
            <a:spAutoFit/>
          </a:bodyPr>
          <a:lstStyle/>
          <a:p>
            <a:pPr algn="ctr"/>
            <a:r>
              <a:rPr lang="en-GB" sz="7500" dirty="0"/>
              <a:t>q</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u</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449520" y="3027603"/>
            <a:ext cx="708509"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620270" y="3027603"/>
            <a:ext cx="829250"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421003" y="3047999"/>
            <a:ext cx="115409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Frequently means …</a:t>
            </a:r>
          </a:p>
        </p:txBody>
      </p:sp>
      <p:sp>
        <p:nvSpPr>
          <p:cNvPr id="18" name="TextBox 17">
            <a:extLst>
              <a:ext uri="{FF2B5EF4-FFF2-40B4-BE49-F238E27FC236}">
                <a16:creationId xmlns:a16="http://schemas.microsoft.com/office/drawing/2014/main" id="{C3C8B012-0D85-4728-8B22-EA92ECADD50C}"/>
              </a:ext>
            </a:extLst>
          </p:cNvPr>
          <p:cNvSpPr txBox="1"/>
          <p:nvPr/>
        </p:nvSpPr>
        <p:spPr>
          <a:xfrm>
            <a:off x="6675758" y="3027603"/>
            <a:ext cx="664510" cy="1246495"/>
          </a:xfrm>
          <a:prstGeom prst="rect">
            <a:avLst/>
          </a:prstGeom>
          <a:noFill/>
        </p:spPr>
        <p:txBody>
          <a:bodyPr wrap="square" rtlCol="0">
            <a:spAutoFit/>
          </a:bodyPr>
          <a:lstStyle/>
          <a:p>
            <a:pPr algn="ctr"/>
            <a:r>
              <a:rPr lang="en-GB" sz="7500" dirty="0"/>
              <a:t>l</a:t>
            </a:r>
          </a:p>
        </p:txBody>
      </p:sp>
      <p:sp>
        <p:nvSpPr>
          <p:cNvPr id="19" name="TextBox 18">
            <a:extLst>
              <a:ext uri="{FF2B5EF4-FFF2-40B4-BE49-F238E27FC236}">
                <a16:creationId xmlns:a16="http://schemas.microsoft.com/office/drawing/2014/main" id="{6F78A3CD-D956-4E87-988D-EDBD946CAEBB}"/>
              </a:ext>
            </a:extLst>
          </p:cNvPr>
          <p:cNvSpPr txBox="1"/>
          <p:nvPr/>
        </p:nvSpPr>
        <p:spPr>
          <a:xfrm>
            <a:off x="8441847" y="3027602"/>
            <a:ext cx="664510"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B1F8CCCB-7283-47A9-9331-70BC4EFADD44}"/>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3" name="Picture 22">
            <a:extLst>
              <a:ext uri="{FF2B5EF4-FFF2-40B4-BE49-F238E27FC236}">
                <a16:creationId xmlns:a16="http://schemas.microsoft.com/office/drawing/2014/main" id="{A5598C8D-2959-46B5-B645-C69169E2685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2" name="Picture 21">
            <a:extLst>
              <a:ext uri="{FF2B5EF4-FFF2-40B4-BE49-F238E27FC236}">
                <a16:creationId xmlns:a16="http://schemas.microsoft.com/office/drawing/2014/main" id="{AC4B72DF-CCA2-4600-A582-13F5A07FDBA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192578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immediately</a:t>
            </a:r>
          </a:p>
        </p:txBody>
      </p:sp>
      <p:sp>
        <p:nvSpPr>
          <p:cNvPr id="9" name="TextBox 8">
            <a:extLst>
              <a:ext uri="{FF2B5EF4-FFF2-40B4-BE49-F238E27FC236}">
                <a16:creationId xmlns:a16="http://schemas.microsoft.com/office/drawing/2014/main" id="{ED318A03-29D0-4E81-BBAF-BEAFE75C8083}"/>
              </a:ext>
            </a:extLst>
          </p:cNvPr>
          <p:cNvSpPr txBox="1"/>
          <p:nvPr/>
        </p:nvSpPr>
        <p:spPr>
          <a:xfrm>
            <a:off x="2500991" y="3013156"/>
            <a:ext cx="819258" cy="1246495"/>
          </a:xfrm>
          <a:prstGeom prst="rect">
            <a:avLst/>
          </a:prstGeom>
          <a:noFill/>
        </p:spPr>
        <p:txBody>
          <a:bodyPr wrap="square" rtlCol="0">
            <a:spAutoFit/>
          </a:bodyPr>
          <a:lstStyle/>
          <a:p>
            <a:pPr algn="ctr"/>
            <a:r>
              <a:rPr lang="en-GB" sz="7500" dirty="0" err="1"/>
              <a:t>i</a:t>
            </a:r>
            <a:endParaRPr lang="en-GB" sz="7500" dirty="0"/>
          </a:p>
        </p:txBody>
      </p:sp>
      <p:sp>
        <p:nvSpPr>
          <p:cNvPr id="11" name="TextBox 10">
            <a:extLst>
              <a:ext uri="{FF2B5EF4-FFF2-40B4-BE49-F238E27FC236}">
                <a16:creationId xmlns:a16="http://schemas.microsoft.com/office/drawing/2014/main" id="{5C21B293-77EA-44D4-8554-F6A20CA05D9E}"/>
              </a:ext>
            </a:extLst>
          </p:cNvPr>
          <p:cNvSpPr txBox="1"/>
          <p:nvPr/>
        </p:nvSpPr>
        <p:spPr>
          <a:xfrm>
            <a:off x="3126867" y="3013149"/>
            <a:ext cx="753784"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004014" y="3013149"/>
            <a:ext cx="819258"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710630" y="3013149"/>
            <a:ext cx="879526"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430322" y="3013149"/>
            <a:ext cx="803650" cy="1246495"/>
          </a:xfrm>
          <a:prstGeom prst="rect">
            <a:avLst/>
          </a:prstGeom>
          <a:noFill/>
        </p:spPr>
        <p:txBody>
          <a:bodyPr wrap="square" rtlCol="0">
            <a:spAutoFit/>
          </a:bodyPr>
          <a:lstStyle/>
          <a:p>
            <a:pPr algn="ctr"/>
            <a:r>
              <a:rPr lang="en-GB" sz="7500" dirty="0"/>
              <a:t>d</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39421" y="3013149"/>
            <a:ext cx="803229"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6665018" y="3013149"/>
            <a:ext cx="896665"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79754" y="3013149"/>
            <a:ext cx="719299"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51559" y="4307269"/>
            <a:ext cx="7778951" cy="1785104"/>
          </a:xfrm>
          <a:prstGeom prst="rect">
            <a:avLst/>
          </a:prstGeom>
          <a:noFill/>
        </p:spPr>
        <p:txBody>
          <a:bodyPr wrap="square" rtlCol="0">
            <a:spAutoFit/>
          </a:bodyPr>
          <a:lstStyle/>
          <a:p>
            <a:pPr algn="ctr"/>
            <a:r>
              <a:rPr lang="en-GB" sz="5500" dirty="0"/>
              <a:t>Immediately means straight away. </a:t>
            </a:r>
          </a:p>
        </p:txBody>
      </p:sp>
      <p:sp>
        <p:nvSpPr>
          <p:cNvPr id="18" name="TextBox 17">
            <a:extLst>
              <a:ext uri="{FF2B5EF4-FFF2-40B4-BE49-F238E27FC236}">
                <a16:creationId xmlns:a16="http://schemas.microsoft.com/office/drawing/2014/main" id="{981A6BBF-27F0-4611-81CD-221A73A32C03}"/>
              </a:ext>
            </a:extLst>
          </p:cNvPr>
          <p:cNvSpPr txBox="1"/>
          <p:nvPr/>
        </p:nvSpPr>
        <p:spPr>
          <a:xfrm>
            <a:off x="7994104" y="3013149"/>
            <a:ext cx="719299"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5B385D11-6221-4591-8886-E912AE1007B5}"/>
              </a:ext>
            </a:extLst>
          </p:cNvPr>
          <p:cNvSpPr txBox="1"/>
          <p:nvPr/>
        </p:nvSpPr>
        <p:spPr>
          <a:xfrm>
            <a:off x="8618906" y="3013148"/>
            <a:ext cx="719299" cy="1246495"/>
          </a:xfrm>
          <a:prstGeom prst="rect">
            <a:avLst/>
          </a:prstGeom>
          <a:noFill/>
        </p:spPr>
        <p:txBody>
          <a:bodyPr wrap="square" rtlCol="0">
            <a:spAutoFit/>
          </a:bodyPr>
          <a:lstStyle/>
          <a:p>
            <a:pPr algn="ctr"/>
            <a:r>
              <a:rPr lang="en-GB" sz="7500" dirty="0"/>
              <a:t>l</a:t>
            </a:r>
          </a:p>
        </p:txBody>
      </p:sp>
      <p:sp>
        <p:nvSpPr>
          <p:cNvPr id="20" name="TextBox 19">
            <a:extLst>
              <a:ext uri="{FF2B5EF4-FFF2-40B4-BE49-F238E27FC236}">
                <a16:creationId xmlns:a16="http://schemas.microsoft.com/office/drawing/2014/main" id="{9AC2A2B7-C76D-4F11-A2BC-F5F125E0EEF9}"/>
              </a:ext>
            </a:extLst>
          </p:cNvPr>
          <p:cNvSpPr txBox="1"/>
          <p:nvPr/>
        </p:nvSpPr>
        <p:spPr>
          <a:xfrm>
            <a:off x="9145824" y="2965522"/>
            <a:ext cx="719299" cy="1246495"/>
          </a:xfrm>
          <a:prstGeom prst="rect">
            <a:avLst/>
          </a:prstGeom>
          <a:noFill/>
        </p:spPr>
        <p:txBody>
          <a:bodyPr wrap="square" rtlCol="0">
            <a:spAutoFit/>
          </a:bodyPr>
          <a:lstStyle/>
          <a:p>
            <a:pPr algn="ctr"/>
            <a:r>
              <a:rPr lang="en-GB" sz="7500" dirty="0"/>
              <a:t>y</a:t>
            </a:r>
          </a:p>
        </p:txBody>
      </p:sp>
      <p:sp>
        <p:nvSpPr>
          <p:cNvPr id="22" name="Rectangle: Rounded Corners 21">
            <a:extLst>
              <a:ext uri="{FF2B5EF4-FFF2-40B4-BE49-F238E27FC236}">
                <a16:creationId xmlns:a16="http://schemas.microsoft.com/office/drawing/2014/main" id="{FEF4A81D-21F0-44F2-9D78-4766EB82D0BC}"/>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4" name="Picture 23">
            <a:extLst>
              <a:ext uri="{FF2B5EF4-FFF2-40B4-BE49-F238E27FC236}">
                <a16:creationId xmlns:a16="http://schemas.microsoft.com/office/drawing/2014/main" id="{F49757EC-2C1B-4CDF-A7F0-01C5CF12F8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3" name="Picture 22">
            <a:extLst>
              <a:ext uri="{FF2B5EF4-FFF2-40B4-BE49-F238E27FC236}">
                <a16:creationId xmlns:a16="http://schemas.microsoft.com/office/drawing/2014/main" id="{1D9C4688-D750-41BC-94D9-2B34BC7B44D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750159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i_m_diat_l</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err="1"/>
              <a:t>i</a:t>
            </a:r>
            <a:endParaRPr lang="en-GB" sz="7500" dirty="0"/>
          </a:p>
        </p:txBody>
      </p:sp>
      <p:sp>
        <p:nvSpPr>
          <p:cNvPr id="11" name="TextBox 10">
            <a:extLst>
              <a:ext uri="{FF2B5EF4-FFF2-40B4-BE49-F238E27FC236}">
                <a16:creationId xmlns:a16="http://schemas.microsoft.com/office/drawing/2014/main" id="{5C21B293-77EA-44D4-8554-F6A20CA05D9E}"/>
              </a:ext>
            </a:extLst>
          </p:cNvPr>
          <p:cNvSpPr txBox="1"/>
          <p:nvPr/>
        </p:nvSpPr>
        <p:spPr>
          <a:xfrm>
            <a:off x="3103618" y="3013131"/>
            <a:ext cx="698600"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90433" y="2997956"/>
            <a:ext cx="857942"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748871" y="2990369"/>
            <a:ext cx="840223" cy="1246495"/>
          </a:xfrm>
          <a:prstGeom prst="rect">
            <a:avLst/>
          </a:prstGeom>
          <a:noFill/>
        </p:spPr>
        <p:txBody>
          <a:bodyPr wrap="square" rtlCol="0">
            <a:spAutoFit/>
          </a:bodyPr>
          <a:lstStyle/>
          <a:p>
            <a:pPr algn="ctr"/>
            <a:r>
              <a:rPr lang="en-GB" sz="7500" dirty="0"/>
              <a:t>d</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5414088" y="2989553"/>
            <a:ext cx="921876"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37696" y="2990369"/>
            <a:ext cx="68587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Immediately means…</a:t>
            </a:r>
          </a:p>
        </p:txBody>
      </p:sp>
      <p:sp>
        <p:nvSpPr>
          <p:cNvPr id="18" name="TextBox 17">
            <a:extLst>
              <a:ext uri="{FF2B5EF4-FFF2-40B4-BE49-F238E27FC236}">
                <a16:creationId xmlns:a16="http://schemas.microsoft.com/office/drawing/2014/main" id="{0D4884B3-DD4D-4E93-BFB6-24F68D37275A}"/>
              </a:ext>
            </a:extLst>
          </p:cNvPr>
          <p:cNvSpPr txBox="1"/>
          <p:nvPr/>
        </p:nvSpPr>
        <p:spPr>
          <a:xfrm>
            <a:off x="8536885" y="3002317"/>
            <a:ext cx="685877"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759A7A6E-D98E-4860-AA88-963884EAF934}"/>
              </a:ext>
            </a:extLst>
          </p:cNvPr>
          <p:cNvSpPr txBox="1"/>
          <p:nvPr/>
        </p:nvSpPr>
        <p:spPr>
          <a:xfrm>
            <a:off x="9066336" y="2989554"/>
            <a:ext cx="685877" cy="1246495"/>
          </a:xfrm>
          <a:prstGeom prst="rect">
            <a:avLst/>
          </a:prstGeom>
          <a:noFill/>
        </p:spPr>
        <p:txBody>
          <a:bodyPr wrap="square" rtlCol="0">
            <a:spAutoFit/>
          </a:bodyPr>
          <a:lstStyle/>
          <a:p>
            <a:pPr algn="ctr"/>
            <a:r>
              <a:rPr lang="en-GB" sz="7500" dirty="0"/>
              <a:t>l</a:t>
            </a:r>
          </a:p>
        </p:txBody>
      </p:sp>
      <p:sp>
        <p:nvSpPr>
          <p:cNvPr id="20" name="TextBox 19">
            <a:extLst>
              <a:ext uri="{FF2B5EF4-FFF2-40B4-BE49-F238E27FC236}">
                <a16:creationId xmlns:a16="http://schemas.microsoft.com/office/drawing/2014/main" id="{0967C2FA-2C79-498D-8CC1-64E42649C8A7}"/>
              </a:ext>
            </a:extLst>
          </p:cNvPr>
          <p:cNvSpPr txBox="1"/>
          <p:nvPr/>
        </p:nvSpPr>
        <p:spPr>
          <a:xfrm>
            <a:off x="5025243" y="3005541"/>
            <a:ext cx="685877" cy="1246495"/>
          </a:xfrm>
          <a:prstGeom prst="rect">
            <a:avLst/>
          </a:prstGeom>
          <a:noFill/>
        </p:spPr>
        <p:txBody>
          <a:bodyPr wrap="square" rtlCol="0">
            <a:spAutoFit/>
          </a:bodyPr>
          <a:lstStyle/>
          <a:p>
            <a:pPr algn="ctr"/>
            <a:r>
              <a:rPr lang="en-GB" sz="7500" dirty="0"/>
              <a:t>y</a:t>
            </a:r>
          </a:p>
        </p:txBody>
      </p:sp>
      <p:sp>
        <p:nvSpPr>
          <p:cNvPr id="22" name="Rectangle: Rounded Corners 21">
            <a:extLst>
              <a:ext uri="{FF2B5EF4-FFF2-40B4-BE49-F238E27FC236}">
                <a16:creationId xmlns:a16="http://schemas.microsoft.com/office/drawing/2014/main" id="{3BEF4543-78D3-4544-A899-9B6FC2AE27FB}"/>
              </a:ext>
            </a:extLst>
          </p:cNvPr>
          <p:cNvSpPr/>
          <p:nvPr/>
        </p:nvSpPr>
        <p:spPr>
          <a:xfrm>
            <a:off x="3503569" y="369020"/>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4" name="Picture 23">
            <a:extLst>
              <a:ext uri="{FF2B5EF4-FFF2-40B4-BE49-F238E27FC236}">
                <a16:creationId xmlns:a16="http://schemas.microsoft.com/office/drawing/2014/main" id="{E1DA8F3B-61B3-4FE0-80B1-91D7C804103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3" name="Picture 22">
            <a:extLst>
              <a:ext uri="{FF2B5EF4-FFF2-40B4-BE49-F238E27FC236}">
                <a16:creationId xmlns:a16="http://schemas.microsoft.com/office/drawing/2014/main" id="{EFF3D9F9-E237-4806-9FA2-14FADE226A3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06994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P spid="19" grpId="0"/>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sincere</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482283" y="3038475"/>
            <a:ext cx="77422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80752" y="4396363"/>
            <a:ext cx="8610600" cy="1785104"/>
          </a:xfrm>
          <a:prstGeom prst="rect">
            <a:avLst/>
          </a:prstGeom>
          <a:noFill/>
        </p:spPr>
        <p:txBody>
          <a:bodyPr wrap="square" rtlCol="0">
            <a:spAutoFit/>
          </a:bodyPr>
          <a:lstStyle/>
          <a:p>
            <a:pPr algn="ctr"/>
            <a:r>
              <a:rPr lang="en-GB" sz="5500" dirty="0"/>
              <a:t>Sincere means honest and true.</a:t>
            </a:r>
          </a:p>
        </p:txBody>
      </p:sp>
      <p:sp>
        <p:nvSpPr>
          <p:cNvPr id="15" name="TextBox 14">
            <a:extLst>
              <a:ext uri="{FF2B5EF4-FFF2-40B4-BE49-F238E27FC236}">
                <a16:creationId xmlns:a16="http://schemas.microsoft.com/office/drawing/2014/main" id="{FE3BF979-C5C5-470E-A974-A86F91D22CB4}"/>
              </a:ext>
            </a:extLst>
          </p:cNvPr>
          <p:cNvSpPr txBox="1"/>
          <p:nvPr/>
        </p:nvSpPr>
        <p:spPr>
          <a:xfrm>
            <a:off x="6984020" y="3038474"/>
            <a:ext cx="774220"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86313" y="3013150"/>
            <a:ext cx="752548" cy="1246495"/>
          </a:xfrm>
          <a:prstGeom prst="rect">
            <a:avLst/>
          </a:prstGeom>
          <a:noFill/>
        </p:spPr>
        <p:txBody>
          <a:bodyPr wrap="square" rtlCol="0">
            <a:spAutoFit/>
          </a:bodyPr>
          <a:lstStyle/>
          <a:p>
            <a:pPr algn="ctr"/>
            <a:r>
              <a:rPr lang="en-GB" sz="7500" dirty="0"/>
              <a:t>e</a:t>
            </a:r>
          </a:p>
        </p:txBody>
      </p:sp>
      <p:sp>
        <p:nvSpPr>
          <p:cNvPr id="17" name="Rectangle: Rounded Corners 16">
            <a:extLst>
              <a:ext uri="{FF2B5EF4-FFF2-40B4-BE49-F238E27FC236}">
                <a16:creationId xmlns:a16="http://schemas.microsoft.com/office/drawing/2014/main" id="{FD3780F1-C9AE-45C1-B857-950A64337E13}"/>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19" name="Picture 18">
            <a:extLst>
              <a:ext uri="{FF2B5EF4-FFF2-40B4-BE49-F238E27FC236}">
                <a16:creationId xmlns:a16="http://schemas.microsoft.com/office/drawing/2014/main" id="{C9521D28-9A13-43D7-B3A7-DCA697C4DF6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18" name="Picture 17">
            <a:extLst>
              <a:ext uri="{FF2B5EF4-FFF2-40B4-BE49-F238E27FC236}">
                <a16:creationId xmlns:a16="http://schemas.microsoft.com/office/drawing/2014/main" id="{C35173D5-7E39-441D-9C98-9E319607AD0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668571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s_n_e_e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14745" y="2970540"/>
            <a:ext cx="906758"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599020" y="2981342"/>
            <a:ext cx="698600"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4566721" y="2970540"/>
            <a:ext cx="857942"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40346" y="2970540"/>
            <a:ext cx="857942"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58780" y="2975941"/>
            <a:ext cx="804065"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698657" y="4506057"/>
            <a:ext cx="5800725" cy="938719"/>
          </a:xfrm>
          <a:prstGeom prst="rect">
            <a:avLst/>
          </a:prstGeom>
          <a:noFill/>
        </p:spPr>
        <p:txBody>
          <a:bodyPr wrap="square" rtlCol="0">
            <a:spAutoFit/>
          </a:bodyPr>
          <a:lstStyle/>
          <a:p>
            <a:r>
              <a:rPr lang="en-GB" sz="5500" dirty="0"/>
              <a:t>Sincere means…</a:t>
            </a:r>
          </a:p>
        </p:txBody>
      </p:sp>
      <p:sp>
        <p:nvSpPr>
          <p:cNvPr id="15" name="TextBox 14">
            <a:extLst>
              <a:ext uri="{FF2B5EF4-FFF2-40B4-BE49-F238E27FC236}">
                <a16:creationId xmlns:a16="http://schemas.microsoft.com/office/drawing/2014/main" id="{4FDF412B-EFA2-4256-BBA7-E9EAFF02AB75}"/>
              </a:ext>
            </a:extLst>
          </p:cNvPr>
          <p:cNvSpPr txBox="1"/>
          <p:nvPr/>
        </p:nvSpPr>
        <p:spPr>
          <a:xfrm>
            <a:off x="3783883" y="2981341"/>
            <a:ext cx="804065"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2F3A3511-7C0C-478A-9A9A-5108466FB061}"/>
              </a:ext>
            </a:extLst>
          </p:cNvPr>
          <p:cNvSpPr txBox="1"/>
          <p:nvPr/>
        </p:nvSpPr>
        <p:spPr>
          <a:xfrm>
            <a:off x="7779302" y="2959738"/>
            <a:ext cx="804065" cy="1246495"/>
          </a:xfrm>
          <a:prstGeom prst="rect">
            <a:avLst/>
          </a:prstGeom>
          <a:noFill/>
        </p:spPr>
        <p:txBody>
          <a:bodyPr wrap="square" rtlCol="0">
            <a:spAutoFit/>
          </a:bodyPr>
          <a:lstStyle/>
          <a:p>
            <a:pPr algn="ctr"/>
            <a:r>
              <a:rPr lang="en-GB" sz="7500" dirty="0"/>
              <a:t>e</a:t>
            </a:r>
          </a:p>
        </p:txBody>
      </p:sp>
      <p:sp>
        <p:nvSpPr>
          <p:cNvPr id="17" name="Rectangle: Rounded Corners 16">
            <a:extLst>
              <a:ext uri="{FF2B5EF4-FFF2-40B4-BE49-F238E27FC236}">
                <a16:creationId xmlns:a16="http://schemas.microsoft.com/office/drawing/2014/main" id="{AFF8251D-6816-43B6-94A0-BDD792E9611C}"/>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19" name="Picture 18">
            <a:extLst>
              <a:ext uri="{FF2B5EF4-FFF2-40B4-BE49-F238E27FC236}">
                <a16:creationId xmlns:a16="http://schemas.microsoft.com/office/drawing/2014/main" id="{BC16F140-D40C-435F-8F15-9B8367529C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18" name="Picture 17">
            <a:extLst>
              <a:ext uri="{FF2B5EF4-FFF2-40B4-BE49-F238E27FC236}">
                <a16:creationId xmlns:a16="http://schemas.microsoft.com/office/drawing/2014/main" id="{9C4A35E6-7D42-4F8D-A3D6-5B33E326F0F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788738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sincerely</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482283" y="3038475"/>
            <a:ext cx="77422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474373" y="4516608"/>
            <a:ext cx="8610600" cy="1785104"/>
          </a:xfrm>
          <a:prstGeom prst="rect">
            <a:avLst/>
          </a:prstGeom>
          <a:noFill/>
        </p:spPr>
        <p:txBody>
          <a:bodyPr wrap="square" rtlCol="0">
            <a:spAutoFit/>
          </a:bodyPr>
          <a:lstStyle/>
          <a:p>
            <a:pPr algn="ctr"/>
            <a:r>
              <a:rPr lang="en-GB" sz="5500" dirty="0"/>
              <a:t>Sincerely means honestly and truly.</a:t>
            </a:r>
          </a:p>
        </p:txBody>
      </p:sp>
      <p:sp>
        <p:nvSpPr>
          <p:cNvPr id="15" name="TextBox 14">
            <a:extLst>
              <a:ext uri="{FF2B5EF4-FFF2-40B4-BE49-F238E27FC236}">
                <a16:creationId xmlns:a16="http://schemas.microsoft.com/office/drawing/2014/main" id="{FE3BF979-C5C5-470E-A974-A86F91D22CB4}"/>
              </a:ext>
            </a:extLst>
          </p:cNvPr>
          <p:cNvSpPr txBox="1"/>
          <p:nvPr/>
        </p:nvSpPr>
        <p:spPr>
          <a:xfrm>
            <a:off x="6984020" y="3038474"/>
            <a:ext cx="774220"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86313" y="3013150"/>
            <a:ext cx="752548"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160201B7-8763-4A8B-AF25-8EF78ABE4F03}"/>
              </a:ext>
            </a:extLst>
          </p:cNvPr>
          <p:cNvSpPr txBox="1"/>
          <p:nvPr/>
        </p:nvSpPr>
        <p:spPr>
          <a:xfrm>
            <a:off x="8101086" y="3013149"/>
            <a:ext cx="752548"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30F97360-B169-4AE3-B77D-B92CA35615A7}"/>
              </a:ext>
            </a:extLst>
          </p:cNvPr>
          <p:cNvSpPr txBox="1"/>
          <p:nvPr/>
        </p:nvSpPr>
        <p:spPr>
          <a:xfrm>
            <a:off x="8668671" y="3013150"/>
            <a:ext cx="752548" cy="1246495"/>
          </a:xfrm>
          <a:prstGeom prst="rect">
            <a:avLst/>
          </a:prstGeom>
          <a:noFill/>
        </p:spPr>
        <p:txBody>
          <a:bodyPr wrap="square" rtlCol="0">
            <a:spAutoFit/>
          </a:bodyPr>
          <a:lstStyle/>
          <a:p>
            <a:pPr algn="ctr"/>
            <a:r>
              <a:rPr lang="en-GB" sz="7500" dirty="0"/>
              <a:t>y</a:t>
            </a:r>
          </a:p>
        </p:txBody>
      </p:sp>
      <p:sp>
        <p:nvSpPr>
          <p:cNvPr id="19" name="Rectangle: Rounded Corners 18">
            <a:extLst>
              <a:ext uri="{FF2B5EF4-FFF2-40B4-BE49-F238E27FC236}">
                <a16:creationId xmlns:a16="http://schemas.microsoft.com/office/drawing/2014/main" id="{C9F3755A-6F6C-4DD1-A377-D7F6C1ACAAAA}"/>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2" name="Picture 21">
            <a:extLst>
              <a:ext uri="{FF2B5EF4-FFF2-40B4-BE49-F238E27FC236}">
                <a16:creationId xmlns:a16="http://schemas.microsoft.com/office/drawing/2014/main" id="{E4C8ABBB-082B-4678-B7D5-50B1986C520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0" name="Picture 19">
            <a:extLst>
              <a:ext uri="{FF2B5EF4-FFF2-40B4-BE49-F238E27FC236}">
                <a16:creationId xmlns:a16="http://schemas.microsoft.com/office/drawing/2014/main" id="{A02CAF94-F6DF-49D7-94CD-E5C082CE9FE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672229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sincerely</a:t>
            </a:r>
          </a:p>
        </p:txBody>
      </p:sp>
      <p:sp>
        <p:nvSpPr>
          <p:cNvPr id="9" name="TextBox 8">
            <a:extLst>
              <a:ext uri="{FF2B5EF4-FFF2-40B4-BE49-F238E27FC236}">
                <a16:creationId xmlns:a16="http://schemas.microsoft.com/office/drawing/2014/main" id="{ED318A03-29D0-4E81-BBAF-BEAFE75C8083}"/>
              </a:ext>
            </a:extLst>
          </p:cNvPr>
          <p:cNvSpPr txBox="1"/>
          <p:nvPr/>
        </p:nvSpPr>
        <p:spPr>
          <a:xfrm>
            <a:off x="6367430" y="2952583"/>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8119931" y="3013146"/>
            <a:ext cx="829902"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5934095" y="2952584"/>
            <a:ext cx="749131" cy="1246495"/>
          </a:xfrm>
          <a:prstGeom prst="rect">
            <a:avLst/>
          </a:prstGeom>
          <a:noFill/>
        </p:spPr>
        <p:txBody>
          <a:bodyPr wrap="square" rtlCol="0">
            <a:spAutoFit/>
          </a:bodyPr>
          <a:lstStyle/>
          <a:p>
            <a:pPr algn="ctr"/>
            <a:r>
              <a:rPr lang="en-GB" sz="7500" dirty="0"/>
              <a:t>n</a:t>
            </a:r>
          </a:p>
        </p:txBody>
      </p:sp>
      <p:sp>
        <p:nvSpPr>
          <p:cNvPr id="13" name="TextBox 12">
            <a:extLst>
              <a:ext uri="{FF2B5EF4-FFF2-40B4-BE49-F238E27FC236}">
                <a16:creationId xmlns:a16="http://schemas.microsoft.com/office/drawing/2014/main" id="{981446E5-D6F1-4885-9ED2-A4734D8C8A7D}"/>
              </a:ext>
            </a:extLst>
          </p:cNvPr>
          <p:cNvSpPr txBox="1"/>
          <p:nvPr/>
        </p:nvSpPr>
        <p:spPr>
          <a:xfrm>
            <a:off x="6884188" y="2931351"/>
            <a:ext cx="900052" cy="1246495"/>
          </a:xfrm>
          <a:prstGeom prst="rect">
            <a:avLst/>
          </a:prstGeom>
          <a:noFill/>
        </p:spPr>
        <p:txBody>
          <a:bodyPr wrap="square" rtlCol="0">
            <a:spAutoFit/>
          </a:bodyPr>
          <a:lstStyle/>
          <a:p>
            <a:pPr algn="ctr"/>
            <a:r>
              <a:rPr lang="en-GB" sz="7500" dirty="0"/>
              <a:t>c</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741554" y="2952582"/>
            <a:ext cx="77422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062130" y="4567412"/>
            <a:ext cx="8610600" cy="938719"/>
          </a:xfrm>
          <a:prstGeom prst="rect">
            <a:avLst/>
          </a:prstGeom>
          <a:noFill/>
        </p:spPr>
        <p:txBody>
          <a:bodyPr wrap="square" rtlCol="0">
            <a:spAutoFit/>
          </a:bodyPr>
          <a:lstStyle/>
          <a:p>
            <a:pPr algn="ctr"/>
            <a:r>
              <a:rPr lang="en-GB" sz="5500" dirty="0"/>
              <a:t>Sincerely means...</a:t>
            </a:r>
          </a:p>
        </p:txBody>
      </p:sp>
      <p:sp>
        <p:nvSpPr>
          <p:cNvPr id="15" name="TextBox 14">
            <a:extLst>
              <a:ext uri="{FF2B5EF4-FFF2-40B4-BE49-F238E27FC236}">
                <a16:creationId xmlns:a16="http://schemas.microsoft.com/office/drawing/2014/main" id="{FE3BF979-C5C5-470E-A974-A86F91D22CB4}"/>
              </a:ext>
            </a:extLst>
          </p:cNvPr>
          <p:cNvSpPr txBox="1"/>
          <p:nvPr/>
        </p:nvSpPr>
        <p:spPr>
          <a:xfrm>
            <a:off x="5381465" y="2952585"/>
            <a:ext cx="774220"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74006" y="2941967"/>
            <a:ext cx="752548"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160201B7-8763-4A8B-AF25-8EF78ABE4F03}"/>
              </a:ext>
            </a:extLst>
          </p:cNvPr>
          <p:cNvSpPr txBox="1"/>
          <p:nvPr/>
        </p:nvSpPr>
        <p:spPr>
          <a:xfrm>
            <a:off x="4356713" y="3013147"/>
            <a:ext cx="752548"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30F97360-B169-4AE3-B77D-B92CA35615A7}"/>
              </a:ext>
            </a:extLst>
          </p:cNvPr>
          <p:cNvSpPr txBox="1"/>
          <p:nvPr/>
        </p:nvSpPr>
        <p:spPr>
          <a:xfrm>
            <a:off x="4829786" y="2952586"/>
            <a:ext cx="752548" cy="1246495"/>
          </a:xfrm>
          <a:prstGeom prst="rect">
            <a:avLst/>
          </a:prstGeom>
          <a:noFill/>
        </p:spPr>
        <p:txBody>
          <a:bodyPr wrap="square" rtlCol="0">
            <a:spAutoFit/>
          </a:bodyPr>
          <a:lstStyle/>
          <a:p>
            <a:pPr algn="ctr"/>
            <a:r>
              <a:rPr lang="en-GB" sz="7500" dirty="0"/>
              <a:t>y</a:t>
            </a:r>
          </a:p>
        </p:txBody>
      </p:sp>
      <p:sp>
        <p:nvSpPr>
          <p:cNvPr id="19" name="Rectangle: Rounded Corners 18">
            <a:extLst>
              <a:ext uri="{FF2B5EF4-FFF2-40B4-BE49-F238E27FC236}">
                <a16:creationId xmlns:a16="http://schemas.microsoft.com/office/drawing/2014/main" id="{C9F3755A-6F6C-4DD1-A377-D7F6C1ACAAAA}"/>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2" name="Picture 21">
            <a:extLst>
              <a:ext uri="{FF2B5EF4-FFF2-40B4-BE49-F238E27FC236}">
                <a16:creationId xmlns:a16="http://schemas.microsoft.com/office/drawing/2014/main" id="{6E6F4C61-9494-475F-B2FF-A4EAE2DD975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0" name="Picture 19">
            <a:extLst>
              <a:ext uri="{FF2B5EF4-FFF2-40B4-BE49-F238E27FC236}">
                <a16:creationId xmlns:a16="http://schemas.microsoft.com/office/drawing/2014/main" id="{64F40C4C-53F1-4DE4-8B04-0E44694DEBD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101050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P spid="17" grpId="0"/>
      <p:bldP spid="1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1905255" y="1744394"/>
            <a:ext cx="8279754" cy="3334044"/>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200" dirty="0">
                <a:solidFill>
                  <a:schemeClr val="tx1"/>
                </a:solidFill>
              </a:rPr>
              <a:t>Suffixes and prefixes</a:t>
            </a:r>
          </a:p>
        </p:txBody>
      </p:sp>
      <p:pic>
        <p:nvPicPr>
          <p:cNvPr id="5" name="Picture 4">
            <a:extLst>
              <a:ext uri="{FF2B5EF4-FFF2-40B4-BE49-F238E27FC236}">
                <a16:creationId xmlns:a16="http://schemas.microsoft.com/office/drawing/2014/main" id="{F5667FE0-BB1F-42CB-A951-9F240CAD8A1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6" name="Picture 5">
            <a:extLst>
              <a:ext uri="{FF2B5EF4-FFF2-40B4-BE49-F238E27FC236}">
                <a16:creationId xmlns:a16="http://schemas.microsoft.com/office/drawing/2014/main" id="{7959450F-4D5C-43D1-94AB-3D94E7F934B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pic>
        <p:nvPicPr>
          <p:cNvPr id="7" name="Picture 6">
            <a:extLst>
              <a:ext uri="{FF2B5EF4-FFF2-40B4-BE49-F238E27FC236}">
                <a16:creationId xmlns:a16="http://schemas.microsoft.com/office/drawing/2014/main" id="{778802C6-E608-40BE-A6DE-CBE02A25D7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77975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determined</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i</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Determined means strong-minded</a:t>
            </a:r>
          </a:p>
        </p:txBody>
      </p:sp>
      <p:sp>
        <p:nvSpPr>
          <p:cNvPr id="18" name="TextBox 17">
            <a:extLst>
              <a:ext uri="{FF2B5EF4-FFF2-40B4-BE49-F238E27FC236}">
                <a16:creationId xmlns:a16="http://schemas.microsoft.com/office/drawing/2014/main" id="{75FB3BE5-389A-4DDF-A333-0B16D1CE08CE}"/>
              </a:ext>
            </a:extLst>
          </p:cNvPr>
          <p:cNvSpPr txBox="1"/>
          <p:nvPr/>
        </p:nvSpPr>
        <p:spPr>
          <a:xfrm>
            <a:off x="8012477" y="3013151"/>
            <a:ext cx="1154097"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B0F3846E-AA5F-4A34-8B29-380365F502F7}"/>
              </a:ext>
            </a:extLst>
          </p:cNvPr>
          <p:cNvSpPr txBox="1"/>
          <p:nvPr/>
        </p:nvSpPr>
        <p:spPr>
          <a:xfrm>
            <a:off x="8624043" y="3013152"/>
            <a:ext cx="1154097" cy="1246495"/>
          </a:xfrm>
          <a:prstGeom prst="rect">
            <a:avLst/>
          </a:prstGeom>
          <a:noFill/>
        </p:spPr>
        <p:txBody>
          <a:bodyPr wrap="square" rtlCol="0">
            <a:spAutoFit/>
          </a:bodyPr>
          <a:lstStyle/>
          <a:p>
            <a:pPr algn="ctr"/>
            <a:r>
              <a:rPr lang="en-GB" sz="7500" dirty="0"/>
              <a:t>d</a:t>
            </a:r>
          </a:p>
        </p:txBody>
      </p:sp>
      <p:sp>
        <p:nvSpPr>
          <p:cNvPr id="20" name="Rectangle: Rounded Corners 19">
            <a:extLst>
              <a:ext uri="{FF2B5EF4-FFF2-40B4-BE49-F238E27FC236}">
                <a16:creationId xmlns:a16="http://schemas.microsoft.com/office/drawing/2014/main" id="{E6BFFD13-E666-4CB7-B7BB-53D9982787DE}"/>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2" name="Picture 21">
            <a:extLst>
              <a:ext uri="{FF2B5EF4-FFF2-40B4-BE49-F238E27FC236}">
                <a16:creationId xmlns:a16="http://schemas.microsoft.com/office/drawing/2014/main" id="{D37BA260-A4D8-44C6-AA3C-DCE85A40E41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3" name="Picture 22">
            <a:extLst>
              <a:ext uri="{FF2B5EF4-FFF2-40B4-BE49-F238E27FC236}">
                <a16:creationId xmlns:a16="http://schemas.microsoft.com/office/drawing/2014/main" id="{B970DC37-2B37-42C2-B9F0-9E991819A93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200155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de_er_i_ed</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351364" y="3016753"/>
            <a:ext cx="829249"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err="1"/>
              <a:t>i</a:t>
            </a:r>
            <a:endParaRPr lang="en-GB" sz="7500" dirty="0"/>
          </a:p>
        </p:txBody>
      </p:sp>
      <p:sp>
        <p:nvSpPr>
          <p:cNvPr id="17" name="TextBox 16">
            <a:extLst>
              <a:ext uri="{FF2B5EF4-FFF2-40B4-BE49-F238E27FC236}">
                <a16:creationId xmlns:a16="http://schemas.microsoft.com/office/drawing/2014/main" id="{903DB791-A433-4DE5-9A87-0C6D1F104F26}"/>
              </a:ext>
            </a:extLst>
          </p:cNvPr>
          <p:cNvSpPr txBox="1"/>
          <p:nvPr/>
        </p:nvSpPr>
        <p:spPr>
          <a:xfrm>
            <a:off x="6412167" y="3016754"/>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Determined means…</a:t>
            </a:r>
          </a:p>
        </p:txBody>
      </p:sp>
      <p:sp>
        <p:nvSpPr>
          <p:cNvPr id="19" name="TextBox 18">
            <a:extLst>
              <a:ext uri="{FF2B5EF4-FFF2-40B4-BE49-F238E27FC236}">
                <a16:creationId xmlns:a16="http://schemas.microsoft.com/office/drawing/2014/main" id="{CAC8CAA4-D10E-45A4-B8CC-62A8D0C491C0}"/>
              </a:ext>
            </a:extLst>
          </p:cNvPr>
          <p:cNvSpPr txBox="1"/>
          <p:nvPr/>
        </p:nvSpPr>
        <p:spPr>
          <a:xfrm>
            <a:off x="3047359" y="3013130"/>
            <a:ext cx="901960" cy="1246495"/>
          </a:xfrm>
          <a:prstGeom prst="rect">
            <a:avLst/>
          </a:prstGeom>
          <a:noFill/>
        </p:spPr>
        <p:txBody>
          <a:bodyPr wrap="square" rtlCol="0">
            <a:spAutoFit/>
          </a:bodyPr>
          <a:lstStyle/>
          <a:p>
            <a:pPr algn="ctr"/>
            <a:r>
              <a:rPr lang="en-GB" sz="7500" dirty="0"/>
              <a:t>d</a:t>
            </a:r>
          </a:p>
        </p:txBody>
      </p:sp>
      <p:sp>
        <p:nvSpPr>
          <p:cNvPr id="20" name="Rectangle: Rounded Corners 19">
            <a:extLst>
              <a:ext uri="{FF2B5EF4-FFF2-40B4-BE49-F238E27FC236}">
                <a16:creationId xmlns:a16="http://schemas.microsoft.com/office/drawing/2014/main" id="{09D797E7-DE69-4019-8086-63F1470B35E7}"/>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2" name="Picture 21">
            <a:extLst>
              <a:ext uri="{FF2B5EF4-FFF2-40B4-BE49-F238E27FC236}">
                <a16:creationId xmlns:a16="http://schemas.microsoft.com/office/drawing/2014/main" id="{AC235A53-CB62-44CD-A9C9-1C35D9687E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3" name="Picture 22">
            <a:extLst>
              <a:ext uri="{FF2B5EF4-FFF2-40B4-BE49-F238E27FC236}">
                <a16:creationId xmlns:a16="http://schemas.microsoft.com/office/drawing/2014/main" id="{489975D4-DAE2-41C2-980B-7850BD74735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76872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equipment</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q</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415459" y="3003626"/>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46310" y="3019426"/>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Equipment means tools or apparatus.</a:t>
            </a:r>
          </a:p>
        </p:txBody>
      </p:sp>
      <p:sp>
        <p:nvSpPr>
          <p:cNvPr id="17" name="TextBox 16">
            <a:extLst>
              <a:ext uri="{FF2B5EF4-FFF2-40B4-BE49-F238E27FC236}">
                <a16:creationId xmlns:a16="http://schemas.microsoft.com/office/drawing/2014/main" id="{60EAA52F-FCD6-4B89-8811-61D5D0414CEE}"/>
              </a:ext>
            </a:extLst>
          </p:cNvPr>
          <p:cNvSpPr txBox="1"/>
          <p:nvPr/>
        </p:nvSpPr>
        <p:spPr>
          <a:xfrm>
            <a:off x="7647545" y="3019426"/>
            <a:ext cx="1154097" cy="1246495"/>
          </a:xfrm>
          <a:prstGeom prst="rect">
            <a:avLst/>
          </a:prstGeom>
          <a:noFill/>
        </p:spPr>
        <p:txBody>
          <a:bodyPr wrap="square" rtlCol="0">
            <a:spAutoFit/>
          </a:bodyPr>
          <a:lstStyle/>
          <a:p>
            <a:pPr algn="ctr"/>
            <a:r>
              <a:rPr lang="en-GB" sz="7500" dirty="0"/>
              <a:t>n</a:t>
            </a:r>
          </a:p>
        </p:txBody>
      </p:sp>
      <p:sp>
        <p:nvSpPr>
          <p:cNvPr id="18" name="TextBox 17">
            <a:extLst>
              <a:ext uri="{FF2B5EF4-FFF2-40B4-BE49-F238E27FC236}">
                <a16:creationId xmlns:a16="http://schemas.microsoft.com/office/drawing/2014/main" id="{281884AC-BF41-458E-B88A-688AEBA3264E}"/>
              </a:ext>
            </a:extLst>
          </p:cNvPr>
          <p:cNvSpPr txBox="1"/>
          <p:nvPr/>
        </p:nvSpPr>
        <p:spPr>
          <a:xfrm>
            <a:off x="8278396" y="3010013"/>
            <a:ext cx="1154097" cy="1246495"/>
          </a:xfrm>
          <a:prstGeom prst="rect">
            <a:avLst/>
          </a:prstGeom>
          <a:noFill/>
        </p:spPr>
        <p:txBody>
          <a:bodyPr wrap="square" rtlCol="0">
            <a:spAutoFit/>
          </a:bodyPr>
          <a:lstStyle/>
          <a:p>
            <a:pPr algn="ctr"/>
            <a:r>
              <a:rPr lang="en-GB" sz="7500" dirty="0"/>
              <a:t>t</a:t>
            </a:r>
          </a:p>
        </p:txBody>
      </p:sp>
      <p:sp>
        <p:nvSpPr>
          <p:cNvPr id="19" name="Rectangle: Rounded Corners 18">
            <a:extLst>
              <a:ext uri="{FF2B5EF4-FFF2-40B4-BE49-F238E27FC236}">
                <a16:creationId xmlns:a16="http://schemas.microsoft.com/office/drawing/2014/main" id="{09F0B138-1A74-493D-9AAC-870BE348F5B0}"/>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0" name="Picture 19">
            <a:extLst>
              <a:ext uri="{FF2B5EF4-FFF2-40B4-BE49-F238E27FC236}">
                <a16:creationId xmlns:a16="http://schemas.microsoft.com/office/drawing/2014/main" id="{C57D5DBD-C313-4245-B8A8-04D53731035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2" name="Picture 21">
            <a:extLst>
              <a:ext uri="{FF2B5EF4-FFF2-40B4-BE49-F238E27FC236}">
                <a16:creationId xmlns:a16="http://schemas.microsoft.com/office/drawing/2014/main" id="{08B756AA-720B-4B8A-B79A-0238710C156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28074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eq_i_me_t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q</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81705" y="3013131"/>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Equipment means…</a:t>
            </a:r>
          </a:p>
        </p:txBody>
      </p:sp>
      <p:sp>
        <p:nvSpPr>
          <p:cNvPr id="18" name="TextBox 17">
            <a:extLst>
              <a:ext uri="{FF2B5EF4-FFF2-40B4-BE49-F238E27FC236}">
                <a16:creationId xmlns:a16="http://schemas.microsoft.com/office/drawing/2014/main" id="{C3C8B012-0D85-4728-8B22-EA92ECADD50C}"/>
              </a:ext>
            </a:extLst>
          </p:cNvPr>
          <p:cNvSpPr txBox="1"/>
          <p:nvPr/>
        </p:nvSpPr>
        <p:spPr>
          <a:xfrm>
            <a:off x="8388916" y="3013130"/>
            <a:ext cx="1154097" cy="1246495"/>
          </a:xfrm>
          <a:prstGeom prst="rect">
            <a:avLst/>
          </a:prstGeom>
          <a:noFill/>
        </p:spPr>
        <p:txBody>
          <a:bodyPr wrap="square" rtlCol="0">
            <a:spAutoFit/>
          </a:bodyPr>
          <a:lstStyle/>
          <a:p>
            <a:pPr algn="ctr"/>
            <a:r>
              <a:rPr lang="en-GB" sz="7500" dirty="0"/>
              <a:t>t</a:t>
            </a:r>
          </a:p>
        </p:txBody>
      </p:sp>
      <p:sp>
        <p:nvSpPr>
          <p:cNvPr id="19" name="Rectangle: Rounded Corners 18">
            <a:extLst>
              <a:ext uri="{FF2B5EF4-FFF2-40B4-BE49-F238E27FC236}">
                <a16:creationId xmlns:a16="http://schemas.microsoft.com/office/drawing/2014/main" id="{203F20F1-7218-49D0-82AC-0117A691222E}"/>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0" name="Picture 19">
            <a:extLst>
              <a:ext uri="{FF2B5EF4-FFF2-40B4-BE49-F238E27FC236}">
                <a16:creationId xmlns:a16="http://schemas.microsoft.com/office/drawing/2014/main" id="{086B505B-0977-45C8-80B1-1AA6883F66E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2" name="Picture 21">
            <a:extLst>
              <a:ext uri="{FF2B5EF4-FFF2-40B4-BE49-F238E27FC236}">
                <a16:creationId xmlns:a16="http://schemas.microsoft.com/office/drawing/2014/main" id="{2AF6282C-1F94-457B-819A-8A78F7A5217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419843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equipped</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q</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415459" y="3003626"/>
            <a:ext cx="1154097" cy="1246495"/>
          </a:xfrm>
          <a:prstGeom prst="rect">
            <a:avLst/>
          </a:prstGeom>
          <a:noFill/>
        </p:spPr>
        <p:txBody>
          <a:bodyPr wrap="square" rtlCol="0">
            <a:spAutoFit/>
          </a:bodyPr>
          <a:lstStyle/>
          <a:p>
            <a:pPr algn="ctr"/>
            <a:r>
              <a:rPr lang="en-GB" sz="7500" dirty="0"/>
              <a:t>p</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46310" y="3019426"/>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938719"/>
          </a:xfrm>
          <a:prstGeom prst="rect">
            <a:avLst/>
          </a:prstGeom>
          <a:noFill/>
        </p:spPr>
        <p:txBody>
          <a:bodyPr wrap="square" rtlCol="0">
            <a:spAutoFit/>
          </a:bodyPr>
          <a:lstStyle/>
          <a:p>
            <a:pPr algn="ctr"/>
            <a:r>
              <a:rPr lang="en-GB" sz="5500" dirty="0"/>
              <a:t>Equipped means prepared.</a:t>
            </a:r>
          </a:p>
        </p:txBody>
      </p:sp>
      <p:sp>
        <p:nvSpPr>
          <p:cNvPr id="17" name="TextBox 16">
            <a:extLst>
              <a:ext uri="{FF2B5EF4-FFF2-40B4-BE49-F238E27FC236}">
                <a16:creationId xmlns:a16="http://schemas.microsoft.com/office/drawing/2014/main" id="{60EAA52F-FCD6-4B89-8811-61D5D0414CEE}"/>
              </a:ext>
            </a:extLst>
          </p:cNvPr>
          <p:cNvSpPr txBox="1"/>
          <p:nvPr/>
        </p:nvSpPr>
        <p:spPr>
          <a:xfrm>
            <a:off x="7647545" y="3019426"/>
            <a:ext cx="1154097" cy="1246495"/>
          </a:xfrm>
          <a:prstGeom prst="rect">
            <a:avLst/>
          </a:prstGeom>
          <a:noFill/>
        </p:spPr>
        <p:txBody>
          <a:bodyPr wrap="square" rtlCol="0">
            <a:spAutoFit/>
          </a:bodyPr>
          <a:lstStyle/>
          <a:p>
            <a:pPr algn="ctr"/>
            <a:r>
              <a:rPr lang="en-GB" sz="7500" dirty="0"/>
              <a:t>d</a:t>
            </a:r>
          </a:p>
        </p:txBody>
      </p:sp>
      <p:sp>
        <p:nvSpPr>
          <p:cNvPr id="18" name="Rectangle: Rounded Corners 17">
            <a:extLst>
              <a:ext uri="{FF2B5EF4-FFF2-40B4-BE49-F238E27FC236}">
                <a16:creationId xmlns:a16="http://schemas.microsoft.com/office/drawing/2014/main" id="{42188F84-1F9F-4929-AB01-5A5626684B28}"/>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19" name="Picture 18">
            <a:extLst>
              <a:ext uri="{FF2B5EF4-FFF2-40B4-BE49-F238E27FC236}">
                <a16:creationId xmlns:a16="http://schemas.microsoft.com/office/drawing/2014/main" id="{A38059DA-5410-4513-A046-B3A8B16528A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0" name="Picture 19">
            <a:extLst>
              <a:ext uri="{FF2B5EF4-FFF2-40B4-BE49-F238E27FC236}">
                <a16:creationId xmlns:a16="http://schemas.microsoft.com/office/drawing/2014/main" id="{10F0A95F-1E16-47F4-A66B-8E256560BC5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9441400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e_ui_p_d</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q</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p</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81705" y="3013131"/>
            <a:ext cx="1154097" cy="1246495"/>
          </a:xfrm>
          <a:prstGeom prst="rect">
            <a:avLst/>
          </a:prstGeom>
          <a:noFill/>
        </p:spPr>
        <p:txBody>
          <a:bodyPr wrap="square" rtlCol="0">
            <a:spAutoFit/>
          </a:bodyPr>
          <a:lstStyle/>
          <a:p>
            <a:pPr algn="ctr"/>
            <a:r>
              <a:rPr lang="en-GB" sz="7500" dirty="0"/>
              <a:t>p</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d</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Equipped means…</a:t>
            </a:r>
          </a:p>
        </p:txBody>
      </p:sp>
      <p:sp>
        <p:nvSpPr>
          <p:cNvPr id="18" name="Rectangle: Rounded Corners 17">
            <a:extLst>
              <a:ext uri="{FF2B5EF4-FFF2-40B4-BE49-F238E27FC236}">
                <a16:creationId xmlns:a16="http://schemas.microsoft.com/office/drawing/2014/main" id="{AA26AFE4-48D8-474B-8A87-BC2E94F56273}"/>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19" name="Picture 18">
            <a:extLst>
              <a:ext uri="{FF2B5EF4-FFF2-40B4-BE49-F238E27FC236}">
                <a16:creationId xmlns:a16="http://schemas.microsoft.com/office/drawing/2014/main" id="{A6A3FCD8-0CF6-4D6C-8E10-872312C50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2902" y="4276056"/>
            <a:ext cx="1309239" cy="1905411"/>
          </a:xfrm>
          <a:prstGeom prst="rect">
            <a:avLst/>
          </a:prstGeom>
        </p:spPr>
      </p:pic>
      <p:pic>
        <p:nvPicPr>
          <p:cNvPr id="20" name="Picture 19">
            <a:extLst>
              <a:ext uri="{FF2B5EF4-FFF2-40B4-BE49-F238E27FC236}">
                <a16:creationId xmlns:a16="http://schemas.microsoft.com/office/drawing/2014/main" id="{546EB9A5-9D3B-4FBF-BD4D-5E2B938DC13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70375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especially</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s</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a:t>p</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c</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415459" y="3003626"/>
            <a:ext cx="1154097" cy="1246495"/>
          </a:xfrm>
          <a:prstGeom prst="rect">
            <a:avLst/>
          </a:prstGeom>
          <a:noFill/>
        </p:spPr>
        <p:txBody>
          <a:bodyPr wrap="square" rtlCol="0">
            <a:spAutoFit/>
          </a:bodyPr>
          <a:lstStyle/>
          <a:p>
            <a:pPr algn="ctr"/>
            <a:r>
              <a:rPr lang="en-GB" sz="7500" dirty="0" err="1"/>
              <a:t>i</a:t>
            </a:r>
            <a:endParaRPr lang="en-GB" sz="7500" dirty="0"/>
          </a:p>
        </p:txBody>
      </p:sp>
      <p:sp>
        <p:nvSpPr>
          <p:cNvPr id="16" name="TextBox 15">
            <a:extLst>
              <a:ext uri="{FF2B5EF4-FFF2-40B4-BE49-F238E27FC236}">
                <a16:creationId xmlns:a16="http://schemas.microsoft.com/office/drawing/2014/main" id="{5488D5E0-AA0F-44E0-ABF6-A327F25FA400}"/>
              </a:ext>
            </a:extLst>
          </p:cNvPr>
          <p:cNvSpPr txBox="1"/>
          <p:nvPr/>
        </p:nvSpPr>
        <p:spPr>
          <a:xfrm>
            <a:off x="7046310" y="3019426"/>
            <a:ext cx="1154097"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Especially means mainly or particularly.</a:t>
            </a:r>
          </a:p>
        </p:txBody>
      </p:sp>
      <p:sp>
        <p:nvSpPr>
          <p:cNvPr id="17" name="TextBox 16">
            <a:extLst>
              <a:ext uri="{FF2B5EF4-FFF2-40B4-BE49-F238E27FC236}">
                <a16:creationId xmlns:a16="http://schemas.microsoft.com/office/drawing/2014/main" id="{60EAA52F-FCD6-4B89-8811-61D5D0414CEE}"/>
              </a:ext>
            </a:extLst>
          </p:cNvPr>
          <p:cNvSpPr txBox="1"/>
          <p:nvPr/>
        </p:nvSpPr>
        <p:spPr>
          <a:xfrm>
            <a:off x="7647545" y="3019426"/>
            <a:ext cx="1154097"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281884AC-BF41-458E-B88A-688AEBA3264E}"/>
              </a:ext>
            </a:extLst>
          </p:cNvPr>
          <p:cNvSpPr txBox="1"/>
          <p:nvPr/>
        </p:nvSpPr>
        <p:spPr>
          <a:xfrm>
            <a:off x="8050362" y="3003625"/>
            <a:ext cx="1154097" cy="1246495"/>
          </a:xfrm>
          <a:prstGeom prst="rect">
            <a:avLst/>
          </a:prstGeom>
          <a:noFill/>
        </p:spPr>
        <p:txBody>
          <a:bodyPr wrap="square" rtlCol="0">
            <a:spAutoFit/>
          </a:bodyPr>
          <a:lstStyle/>
          <a:p>
            <a:pPr algn="ctr"/>
            <a:r>
              <a:rPr lang="en-GB" sz="7500" dirty="0"/>
              <a:t>l</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453179" y="3003625"/>
            <a:ext cx="1154097"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3E225B1D-36AE-4BC6-B38F-EB16B8FB416F}"/>
              </a:ext>
            </a:extLst>
          </p:cNvPr>
          <p:cNvSpPr/>
          <p:nvPr/>
        </p:nvSpPr>
        <p:spPr>
          <a:xfrm>
            <a:off x="3439181" y="332244"/>
            <a:ext cx="5184862" cy="871728"/>
          </a:xfrm>
          <a:prstGeom prst="roundRect">
            <a:avLst/>
          </a:prstGeom>
          <a:solidFill>
            <a:srgbClr val="00FF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Suffixes and prefixes</a:t>
            </a:r>
          </a:p>
        </p:txBody>
      </p:sp>
      <p:pic>
        <p:nvPicPr>
          <p:cNvPr id="22" name="Picture 21">
            <a:extLst>
              <a:ext uri="{FF2B5EF4-FFF2-40B4-BE49-F238E27FC236}">
                <a16:creationId xmlns:a16="http://schemas.microsoft.com/office/drawing/2014/main" id="{FED5D34C-8229-4714-BAA0-FAFB05CD4CF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8881" y="4910351"/>
            <a:ext cx="1801368" cy="1302990"/>
          </a:xfrm>
          <a:prstGeom prst="rect">
            <a:avLst/>
          </a:prstGeom>
        </p:spPr>
      </p:pic>
      <p:pic>
        <p:nvPicPr>
          <p:cNvPr id="23" name="Picture 22">
            <a:extLst>
              <a:ext uri="{FF2B5EF4-FFF2-40B4-BE49-F238E27FC236}">
                <a16:creationId xmlns:a16="http://schemas.microsoft.com/office/drawing/2014/main" id="{40C2FC97-9066-4716-B85B-71920E31B27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6787115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426</Words>
  <Application>Microsoft Office PowerPoint</Application>
  <PresentationFormat>Widescreen</PresentationFormat>
  <Paragraphs>203</Paragraphs>
  <Slides>18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2</cp:revision>
  <dcterms:created xsi:type="dcterms:W3CDTF">2018-02-28T17:06:44Z</dcterms:created>
  <dcterms:modified xsi:type="dcterms:W3CDTF">2018-03-01T20:48:41Z</dcterms:modified>
</cp:coreProperties>
</file>