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6" d="100"/>
          <a:sy n="86" d="100"/>
        </p:scale>
        <p:origin x="56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D2E4A-872D-46DA-9294-00AB0370E46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B98422B-A83C-4ABC-8BD1-76523B369F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F989142-599E-4DC4-AE7D-5AE5068B73B7}"/>
              </a:ext>
            </a:extLst>
          </p:cNvPr>
          <p:cNvSpPr>
            <a:spLocks noGrp="1"/>
          </p:cNvSpPr>
          <p:nvPr>
            <p:ph type="dt" sz="half" idx="10"/>
          </p:nvPr>
        </p:nvSpPr>
        <p:spPr/>
        <p:txBody>
          <a:bodyPr/>
          <a:lstStyle/>
          <a:p>
            <a:fld id="{B5965A5F-4679-4712-BA11-E2CF2F4EC285}" type="datetimeFigureOut">
              <a:rPr lang="en-GB" smtClean="0"/>
              <a:t>01/03/2018</a:t>
            </a:fld>
            <a:endParaRPr lang="en-GB"/>
          </a:p>
        </p:txBody>
      </p:sp>
      <p:sp>
        <p:nvSpPr>
          <p:cNvPr id="5" name="Footer Placeholder 4">
            <a:extLst>
              <a:ext uri="{FF2B5EF4-FFF2-40B4-BE49-F238E27FC236}">
                <a16:creationId xmlns:a16="http://schemas.microsoft.com/office/drawing/2014/main" id="{613D6098-70F0-42F5-9849-716D745B813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4CD1E3C-13C2-4018-A5DA-9A1FD644F3D9}"/>
              </a:ext>
            </a:extLst>
          </p:cNvPr>
          <p:cNvSpPr>
            <a:spLocks noGrp="1"/>
          </p:cNvSpPr>
          <p:nvPr>
            <p:ph type="sldNum" sz="quarter" idx="12"/>
          </p:nvPr>
        </p:nvSpPr>
        <p:spPr/>
        <p:txBody>
          <a:bodyPr/>
          <a:lstStyle/>
          <a:p>
            <a:fld id="{73E87C8E-5EAE-486F-930F-BB2CE0B227D9}" type="slidenum">
              <a:rPr lang="en-GB" smtClean="0"/>
              <a:t>‹#›</a:t>
            </a:fld>
            <a:endParaRPr lang="en-GB"/>
          </a:p>
        </p:txBody>
      </p:sp>
    </p:spTree>
    <p:extLst>
      <p:ext uri="{BB962C8B-B14F-4D97-AF65-F5344CB8AC3E}">
        <p14:creationId xmlns:p14="http://schemas.microsoft.com/office/powerpoint/2010/main" val="3552665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F7C73-4185-46C9-84E3-FEFF182438B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91A5FA3-9208-40E9-A314-949C87CA136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EC8A2ED-D9BB-4261-A4BB-903E7B980811}"/>
              </a:ext>
            </a:extLst>
          </p:cNvPr>
          <p:cNvSpPr>
            <a:spLocks noGrp="1"/>
          </p:cNvSpPr>
          <p:nvPr>
            <p:ph type="dt" sz="half" idx="10"/>
          </p:nvPr>
        </p:nvSpPr>
        <p:spPr/>
        <p:txBody>
          <a:bodyPr/>
          <a:lstStyle/>
          <a:p>
            <a:fld id="{B5965A5F-4679-4712-BA11-E2CF2F4EC285}" type="datetimeFigureOut">
              <a:rPr lang="en-GB" smtClean="0"/>
              <a:t>01/03/2018</a:t>
            </a:fld>
            <a:endParaRPr lang="en-GB"/>
          </a:p>
        </p:txBody>
      </p:sp>
      <p:sp>
        <p:nvSpPr>
          <p:cNvPr id="5" name="Footer Placeholder 4">
            <a:extLst>
              <a:ext uri="{FF2B5EF4-FFF2-40B4-BE49-F238E27FC236}">
                <a16:creationId xmlns:a16="http://schemas.microsoft.com/office/drawing/2014/main" id="{CFD53E16-5B45-4708-AACC-1A3D9E266C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D41E29A-68A5-46D3-A61D-C84680E97835}"/>
              </a:ext>
            </a:extLst>
          </p:cNvPr>
          <p:cNvSpPr>
            <a:spLocks noGrp="1"/>
          </p:cNvSpPr>
          <p:nvPr>
            <p:ph type="sldNum" sz="quarter" idx="12"/>
          </p:nvPr>
        </p:nvSpPr>
        <p:spPr/>
        <p:txBody>
          <a:bodyPr/>
          <a:lstStyle/>
          <a:p>
            <a:fld id="{73E87C8E-5EAE-486F-930F-BB2CE0B227D9}" type="slidenum">
              <a:rPr lang="en-GB" smtClean="0"/>
              <a:t>‹#›</a:t>
            </a:fld>
            <a:endParaRPr lang="en-GB"/>
          </a:p>
        </p:txBody>
      </p:sp>
    </p:spTree>
    <p:extLst>
      <p:ext uri="{BB962C8B-B14F-4D97-AF65-F5344CB8AC3E}">
        <p14:creationId xmlns:p14="http://schemas.microsoft.com/office/powerpoint/2010/main" val="2782574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05FE31-0455-499D-984F-11415A256F2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6B21343-F375-418B-80B5-136B119CCDD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EE263A4-DAA4-41CF-9667-3B33C048F8CC}"/>
              </a:ext>
            </a:extLst>
          </p:cNvPr>
          <p:cNvSpPr>
            <a:spLocks noGrp="1"/>
          </p:cNvSpPr>
          <p:nvPr>
            <p:ph type="dt" sz="half" idx="10"/>
          </p:nvPr>
        </p:nvSpPr>
        <p:spPr/>
        <p:txBody>
          <a:bodyPr/>
          <a:lstStyle/>
          <a:p>
            <a:fld id="{B5965A5F-4679-4712-BA11-E2CF2F4EC285}" type="datetimeFigureOut">
              <a:rPr lang="en-GB" smtClean="0"/>
              <a:t>01/03/2018</a:t>
            </a:fld>
            <a:endParaRPr lang="en-GB"/>
          </a:p>
        </p:txBody>
      </p:sp>
      <p:sp>
        <p:nvSpPr>
          <p:cNvPr id="5" name="Footer Placeholder 4">
            <a:extLst>
              <a:ext uri="{FF2B5EF4-FFF2-40B4-BE49-F238E27FC236}">
                <a16:creationId xmlns:a16="http://schemas.microsoft.com/office/drawing/2014/main" id="{70E5E755-F046-495A-9348-B031EF4C96A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82E1D00-10D6-4251-B922-ABBA2D519500}"/>
              </a:ext>
            </a:extLst>
          </p:cNvPr>
          <p:cNvSpPr>
            <a:spLocks noGrp="1"/>
          </p:cNvSpPr>
          <p:nvPr>
            <p:ph type="sldNum" sz="quarter" idx="12"/>
          </p:nvPr>
        </p:nvSpPr>
        <p:spPr/>
        <p:txBody>
          <a:bodyPr/>
          <a:lstStyle/>
          <a:p>
            <a:fld id="{73E87C8E-5EAE-486F-930F-BB2CE0B227D9}" type="slidenum">
              <a:rPr lang="en-GB" smtClean="0"/>
              <a:t>‹#›</a:t>
            </a:fld>
            <a:endParaRPr lang="en-GB"/>
          </a:p>
        </p:txBody>
      </p:sp>
    </p:spTree>
    <p:extLst>
      <p:ext uri="{BB962C8B-B14F-4D97-AF65-F5344CB8AC3E}">
        <p14:creationId xmlns:p14="http://schemas.microsoft.com/office/powerpoint/2010/main" val="852068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64F90-6F38-45D6-B225-0846401EB7B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E14E467-A2C7-4D6E-B5BF-5D83D77FC9C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68AA07-C98E-46BF-B2BC-FDCB937C9998}"/>
              </a:ext>
            </a:extLst>
          </p:cNvPr>
          <p:cNvSpPr>
            <a:spLocks noGrp="1"/>
          </p:cNvSpPr>
          <p:nvPr>
            <p:ph type="dt" sz="half" idx="10"/>
          </p:nvPr>
        </p:nvSpPr>
        <p:spPr/>
        <p:txBody>
          <a:bodyPr/>
          <a:lstStyle/>
          <a:p>
            <a:fld id="{B5965A5F-4679-4712-BA11-E2CF2F4EC285}" type="datetimeFigureOut">
              <a:rPr lang="en-GB" smtClean="0"/>
              <a:t>01/03/2018</a:t>
            </a:fld>
            <a:endParaRPr lang="en-GB"/>
          </a:p>
        </p:txBody>
      </p:sp>
      <p:sp>
        <p:nvSpPr>
          <p:cNvPr id="5" name="Footer Placeholder 4">
            <a:extLst>
              <a:ext uri="{FF2B5EF4-FFF2-40B4-BE49-F238E27FC236}">
                <a16:creationId xmlns:a16="http://schemas.microsoft.com/office/drawing/2014/main" id="{EA1295ED-7054-48EC-8EE1-2A87C8FFC3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12DF40D-8505-49E0-9D34-8D6D11CF9789}"/>
              </a:ext>
            </a:extLst>
          </p:cNvPr>
          <p:cNvSpPr>
            <a:spLocks noGrp="1"/>
          </p:cNvSpPr>
          <p:nvPr>
            <p:ph type="sldNum" sz="quarter" idx="12"/>
          </p:nvPr>
        </p:nvSpPr>
        <p:spPr/>
        <p:txBody>
          <a:bodyPr/>
          <a:lstStyle/>
          <a:p>
            <a:fld id="{73E87C8E-5EAE-486F-930F-BB2CE0B227D9}" type="slidenum">
              <a:rPr lang="en-GB" smtClean="0"/>
              <a:t>‹#›</a:t>
            </a:fld>
            <a:endParaRPr lang="en-GB"/>
          </a:p>
        </p:txBody>
      </p:sp>
    </p:spTree>
    <p:extLst>
      <p:ext uri="{BB962C8B-B14F-4D97-AF65-F5344CB8AC3E}">
        <p14:creationId xmlns:p14="http://schemas.microsoft.com/office/powerpoint/2010/main" val="868783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E867B-0E9D-4C6E-98C6-2DBFAB5FB2B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2EF3B8B-6FA4-4082-86F2-DBE880ABB4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0DBC4E6-D1B5-4308-9CB4-F090FD46B21C}"/>
              </a:ext>
            </a:extLst>
          </p:cNvPr>
          <p:cNvSpPr>
            <a:spLocks noGrp="1"/>
          </p:cNvSpPr>
          <p:nvPr>
            <p:ph type="dt" sz="half" idx="10"/>
          </p:nvPr>
        </p:nvSpPr>
        <p:spPr/>
        <p:txBody>
          <a:bodyPr/>
          <a:lstStyle/>
          <a:p>
            <a:fld id="{B5965A5F-4679-4712-BA11-E2CF2F4EC285}" type="datetimeFigureOut">
              <a:rPr lang="en-GB" smtClean="0"/>
              <a:t>01/03/2018</a:t>
            </a:fld>
            <a:endParaRPr lang="en-GB"/>
          </a:p>
        </p:txBody>
      </p:sp>
      <p:sp>
        <p:nvSpPr>
          <p:cNvPr id="5" name="Footer Placeholder 4">
            <a:extLst>
              <a:ext uri="{FF2B5EF4-FFF2-40B4-BE49-F238E27FC236}">
                <a16:creationId xmlns:a16="http://schemas.microsoft.com/office/drawing/2014/main" id="{F1683691-F73E-46C1-8C47-32BC38B2DF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452889-1F5C-42F6-A456-1F6BB22CDEDD}"/>
              </a:ext>
            </a:extLst>
          </p:cNvPr>
          <p:cNvSpPr>
            <a:spLocks noGrp="1"/>
          </p:cNvSpPr>
          <p:nvPr>
            <p:ph type="sldNum" sz="quarter" idx="12"/>
          </p:nvPr>
        </p:nvSpPr>
        <p:spPr/>
        <p:txBody>
          <a:bodyPr/>
          <a:lstStyle/>
          <a:p>
            <a:fld id="{73E87C8E-5EAE-486F-930F-BB2CE0B227D9}" type="slidenum">
              <a:rPr lang="en-GB" smtClean="0"/>
              <a:t>‹#›</a:t>
            </a:fld>
            <a:endParaRPr lang="en-GB"/>
          </a:p>
        </p:txBody>
      </p:sp>
    </p:spTree>
    <p:extLst>
      <p:ext uri="{BB962C8B-B14F-4D97-AF65-F5344CB8AC3E}">
        <p14:creationId xmlns:p14="http://schemas.microsoft.com/office/powerpoint/2010/main" val="192395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A9ADD-D6FD-4D32-8177-90CCD1EF44A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1AE0840-1EED-463E-A66A-54520B27E4C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07720F3-1934-4356-AB0A-840E9A6D4C4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6072C84-5A22-447B-A1B1-E159F89397FB}"/>
              </a:ext>
            </a:extLst>
          </p:cNvPr>
          <p:cNvSpPr>
            <a:spLocks noGrp="1"/>
          </p:cNvSpPr>
          <p:nvPr>
            <p:ph type="dt" sz="half" idx="10"/>
          </p:nvPr>
        </p:nvSpPr>
        <p:spPr/>
        <p:txBody>
          <a:bodyPr/>
          <a:lstStyle/>
          <a:p>
            <a:fld id="{B5965A5F-4679-4712-BA11-E2CF2F4EC285}" type="datetimeFigureOut">
              <a:rPr lang="en-GB" smtClean="0"/>
              <a:t>01/03/2018</a:t>
            </a:fld>
            <a:endParaRPr lang="en-GB"/>
          </a:p>
        </p:txBody>
      </p:sp>
      <p:sp>
        <p:nvSpPr>
          <p:cNvPr id="6" name="Footer Placeholder 5">
            <a:extLst>
              <a:ext uri="{FF2B5EF4-FFF2-40B4-BE49-F238E27FC236}">
                <a16:creationId xmlns:a16="http://schemas.microsoft.com/office/drawing/2014/main" id="{9259DBE4-EF5D-4183-BAA7-22F957C1FAF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D4197B7-45B0-42C9-ABB7-24292C990994}"/>
              </a:ext>
            </a:extLst>
          </p:cNvPr>
          <p:cNvSpPr>
            <a:spLocks noGrp="1"/>
          </p:cNvSpPr>
          <p:nvPr>
            <p:ph type="sldNum" sz="quarter" idx="12"/>
          </p:nvPr>
        </p:nvSpPr>
        <p:spPr/>
        <p:txBody>
          <a:bodyPr/>
          <a:lstStyle/>
          <a:p>
            <a:fld id="{73E87C8E-5EAE-486F-930F-BB2CE0B227D9}" type="slidenum">
              <a:rPr lang="en-GB" smtClean="0"/>
              <a:t>‹#›</a:t>
            </a:fld>
            <a:endParaRPr lang="en-GB"/>
          </a:p>
        </p:txBody>
      </p:sp>
    </p:spTree>
    <p:extLst>
      <p:ext uri="{BB962C8B-B14F-4D97-AF65-F5344CB8AC3E}">
        <p14:creationId xmlns:p14="http://schemas.microsoft.com/office/powerpoint/2010/main" val="213962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6019A-08AC-4E4E-8DFC-DDA1E88A695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51162A6-2E8B-47CB-867B-30841E6644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C4B9F68-3013-480E-AC8B-DB5AC6BF6BE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AD4C475-9079-42BF-9195-1705D059D6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8C6207C-9229-4A3D-9DFC-82CB6A26731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E00B272-60AC-44FA-81DD-8F013544479E}"/>
              </a:ext>
            </a:extLst>
          </p:cNvPr>
          <p:cNvSpPr>
            <a:spLocks noGrp="1"/>
          </p:cNvSpPr>
          <p:nvPr>
            <p:ph type="dt" sz="half" idx="10"/>
          </p:nvPr>
        </p:nvSpPr>
        <p:spPr/>
        <p:txBody>
          <a:bodyPr/>
          <a:lstStyle/>
          <a:p>
            <a:fld id="{B5965A5F-4679-4712-BA11-E2CF2F4EC285}" type="datetimeFigureOut">
              <a:rPr lang="en-GB" smtClean="0"/>
              <a:t>01/03/2018</a:t>
            </a:fld>
            <a:endParaRPr lang="en-GB"/>
          </a:p>
        </p:txBody>
      </p:sp>
      <p:sp>
        <p:nvSpPr>
          <p:cNvPr id="8" name="Footer Placeholder 7">
            <a:extLst>
              <a:ext uri="{FF2B5EF4-FFF2-40B4-BE49-F238E27FC236}">
                <a16:creationId xmlns:a16="http://schemas.microsoft.com/office/drawing/2014/main" id="{DF044445-BFE7-4F91-A4BC-2B7F1DCDF10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CC82385-2FD6-4BAD-BED4-493EDF395DCD}"/>
              </a:ext>
            </a:extLst>
          </p:cNvPr>
          <p:cNvSpPr>
            <a:spLocks noGrp="1"/>
          </p:cNvSpPr>
          <p:nvPr>
            <p:ph type="sldNum" sz="quarter" idx="12"/>
          </p:nvPr>
        </p:nvSpPr>
        <p:spPr/>
        <p:txBody>
          <a:bodyPr/>
          <a:lstStyle/>
          <a:p>
            <a:fld id="{73E87C8E-5EAE-486F-930F-BB2CE0B227D9}" type="slidenum">
              <a:rPr lang="en-GB" smtClean="0"/>
              <a:t>‹#›</a:t>
            </a:fld>
            <a:endParaRPr lang="en-GB"/>
          </a:p>
        </p:txBody>
      </p:sp>
    </p:spTree>
    <p:extLst>
      <p:ext uri="{BB962C8B-B14F-4D97-AF65-F5344CB8AC3E}">
        <p14:creationId xmlns:p14="http://schemas.microsoft.com/office/powerpoint/2010/main" val="3643562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D073B-0590-4B73-991A-56992D664B0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1857EE2-00FC-4198-A222-B39D8F0FC867}"/>
              </a:ext>
            </a:extLst>
          </p:cNvPr>
          <p:cNvSpPr>
            <a:spLocks noGrp="1"/>
          </p:cNvSpPr>
          <p:nvPr>
            <p:ph type="dt" sz="half" idx="10"/>
          </p:nvPr>
        </p:nvSpPr>
        <p:spPr/>
        <p:txBody>
          <a:bodyPr/>
          <a:lstStyle/>
          <a:p>
            <a:fld id="{B5965A5F-4679-4712-BA11-E2CF2F4EC285}" type="datetimeFigureOut">
              <a:rPr lang="en-GB" smtClean="0"/>
              <a:t>01/03/2018</a:t>
            </a:fld>
            <a:endParaRPr lang="en-GB"/>
          </a:p>
        </p:txBody>
      </p:sp>
      <p:sp>
        <p:nvSpPr>
          <p:cNvPr id="4" name="Footer Placeholder 3">
            <a:extLst>
              <a:ext uri="{FF2B5EF4-FFF2-40B4-BE49-F238E27FC236}">
                <a16:creationId xmlns:a16="http://schemas.microsoft.com/office/drawing/2014/main" id="{694C07F1-C0E1-45AA-B7E9-5C104659FA1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F7AF47F-69DA-4362-A22E-A77A498DE3A6}"/>
              </a:ext>
            </a:extLst>
          </p:cNvPr>
          <p:cNvSpPr>
            <a:spLocks noGrp="1"/>
          </p:cNvSpPr>
          <p:nvPr>
            <p:ph type="sldNum" sz="quarter" idx="12"/>
          </p:nvPr>
        </p:nvSpPr>
        <p:spPr/>
        <p:txBody>
          <a:bodyPr/>
          <a:lstStyle/>
          <a:p>
            <a:fld id="{73E87C8E-5EAE-486F-930F-BB2CE0B227D9}" type="slidenum">
              <a:rPr lang="en-GB" smtClean="0"/>
              <a:t>‹#›</a:t>
            </a:fld>
            <a:endParaRPr lang="en-GB"/>
          </a:p>
        </p:txBody>
      </p:sp>
    </p:spTree>
    <p:extLst>
      <p:ext uri="{BB962C8B-B14F-4D97-AF65-F5344CB8AC3E}">
        <p14:creationId xmlns:p14="http://schemas.microsoft.com/office/powerpoint/2010/main" val="2429518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D1CD0B-6878-4A7E-8A60-19FFBA6590E5}"/>
              </a:ext>
            </a:extLst>
          </p:cNvPr>
          <p:cNvSpPr>
            <a:spLocks noGrp="1"/>
          </p:cNvSpPr>
          <p:nvPr>
            <p:ph type="dt" sz="half" idx="10"/>
          </p:nvPr>
        </p:nvSpPr>
        <p:spPr/>
        <p:txBody>
          <a:bodyPr/>
          <a:lstStyle/>
          <a:p>
            <a:fld id="{B5965A5F-4679-4712-BA11-E2CF2F4EC285}" type="datetimeFigureOut">
              <a:rPr lang="en-GB" smtClean="0"/>
              <a:t>01/03/2018</a:t>
            </a:fld>
            <a:endParaRPr lang="en-GB"/>
          </a:p>
        </p:txBody>
      </p:sp>
      <p:sp>
        <p:nvSpPr>
          <p:cNvPr id="3" name="Footer Placeholder 2">
            <a:extLst>
              <a:ext uri="{FF2B5EF4-FFF2-40B4-BE49-F238E27FC236}">
                <a16:creationId xmlns:a16="http://schemas.microsoft.com/office/drawing/2014/main" id="{463A5D42-A39A-4EA0-9746-6CEF7C937B0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8A28056-5F60-4720-87BB-41916ABEB100}"/>
              </a:ext>
            </a:extLst>
          </p:cNvPr>
          <p:cNvSpPr>
            <a:spLocks noGrp="1"/>
          </p:cNvSpPr>
          <p:nvPr>
            <p:ph type="sldNum" sz="quarter" idx="12"/>
          </p:nvPr>
        </p:nvSpPr>
        <p:spPr/>
        <p:txBody>
          <a:bodyPr/>
          <a:lstStyle/>
          <a:p>
            <a:fld id="{73E87C8E-5EAE-486F-930F-BB2CE0B227D9}" type="slidenum">
              <a:rPr lang="en-GB" smtClean="0"/>
              <a:t>‹#›</a:t>
            </a:fld>
            <a:endParaRPr lang="en-GB"/>
          </a:p>
        </p:txBody>
      </p:sp>
    </p:spTree>
    <p:extLst>
      <p:ext uri="{BB962C8B-B14F-4D97-AF65-F5344CB8AC3E}">
        <p14:creationId xmlns:p14="http://schemas.microsoft.com/office/powerpoint/2010/main" val="114186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844941-29AE-4B4A-A520-5846BACC9B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D0379CA-B75B-4ACF-B033-B32669A183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3A90536-7702-4C9B-8478-3F07CA792D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BDE2C8F-334B-48C7-ACAF-E6F764B86142}"/>
              </a:ext>
            </a:extLst>
          </p:cNvPr>
          <p:cNvSpPr>
            <a:spLocks noGrp="1"/>
          </p:cNvSpPr>
          <p:nvPr>
            <p:ph type="dt" sz="half" idx="10"/>
          </p:nvPr>
        </p:nvSpPr>
        <p:spPr/>
        <p:txBody>
          <a:bodyPr/>
          <a:lstStyle/>
          <a:p>
            <a:fld id="{B5965A5F-4679-4712-BA11-E2CF2F4EC285}" type="datetimeFigureOut">
              <a:rPr lang="en-GB" smtClean="0"/>
              <a:t>01/03/2018</a:t>
            </a:fld>
            <a:endParaRPr lang="en-GB"/>
          </a:p>
        </p:txBody>
      </p:sp>
      <p:sp>
        <p:nvSpPr>
          <p:cNvPr id="6" name="Footer Placeholder 5">
            <a:extLst>
              <a:ext uri="{FF2B5EF4-FFF2-40B4-BE49-F238E27FC236}">
                <a16:creationId xmlns:a16="http://schemas.microsoft.com/office/drawing/2014/main" id="{7EB2CF39-203B-455F-A5EC-E14BEF8B36F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1D08833-CD04-45B0-A9D4-87FB56A94EE4}"/>
              </a:ext>
            </a:extLst>
          </p:cNvPr>
          <p:cNvSpPr>
            <a:spLocks noGrp="1"/>
          </p:cNvSpPr>
          <p:nvPr>
            <p:ph type="sldNum" sz="quarter" idx="12"/>
          </p:nvPr>
        </p:nvSpPr>
        <p:spPr/>
        <p:txBody>
          <a:bodyPr/>
          <a:lstStyle/>
          <a:p>
            <a:fld id="{73E87C8E-5EAE-486F-930F-BB2CE0B227D9}" type="slidenum">
              <a:rPr lang="en-GB" smtClean="0"/>
              <a:t>‹#›</a:t>
            </a:fld>
            <a:endParaRPr lang="en-GB"/>
          </a:p>
        </p:txBody>
      </p:sp>
    </p:spTree>
    <p:extLst>
      <p:ext uri="{BB962C8B-B14F-4D97-AF65-F5344CB8AC3E}">
        <p14:creationId xmlns:p14="http://schemas.microsoft.com/office/powerpoint/2010/main" val="1732377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5843C-2B2B-45E7-AC32-873E9FDD53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8F8DDCC-E7B3-404A-90B3-8BEA2CDFC3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E0B803E-8B25-4E49-AD08-5FA994526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1D756DA-FEF3-4C91-939E-09BE94A042C5}"/>
              </a:ext>
            </a:extLst>
          </p:cNvPr>
          <p:cNvSpPr>
            <a:spLocks noGrp="1"/>
          </p:cNvSpPr>
          <p:nvPr>
            <p:ph type="dt" sz="half" idx="10"/>
          </p:nvPr>
        </p:nvSpPr>
        <p:spPr/>
        <p:txBody>
          <a:bodyPr/>
          <a:lstStyle/>
          <a:p>
            <a:fld id="{B5965A5F-4679-4712-BA11-E2CF2F4EC285}" type="datetimeFigureOut">
              <a:rPr lang="en-GB" smtClean="0"/>
              <a:t>01/03/2018</a:t>
            </a:fld>
            <a:endParaRPr lang="en-GB"/>
          </a:p>
        </p:txBody>
      </p:sp>
      <p:sp>
        <p:nvSpPr>
          <p:cNvPr id="6" name="Footer Placeholder 5">
            <a:extLst>
              <a:ext uri="{FF2B5EF4-FFF2-40B4-BE49-F238E27FC236}">
                <a16:creationId xmlns:a16="http://schemas.microsoft.com/office/drawing/2014/main" id="{DD2A74BB-FDF5-49E6-9224-3C5F639D502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B1E5EEA-852A-4479-A069-30B39FD69238}"/>
              </a:ext>
            </a:extLst>
          </p:cNvPr>
          <p:cNvSpPr>
            <a:spLocks noGrp="1"/>
          </p:cNvSpPr>
          <p:nvPr>
            <p:ph type="sldNum" sz="quarter" idx="12"/>
          </p:nvPr>
        </p:nvSpPr>
        <p:spPr/>
        <p:txBody>
          <a:bodyPr/>
          <a:lstStyle/>
          <a:p>
            <a:fld id="{73E87C8E-5EAE-486F-930F-BB2CE0B227D9}" type="slidenum">
              <a:rPr lang="en-GB" smtClean="0"/>
              <a:t>‹#›</a:t>
            </a:fld>
            <a:endParaRPr lang="en-GB"/>
          </a:p>
        </p:txBody>
      </p:sp>
    </p:spTree>
    <p:extLst>
      <p:ext uri="{BB962C8B-B14F-4D97-AF65-F5344CB8AC3E}">
        <p14:creationId xmlns:p14="http://schemas.microsoft.com/office/powerpoint/2010/main" val="765675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E94D84-7E73-4D71-953F-22187E4F92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A594EC7-7296-497A-A4FD-A7AD759E44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A904BA7-C0CA-4F99-B127-72B74F04A8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965A5F-4679-4712-BA11-E2CF2F4EC285}" type="datetimeFigureOut">
              <a:rPr lang="en-GB" smtClean="0"/>
              <a:t>01/03/2018</a:t>
            </a:fld>
            <a:endParaRPr lang="en-GB"/>
          </a:p>
        </p:txBody>
      </p:sp>
      <p:sp>
        <p:nvSpPr>
          <p:cNvPr id="5" name="Footer Placeholder 4">
            <a:extLst>
              <a:ext uri="{FF2B5EF4-FFF2-40B4-BE49-F238E27FC236}">
                <a16:creationId xmlns:a16="http://schemas.microsoft.com/office/drawing/2014/main" id="{94BFA994-79BF-45ED-A272-448BECF96F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49F6325-8598-44DA-8165-16B2D2F76A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E87C8E-5EAE-486F-930F-BB2CE0B227D9}" type="slidenum">
              <a:rPr lang="en-GB" smtClean="0"/>
              <a:t>‹#›</a:t>
            </a:fld>
            <a:endParaRPr lang="en-GB"/>
          </a:p>
        </p:txBody>
      </p:sp>
    </p:spTree>
    <p:extLst>
      <p:ext uri="{BB962C8B-B14F-4D97-AF65-F5344CB8AC3E}">
        <p14:creationId xmlns:p14="http://schemas.microsoft.com/office/powerpoint/2010/main" val="28616507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39350" y="3140968"/>
            <a:ext cx="6858000" cy="1121498"/>
          </a:xfrm>
        </p:spPr>
        <p:txBody>
          <a:bodyPr>
            <a:normAutofit fontScale="90000"/>
          </a:bodyPr>
          <a:lstStyle/>
          <a:p>
            <a:r>
              <a:rPr lang="en-GB" b="1" dirty="0">
                <a:solidFill>
                  <a:schemeClr val="accent2"/>
                </a:solidFill>
                <a:latin typeface="+mn-lt"/>
              </a:rPr>
              <a:t>Statutory Spelling List</a:t>
            </a:r>
            <a:br>
              <a:rPr lang="en-US" b="1" dirty="0">
                <a:latin typeface="+mn-lt"/>
              </a:rPr>
            </a:br>
            <a:endParaRPr lang="en-US" b="1" dirty="0">
              <a:latin typeface="+mn-lt"/>
            </a:endParaRPr>
          </a:p>
        </p:txBody>
      </p:sp>
      <p:sp>
        <p:nvSpPr>
          <p:cNvPr id="4" name="Text Box 4"/>
          <p:cNvSpPr txBox="1">
            <a:spLocks noChangeArrowheads="1"/>
          </p:cNvSpPr>
          <p:nvPr/>
        </p:nvSpPr>
        <p:spPr bwMode="auto">
          <a:xfrm>
            <a:off x="3724275" y="5590999"/>
            <a:ext cx="4743450" cy="700838"/>
          </a:xfrm>
          <a:prstGeom prst="rect">
            <a:avLst/>
          </a:prstGeom>
          <a:solidFill>
            <a:srgbClr val="FFFFFF"/>
          </a:solidFill>
          <a:ln w="38100" cmpd="dbl">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68580" tIns="34290" rIns="68580" bIns="34290" numCol="1" anchor="t" anchorCtr="0" compatLnSpc="1">
            <a:prstTxWarp prst="textNoShape">
              <a:avLst/>
            </a:prstTxWarp>
          </a:bodyPr>
          <a:lstStyle/>
          <a:p>
            <a:pPr algn="just" fontAlgn="base"/>
            <a:r>
              <a:rPr lang="en-GB" sz="750" dirty="0">
                <a:solidFill>
                  <a:srgbClr val="000000"/>
                </a:solidFill>
                <a:latin typeface="Arial" charset="0"/>
                <a:ea typeface="Times New Roman" charset="0"/>
              </a:rPr>
              <a:t>This resource is strictly for the use of member schools for as long as they remain members of The PiXL Club. It may not be copied, sold nor transferred to a third party or used by the school after membership ceases. Until such time it may be freely used within the member school.</a:t>
            </a:r>
            <a:endParaRPr lang="en-US" sz="900" dirty="0">
              <a:latin typeface="Times New Roman" charset="0"/>
              <a:ea typeface="Times New Roman" charset="0"/>
            </a:endParaRPr>
          </a:p>
          <a:p>
            <a:pPr algn="just" fontAlgn="base"/>
            <a:r>
              <a:rPr lang="en-GB" sz="750" dirty="0">
                <a:solidFill>
                  <a:srgbClr val="000000"/>
                </a:solidFill>
                <a:latin typeface="Arial" charset="0"/>
                <a:ea typeface="Times New Roman" charset="0"/>
              </a:rPr>
              <a:t>All opinions and contributions are those of the authors. The contents of this resource are not connected with nor endorsed by any other company, organisation or institution.</a:t>
            </a:r>
            <a:endParaRPr lang="en-US" sz="900" dirty="0">
              <a:latin typeface="Times New Roman" charset="0"/>
              <a:ea typeface="Times New Roman" charset="0"/>
            </a:endParaRPr>
          </a:p>
        </p:txBody>
      </p:sp>
      <p:sp>
        <p:nvSpPr>
          <p:cNvPr id="6" name="TextBox 5"/>
          <p:cNvSpPr txBox="1"/>
          <p:nvPr/>
        </p:nvSpPr>
        <p:spPr>
          <a:xfrm>
            <a:off x="4791635" y="5046319"/>
            <a:ext cx="2608730" cy="461665"/>
          </a:xfrm>
          <a:prstGeom prst="rect">
            <a:avLst/>
          </a:prstGeom>
          <a:noFill/>
        </p:spPr>
        <p:txBody>
          <a:bodyPr wrap="square" rtlCol="0">
            <a:spAutoFit/>
          </a:bodyPr>
          <a:lstStyle/>
          <a:p>
            <a:pPr algn="ctr"/>
            <a:r>
              <a:rPr lang="en-US" sz="1200" dirty="0"/>
              <a:t>Commissioned by The PiXL Club Ltd.</a:t>
            </a:r>
          </a:p>
          <a:p>
            <a:pPr algn="ctr"/>
            <a:r>
              <a:rPr lang="en-US" sz="1200" dirty="0"/>
              <a:t> January 2018</a:t>
            </a:r>
          </a:p>
        </p:txBody>
      </p:sp>
      <p:sp>
        <p:nvSpPr>
          <p:cNvPr id="7" name="TextBox 6"/>
          <p:cNvSpPr txBox="1"/>
          <p:nvPr/>
        </p:nvSpPr>
        <p:spPr>
          <a:xfrm>
            <a:off x="4677335" y="6392362"/>
            <a:ext cx="2837330" cy="276999"/>
          </a:xfrm>
          <a:prstGeom prst="rect">
            <a:avLst/>
          </a:prstGeom>
          <a:noFill/>
        </p:spPr>
        <p:txBody>
          <a:bodyPr wrap="square" rtlCol="0">
            <a:spAutoFit/>
          </a:bodyPr>
          <a:lstStyle/>
          <a:p>
            <a:r>
              <a:rPr lang="en-GB" sz="1200" dirty="0"/>
              <a:t>© Copyright The PiXL Club Limited, 2018</a:t>
            </a:r>
            <a:r>
              <a:rPr lang="en-US" sz="1200" dirty="0"/>
              <a:t> </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pic>
        <p:nvPicPr>
          <p:cNvPr id="8" name="Picture 7">
            <a:extLst>
              <a:ext uri="{FF2B5EF4-FFF2-40B4-BE49-F238E27FC236}">
                <a16:creationId xmlns:a16="http://schemas.microsoft.com/office/drawing/2014/main" id="{087C60C8-56B4-4ED1-BF09-221D5567D38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11" name="Picture 10">
            <a:extLst>
              <a:ext uri="{FF2B5EF4-FFF2-40B4-BE49-F238E27FC236}">
                <a16:creationId xmlns:a16="http://schemas.microsoft.com/office/drawing/2014/main" id="{E7D92A7A-7BFB-4868-A5F8-F36F05B264F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Tree>
    <p:extLst>
      <p:ext uri="{BB962C8B-B14F-4D97-AF65-F5344CB8AC3E}">
        <p14:creationId xmlns:p14="http://schemas.microsoft.com/office/powerpoint/2010/main" val="1944833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04194FE0-5D08-4CD8-86CC-013C6D96DAD5}"/>
              </a:ext>
            </a:extLst>
          </p:cNvPr>
          <p:cNvSpPr/>
          <p:nvPr/>
        </p:nvSpPr>
        <p:spPr>
          <a:xfrm>
            <a:off x="1905255" y="1744394"/>
            <a:ext cx="8279754" cy="3334044"/>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400" dirty="0">
                <a:solidFill>
                  <a:schemeClr val="tx1"/>
                </a:solidFill>
              </a:rPr>
              <a:t>The following words are all linked by this spelling rule: </a:t>
            </a:r>
          </a:p>
          <a:p>
            <a:pPr algn="ctr"/>
            <a:r>
              <a:rPr lang="en-GB" sz="5400" b="1" dirty="0">
                <a:solidFill>
                  <a:schemeClr val="tx1"/>
                </a:solidFill>
              </a:rPr>
              <a:t>‘</a:t>
            </a:r>
            <a:r>
              <a:rPr lang="en-GB" sz="5400" b="1" dirty="0" err="1">
                <a:solidFill>
                  <a:schemeClr val="tx1"/>
                </a:solidFill>
              </a:rPr>
              <a:t>i</a:t>
            </a:r>
            <a:r>
              <a:rPr lang="en-GB" sz="5400" b="1" dirty="0">
                <a:solidFill>
                  <a:schemeClr val="tx1"/>
                </a:solidFill>
              </a:rPr>
              <a:t>’ before ‘e’ except after ‘c’ when the sound is ‘</a:t>
            </a:r>
            <a:r>
              <a:rPr lang="en-GB" sz="5400" b="1" dirty="0" err="1">
                <a:solidFill>
                  <a:schemeClr val="tx1"/>
                </a:solidFill>
              </a:rPr>
              <a:t>ee</a:t>
            </a:r>
            <a:r>
              <a:rPr lang="en-GB" sz="5400" b="1" dirty="0">
                <a:solidFill>
                  <a:schemeClr val="tx1"/>
                </a:solidFill>
              </a:rPr>
              <a:t>’.</a:t>
            </a:r>
          </a:p>
        </p:txBody>
      </p:sp>
      <p:pic>
        <p:nvPicPr>
          <p:cNvPr id="5" name="Picture 4">
            <a:extLst>
              <a:ext uri="{FF2B5EF4-FFF2-40B4-BE49-F238E27FC236}">
                <a16:creationId xmlns:a16="http://schemas.microsoft.com/office/drawing/2014/main" id="{77DF5D56-FEB8-49AF-9BCF-7C2EBCE240B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6" name="Picture 5">
            <a:extLst>
              <a:ext uri="{FF2B5EF4-FFF2-40B4-BE49-F238E27FC236}">
                <a16:creationId xmlns:a16="http://schemas.microsoft.com/office/drawing/2014/main" id="{09214687-CFE5-4892-936C-3D1E9E6A7B3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pic>
        <p:nvPicPr>
          <p:cNvPr id="7" name="Picture 6">
            <a:extLst>
              <a:ext uri="{FF2B5EF4-FFF2-40B4-BE49-F238E27FC236}">
                <a16:creationId xmlns:a16="http://schemas.microsoft.com/office/drawing/2014/main" id="{169E84C3-28FB-4EFE-A3EA-E854EC97D10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595033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926596" y="1844978"/>
            <a:ext cx="11070454" cy="1246495"/>
          </a:xfrm>
          <a:prstGeom prst="rect">
            <a:avLst/>
          </a:prstGeom>
          <a:noFill/>
        </p:spPr>
        <p:txBody>
          <a:bodyPr wrap="square" rtlCol="0">
            <a:spAutoFit/>
          </a:bodyPr>
          <a:lstStyle/>
          <a:p>
            <a:pPr algn="ctr"/>
            <a:r>
              <a:rPr lang="en-GB" sz="7500" dirty="0"/>
              <a:t>achieve</a:t>
            </a:r>
          </a:p>
        </p:txBody>
      </p:sp>
      <p:sp>
        <p:nvSpPr>
          <p:cNvPr id="9" name="TextBox 8">
            <a:extLst>
              <a:ext uri="{FF2B5EF4-FFF2-40B4-BE49-F238E27FC236}">
                <a16:creationId xmlns:a16="http://schemas.microsoft.com/office/drawing/2014/main" id="{ED318A03-29D0-4E81-BBAF-BEAFE75C8083}"/>
              </a:ext>
            </a:extLst>
          </p:cNvPr>
          <p:cNvSpPr txBox="1"/>
          <p:nvPr/>
        </p:nvSpPr>
        <p:spPr>
          <a:xfrm>
            <a:off x="3147323" y="3008777"/>
            <a:ext cx="1154097" cy="1246495"/>
          </a:xfrm>
          <a:prstGeom prst="rect">
            <a:avLst/>
          </a:prstGeom>
          <a:noFill/>
        </p:spPr>
        <p:txBody>
          <a:bodyPr wrap="square" rtlCol="0">
            <a:spAutoFit/>
          </a:bodyPr>
          <a:lstStyle/>
          <a:p>
            <a:pPr algn="ctr"/>
            <a:r>
              <a:rPr lang="en-GB" sz="7500" dirty="0"/>
              <a:t>a</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867457" y="3008778"/>
            <a:ext cx="1154097" cy="1246495"/>
          </a:xfrm>
          <a:prstGeom prst="rect">
            <a:avLst/>
          </a:prstGeom>
          <a:noFill/>
        </p:spPr>
        <p:txBody>
          <a:bodyPr wrap="square" rtlCol="0">
            <a:spAutoFit/>
          </a:bodyPr>
          <a:lstStyle/>
          <a:p>
            <a:pPr algn="ctr"/>
            <a:r>
              <a:rPr lang="en-GB" sz="7500" dirty="0"/>
              <a:t>c</a:t>
            </a:r>
          </a:p>
        </p:txBody>
      </p:sp>
      <p:sp>
        <p:nvSpPr>
          <p:cNvPr id="12" name="TextBox 11">
            <a:extLst>
              <a:ext uri="{FF2B5EF4-FFF2-40B4-BE49-F238E27FC236}">
                <a16:creationId xmlns:a16="http://schemas.microsoft.com/office/drawing/2014/main" id="{37C923C9-3E0B-47BE-B084-C10F4997B5BF}"/>
              </a:ext>
            </a:extLst>
          </p:cNvPr>
          <p:cNvSpPr txBox="1"/>
          <p:nvPr/>
        </p:nvSpPr>
        <p:spPr>
          <a:xfrm>
            <a:off x="4594270" y="3008779"/>
            <a:ext cx="1154097" cy="1246495"/>
          </a:xfrm>
          <a:prstGeom prst="rect">
            <a:avLst/>
          </a:prstGeom>
          <a:noFill/>
        </p:spPr>
        <p:txBody>
          <a:bodyPr wrap="square" rtlCol="0">
            <a:spAutoFit/>
          </a:bodyPr>
          <a:lstStyle/>
          <a:p>
            <a:pPr algn="ctr"/>
            <a:r>
              <a:rPr lang="en-GB" sz="7500" dirty="0"/>
              <a:t>h</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307726" y="3008780"/>
            <a:ext cx="1154097" cy="1246495"/>
          </a:xfrm>
          <a:prstGeom prst="rect">
            <a:avLst/>
          </a:prstGeom>
          <a:noFill/>
        </p:spPr>
        <p:txBody>
          <a:bodyPr wrap="square" rtlCol="0">
            <a:spAutoFit/>
          </a:bodyPr>
          <a:lstStyle/>
          <a:p>
            <a:pPr algn="ctr"/>
            <a:r>
              <a:rPr lang="en-GB" sz="7500" dirty="0"/>
              <a:t>i</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889844" y="3008781"/>
            <a:ext cx="1154097" cy="1246495"/>
          </a:xfrm>
          <a:prstGeom prst="rect">
            <a:avLst/>
          </a:prstGeom>
          <a:noFill/>
        </p:spPr>
        <p:txBody>
          <a:bodyPr wrap="square" rtlCol="0">
            <a:spAutoFit/>
          </a:bodyPr>
          <a:lstStyle/>
          <a:p>
            <a:pPr algn="ctr"/>
            <a:r>
              <a:rPr lang="en-GB" sz="7500" dirty="0"/>
              <a:t>e</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598230" y="3008782"/>
            <a:ext cx="1154097" cy="1246495"/>
          </a:xfrm>
          <a:prstGeom prst="rect">
            <a:avLst/>
          </a:prstGeom>
          <a:noFill/>
        </p:spPr>
        <p:txBody>
          <a:bodyPr wrap="square" rtlCol="0">
            <a:spAutoFit/>
          </a:bodyPr>
          <a:lstStyle/>
          <a:p>
            <a:pPr algn="ctr"/>
            <a:r>
              <a:rPr lang="en-GB" sz="7500" dirty="0"/>
              <a:t>v</a:t>
            </a:r>
          </a:p>
        </p:txBody>
      </p:sp>
      <p:sp>
        <p:nvSpPr>
          <p:cNvPr id="16" name="TextBox 15">
            <a:extLst>
              <a:ext uri="{FF2B5EF4-FFF2-40B4-BE49-F238E27FC236}">
                <a16:creationId xmlns:a16="http://schemas.microsoft.com/office/drawing/2014/main" id="{5488D5E0-AA0F-44E0-ABF6-A327F25FA400}"/>
              </a:ext>
            </a:extLst>
          </p:cNvPr>
          <p:cNvSpPr txBox="1"/>
          <p:nvPr/>
        </p:nvSpPr>
        <p:spPr>
          <a:xfrm>
            <a:off x="7608363" y="3008782"/>
            <a:ext cx="1154097"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1785104"/>
          </a:xfrm>
          <a:prstGeom prst="rect">
            <a:avLst/>
          </a:prstGeom>
          <a:noFill/>
        </p:spPr>
        <p:txBody>
          <a:bodyPr wrap="square" rtlCol="0">
            <a:spAutoFit/>
          </a:bodyPr>
          <a:lstStyle/>
          <a:p>
            <a:pPr algn="ctr"/>
            <a:r>
              <a:rPr lang="en-GB" sz="5500" dirty="0"/>
              <a:t> Achieve means to gain through effort. </a:t>
            </a:r>
          </a:p>
        </p:txBody>
      </p:sp>
      <p:sp>
        <p:nvSpPr>
          <p:cNvPr id="17" name="Rectangle: Rounded Corners 16">
            <a:extLst>
              <a:ext uri="{FF2B5EF4-FFF2-40B4-BE49-F238E27FC236}">
                <a16:creationId xmlns:a16="http://schemas.microsoft.com/office/drawing/2014/main" id="{91E286CB-67BF-4281-9F64-91B601A358AB}"/>
              </a:ext>
            </a:extLst>
          </p:cNvPr>
          <p:cNvSpPr/>
          <p:nvPr/>
        </p:nvSpPr>
        <p:spPr>
          <a:xfrm>
            <a:off x="3297948" y="194085"/>
            <a:ext cx="6184972" cy="1041422"/>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a:t>
            </a:r>
            <a:r>
              <a:rPr lang="en-GB" sz="4000" dirty="0" err="1">
                <a:solidFill>
                  <a:schemeClr val="tx1"/>
                </a:solidFill>
              </a:rPr>
              <a:t>i</a:t>
            </a:r>
            <a:r>
              <a:rPr lang="en-GB" sz="4000" dirty="0">
                <a:solidFill>
                  <a:schemeClr val="tx1"/>
                </a:solidFill>
              </a:rPr>
              <a:t>’ before ‘e’ except after ‘c’ when the sound is ‘</a:t>
            </a:r>
            <a:r>
              <a:rPr lang="en-GB" sz="4000" dirty="0" err="1">
                <a:solidFill>
                  <a:schemeClr val="tx1"/>
                </a:solidFill>
              </a:rPr>
              <a:t>ee</a:t>
            </a:r>
            <a:r>
              <a:rPr lang="en-GB" sz="4000" dirty="0">
                <a:solidFill>
                  <a:schemeClr val="tx1"/>
                </a:solidFill>
              </a:rPr>
              <a:t>’</a:t>
            </a:r>
          </a:p>
        </p:txBody>
      </p:sp>
      <p:pic>
        <p:nvPicPr>
          <p:cNvPr id="18" name="Picture 17">
            <a:extLst>
              <a:ext uri="{FF2B5EF4-FFF2-40B4-BE49-F238E27FC236}">
                <a16:creationId xmlns:a16="http://schemas.microsoft.com/office/drawing/2014/main" id="{04631E01-8CD0-4557-B37F-50D04EEE6E4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8881" y="4585660"/>
            <a:ext cx="2250250" cy="1627681"/>
          </a:xfrm>
          <a:prstGeom prst="rect">
            <a:avLst/>
          </a:prstGeom>
        </p:spPr>
      </p:pic>
      <p:pic>
        <p:nvPicPr>
          <p:cNvPr id="19" name="Picture 18">
            <a:extLst>
              <a:ext uri="{FF2B5EF4-FFF2-40B4-BE49-F238E27FC236}">
                <a16:creationId xmlns:a16="http://schemas.microsoft.com/office/drawing/2014/main" id="{F8888A57-00CF-4E89-BBE2-2B07A5FA999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531457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809437"/>
            <a:ext cx="11070454" cy="1246495"/>
          </a:xfrm>
          <a:prstGeom prst="rect">
            <a:avLst/>
          </a:prstGeom>
          <a:noFill/>
        </p:spPr>
        <p:txBody>
          <a:bodyPr wrap="square" rtlCol="0">
            <a:spAutoFit/>
          </a:bodyPr>
          <a:lstStyle/>
          <a:p>
            <a:pPr algn="ctr"/>
            <a:r>
              <a:rPr lang="en-GB" sz="7500" dirty="0" err="1"/>
              <a:t>a_hi_v</a:t>
            </a:r>
            <a:r>
              <a:rPr lang="en-GB" sz="7500" dirty="0"/>
              <a:t>_</a:t>
            </a:r>
          </a:p>
        </p:txBody>
      </p:sp>
      <p:sp>
        <p:nvSpPr>
          <p:cNvPr id="9" name="TextBox 8">
            <a:extLst>
              <a:ext uri="{FF2B5EF4-FFF2-40B4-BE49-F238E27FC236}">
                <a16:creationId xmlns:a16="http://schemas.microsoft.com/office/drawing/2014/main" id="{ED318A03-29D0-4E81-BBAF-BEAFE75C8083}"/>
              </a:ext>
            </a:extLst>
          </p:cNvPr>
          <p:cNvSpPr txBox="1"/>
          <p:nvPr/>
        </p:nvSpPr>
        <p:spPr>
          <a:xfrm>
            <a:off x="7166012" y="3008764"/>
            <a:ext cx="1154097" cy="1246495"/>
          </a:xfrm>
          <a:prstGeom prst="rect">
            <a:avLst/>
          </a:prstGeom>
          <a:noFill/>
        </p:spPr>
        <p:txBody>
          <a:bodyPr wrap="square" rtlCol="0">
            <a:spAutoFit/>
          </a:bodyPr>
          <a:lstStyle/>
          <a:p>
            <a:pPr algn="ctr"/>
            <a:r>
              <a:rPr lang="en-GB" sz="7500" dirty="0"/>
              <a:t>a</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530338" y="3013143"/>
            <a:ext cx="1154097" cy="1246495"/>
          </a:xfrm>
          <a:prstGeom prst="rect">
            <a:avLst/>
          </a:prstGeom>
          <a:noFill/>
        </p:spPr>
        <p:txBody>
          <a:bodyPr wrap="square" rtlCol="0">
            <a:spAutoFit/>
          </a:bodyPr>
          <a:lstStyle/>
          <a:p>
            <a:pPr algn="ctr"/>
            <a:r>
              <a:rPr lang="en-GB" sz="7500" dirty="0"/>
              <a:t>c</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885549" y="3018332"/>
            <a:ext cx="1154097" cy="1246495"/>
          </a:xfrm>
          <a:prstGeom prst="rect">
            <a:avLst/>
          </a:prstGeom>
          <a:noFill/>
        </p:spPr>
        <p:txBody>
          <a:bodyPr wrap="square" rtlCol="0">
            <a:spAutoFit/>
          </a:bodyPr>
          <a:lstStyle/>
          <a:p>
            <a:pPr algn="ctr"/>
            <a:r>
              <a:rPr lang="en-GB" sz="7500" dirty="0"/>
              <a:t>h</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876434" y="3013143"/>
            <a:ext cx="1154097" cy="1246495"/>
          </a:xfrm>
          <a:prstGeom prst="rect">
            <a:avLst/>
          </a:prstGeom>
          <a:noFill/>
        </p:spPr>
        <p:txBody>
          <a:bodyPr wrap="square" rtlCol="0">
            <a:spAutoFit/>
          </a:bodyPr>
          <a:lstStyle/>
          <a:p>
            <a:pPr algn="ctr"/>
            <a:r>
              <a:rPr lang="en-GB" sz="7500" dirty="0"/>
              <a:t>i</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218080" y="2996583"/>
            <a:ext cx="1154097" cy="1246495"/>
          </a:xfrm>
          <a:prstGeom prst="rect">
            <a:avLst/>
          </a:prstGeom>
          <a:noFill/>
        </p:spPr>
        <p:txBody>
          <a:bodyPr wrap="square" rtlCol="0">
            <a:spAutoFit/>
          </a:bodyPr>
          <a:lstStyle/>
          <a:p>
            <a:pPr algn="ctr"/>
            <a:r>
              <a:rPr lang="en-GB" sz="7500" dirty="0"/>
              <a:t>e</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296796" y="3004863"/>
            <a:ext cx="1154097" cy="1246495"/>
          </a:xfrm>
          <a:prstGeom prst="rect">
            <a:avLst/>
          </a:prstGeom>
          <a:noFill/>
        </p:spPr>
        <p:txBody>
          <a:bodyPr wrap="square" rtlCol="0">
            <a:spAutoFit/>
          </a:bodyPr>
          <a:lstStyle/>
          <a:p>
            <a:pPr algn="ctr"/>
            <a:r>
              <a:rPr lang="en-GB" sz="7500" dirty="0"/>
              <a:t>  v</a:t>
            </a:r>
          </a:p>
        </p:txBody>
      </p:sp>
      <p:sp>
        <p:nvSpPr>
          <p:cNvPr id="16" name="TextBox 15">
            <a:extLst>
              <a:ext uri="{FF2B5EF4-FFF2-40B4-BE49-F238E27FC236}">
                <a16:creationId xmlns:a16="http://schemas.microsoft.com/office/drawing/2014/main" id="{5488D5E0-AA0F-44E0-ABF6-A327F25FA400}"/>
              </a:ext>
            </a:extLst>
          </p:cNvPr>
          <p:cNvSpPr txBox="1"/>
          <p:nvPr/>
        </p:nvSpPr>
        <p:spPr>
          <a:xfrm>
            <a:off x="3098320" y="2996582"/>
            <a:ext cx="1154097"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3675368" y="4678533"/>
            <a:ext cx="7963270" cy="938719"/>
          </a:xfrm>
          <a:prstGeom prst="rect">
            <a:avLst/>
          </a:prstGeom>
          <a:noFill/>
        </p:spPr>
        <p:txBody>
          <a:bodyPr wrap="square" rtlCol="0">
            <a:spAutoFit/>
          </a:bodyPr>
          <a:lstStyle/>
          <a:p>
            <a:r>
              <a:rPr lang="en-GB" sz="5500" dirty="0"/>
              <a:t>Achieve means…</a:t>
            </a:r>
          </a:p>
        </p:txBody>
      </p:sp>
      <p:pic>
        <p:nvPicPr>
          <p:cNvPr id="17" name="Picture 16">
            <a:extLst>
              <a:ext uri="{FF2B5EF4-FFF2-40B4-BE49-F238E27FC236}">
                <a16:creationId xmlns:a16="http://schemas.microsoft.com/office/drawing/2014/main" id="{33219CCE-B697-418C-AF6F-C63E710965A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sp>
        <p:nvSpPr>
          <p:cNvPr id="19" name="Rectangle: Rounded Corners 18">
            <a:extLst>
              <a:ext uri="{FF2B5EF4-FFF2-40B4-BE49-F238E27FC236}">
                <a16:creationId xmlns:a16="http://schemas.microsoft.com/office/drawing/2014/main" id="{FEC3F21F-5F17-4F31-826A-8EA4F9BE27C6}"/>
              </a:ext>
            </a:extLst>
          </p:cNvPr>
          <p:cNvSpPr/>
          <p:nvPr/>
        </p:nvSpPr>
        <p:spPr>
          <a:xfrm>
            <a:off x="3297948" y="194085"/>
            <a:ext cx="6184972" cy="1041422"/>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a:t>
            </a:r>
            <a:r>
              <a:rPr lang="en-GB" sz="4000" dirty="0" err="1">
                <a:solidFill>
                  <a:schemeClr val="tx1"/>
                </a:solidFill>
              </a:rPr>
              <a:t>i</a:t>
            </a:r>
            <a:r>
              <a:rPr lang="en-GB" sz="4000" dirty="0">
                <a:solidFill>
                  <a:schemeClr val="tx1"/>
                </a:solidFill>
              </a:rPr>
              <a:t>’ before ‘e’ except after ‘c’ when the sound is ‘</a:t>
            </a:r>
            <a:r>
              <a:rPr lang="en-GB" sz="4000" dirty="0" err="1">
                <a:solidFill>
                  <a:schemeClr val="tx1"/>
                </a:solidFill>
              </a:rPr>
              <a:t>ee</a:t>
            </a:r>
            <a:r>
              <a:rPr lang="en-GB" sz="4000" dirty="0">
                <a:solidFill>
                  <a:schemeClr val="tx1"/>
                </a:solidFill>
              </a:rPr>
              <a:t>’</a:t>
            </a:r>
          </a:p>
        </p:txBody>
      </p:sp>
      <p:pic>
        <p:nvPicPr>
          <p:cNvPr id="20" name="Picture 19">
            <a:extLst>
              <a:ext uri="{FF2B5EF4-FFF2-40B4-BE49-F238E27FC236}">
                <a16:creationId xmlns:a16="http://schemas.microsoft.com/office/drawing/2014/main" id="{B3372EC8-5A4D-4C27-982C-98368955541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541315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anim calcmode="lin" valueType="num">
                                      <p:cBhvr additive="base">
                                        <p:cTn id="35" dur="500" fill="hold"/>
                                        <p:tgtEl>
                                          <p:spTgt spid="21"/>
                                        </p:tgtEl>
                                        <p:attrNameLst>
                                          <p:attrName>ppt_x</p:attrName>
                                        </p:attrNameLst>
                                      </p:cBhvr>
                                      <p:tavLst>
                                        <p:tav tm="0">
                                          <p:val>
                                            <p:strVal val="#ppt_x"/>
                                          </p:val>
                                        </p:tav>
                                        <p:tav tm="100000">
                                          <p:val>
                                            <p:strVal val="#ppt_x"/>
                                          </p:val>
                                        </p:tav>
                                      </p:tavLst>
                                    </p:anim>
                                    <p:anim calcmode="lin" valueType="num">
                                      <p:cBhvr additive="base">
                                        <p:cTn id="3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2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convenience</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c</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o</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554161" y="3013154"/>
            <a:ext cx="1154097" cy="1246495"/>
          </a:xfrm>
          <a:prstGeom prst="rect">
            <a:avLst/>
          </a:prstGeom>
          <a:noFill/>
        </p:spPr>
        <p:txBody>
          <a:bodyPr wrap="square" rtlCol="0">
            <a:spAutoFit/>
          </a:bodyPr>
          <a:lstStyle/>
          <a:p>
            <a:pPr algn="ctr"/>
            <a:r>
              <a:rPr lang="en-GB" sz="7500" dirty="0"/>
              <a:t>n</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v</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942170" y="3013153"/>
            <a:ext cx="1154097" cy="1246495"/>
          </a:xfrm>
          <a:prstGeom prst="rect">
            <a:avLst/>
          </a:prstGeom>
          <a:noFill/>
        </p:spPr>
        <p:txBody>
          <a:bodyPr wrap="square" rtlCol="0">
            <a:spAutoFit/>
          </a:bodyPr>
          <a:lstStyle/>
          <a:p>
            <a:pPr algn="ctr"/>
            <a:r>
              <a:rPr lang="en-GB" sz="7500" dirty="0"/>
              <a:t>e</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n</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556359" y="3013153"/>
            <a:ext cx="1154097" cy="1246495"/>
          </a:xfrm>
          <a:prstGeom prst="rect">
            <a:avLst/>
          </a:prstGeom>
          <a:noFill/>
        </p:spPr>
        <p:txBody>
          <a:bodyPr wrap="square" rtlCol="0">
            <a:spAutoFit/>
          </a:bodyPr>
          <a:lstStyle/>
          <a:p>
            <a:pPr algn="ctr"/>
            <a:r>
              <a:rPr lang="en-GB" sz="7500" dirty="0"/>
              <a:t>i</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00911" y="3013153"/>
            <a:ext cx="1154097" cy="1246495"/>
          </a:xfrm>
          <a:prstGeom prst="rect">
            <a:avLst/>
          </a:prstGeom>
          <a:noFill/>
        </p:spPr>
        <p:txBody>
          <a:bodyPr wrap="square" rtlCol="0">
            <a:spAutoFit/>
          </a:bodyPr>
          <a:lstStyle/>
          <a:p>
            <a:pPr algn="ctr"/>
            <a:r>
              <a:rPr lang="en-GB" sz="7500" dirty="0"/>
              <a:t>e</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320109" y="3013152"/>
            <a:ext cx="1154097" cy="1246495"/>
          </a:xfrm>
          <a:prstGeom prst="rect">
            <a:avLst/>
          </a:prstGeom>
          <a:noFill/>
        </p:spPr>
        <p:txBody>
          <a:bodyPr wrap="square" rtlCol="0">
            <a:spAutoFit/>
          </a:bodyPr>
          <a:lstStyle/>
          <a:p>
            <a:pPr algn="ctr"/>
            <a:r>
              <a:rPr lang="en-GB" sz="7500" dirty="0"/>
              <a:t>n</a:t>
            </a:r>
          </a:p>
        </p:txBody>
      </p:sp>
      <p:sp>
        <p:nvSpPr>
          <p:cNvPr id="19" name="TextBox 18">
            <a:extLst>
              <a:ext uri="{FF2B5EF4-FFF2-40B4-BE49-F238E27FC236}">
                <a16:creationId xmlns:a16="http://schemas.microsoft.com/office/drawing/2014/main" id="{4C951AEC-9291-403B-9733-8F73FF913EDE}"/>
              </a:ext>
            </a:extLst>
          </p:cNvPr>
          <p:cNvSpPr txBox="1"/>
          <p:nvPr/>
        </p:nvSpPr>
        <p:spPr>
          <a:xfrm>
            <a:off x="9014607" y="3013152"/>
            <a:ext cx="1154097" cy="1246495"/>
          </a:xfrm>
          <a:prstGeom prst="rect">
            <a:avLst/>
          </a:prstGeom>
          <a:noFill/>
        </p:spPr>
        <p:txBody>
          <a:bodyPr wrap="square" rtlCol="0">
            <a:spAutoFit/>
          </a:bodyPr>
          <a:lstStyle/>
          <a:p>
            <a:pPr algn="ctr"/>
            <a:r>
              <a:rPr lang="en-GB" sz="7500" dirty="0"/>
              <a:t>c</a:t>
            </a:r>
          </a:p>
        </p:txBody>
      </p:sp>
      <p:sp>
        <p:nvSpPr>
          <p:cNvPr id="20" name="TextBox 19">
            <a:extLst>
              <a:ext uri="{FF2B5EF4-FFF2-40B4-BE49-F238E27FC236}">
                <a16:creationId xmlns:a16="http://schemas.microsoft.com/office/drawing/2014/main" id="{06C27FA8-2295-469D-A8C8-98C1FD1091A2}"/>
              </a:ext>
            </a:extLst>
          </p:cNvPr>
          <p:cNvSpPr txBox="1"/>
          <p:nvPr/>
        </p:nvSpPr>
        <p:spPr>
          <a:xfrm>
            <a:off x="9735581" y="3013151"/>
            <a:ext cx="1154097"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166152" y="4259646"/>
            <a:ext cx="8371842" cy="1785104"/>
          </a:xfrm>
          <a:prstGeom prst="rect">
            <a:avLst/>
          </a:prstGeom>
          <a:noFill/>
        </p:spPr>
        <p:txBody>
          <a:bodyPr wrap="square" rtlCol="0">
            <a:spAutoFit/>
          </a:bodyPr>
          <a:lstStyle/>
          <a:p>
            <a:pPr algn="ctr"/>
            <a:r>
              <a:rPr lang="en-GB" sz="5500" dirty="0"/>
              <a:t>Convenience means availability or usefulness  </a:t>
            </a:r>
          </a:p>
        </p:txBody>
      </p:sp>
      <p:pic>
        <p:nvPicPr>
          <p:cNvPr id="24" name="Picture 23">
            <a:extLst>
              <a:ext uri="{FF2B5EF4-FFF2-40B4-BE49-F238E27FC236}">
                <a16:creationId xmlns:a16="http://schemas.microsoft.com/office/drawing/2014/main" id="{73642D83-1956-491C-8AA5-70B32695E3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8208" y="4692300"/>
            <a:ext cx="2250250" cy="1627681"/>
          </a:xfrm>
          <a:prstGeom prst="rect">
            <a:avLst/>
          </a:prstGeom>
        </p:spPr>
      </p:pic>
      <p:sp>
        <p:nvSpPr>
          <p:cNvPr id="22" name="Rectangle: Rounded Corners 21">
            <a:extLst>
              <a:ext uri="{FF2B5EF4-FFF2-40B4-BE49-F238E27FC236}">
                <a16:creationId xmlns:a16="http://schemas.microsoft.com/office/drawing/2014/main" id="{3CC1C753-EA56-4EB0-8E46-C3E12114E621}"/>
              </a:ext>
            </a:extLst>
          </p:cNvPr>
          <p:cNvSpPr/>
          <p:nvPr/>
        </p:nvSpPr>
        <p:spPr>
          <a:xfrm>
            <a:off x="3297948" y="194085"/>
            <a:ext cx="6184972" cy="1041422"/>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a:t>
            </a:r>
            <a:r>
              <a:rPr lang="en-GB" sz="4000" dirty="0" err="1">
                <a:solidFill>
                  <a:schemeClr val="tx1"/>
                </a:solidFill>
              </a:rPr>
              <a:t>i</a:t>
            </a:r>
            <a:r>
              <a:rPr lang="en-GB" sz="4000" dirty="0">
                <a:solidFill>
                  <a:schemeClr val="tx1"/>
                </a:solidFill>
              </a:rPr>
              <a:t>’ before ‘e’ except after ‘c’ when the sound is ‘</a:t>
            </a:r>
            <a:r>
              <a:rPr lang="en-GB" sz="4000" dirty="0" err="1">
                <a:solidFill>
                  <a:schemeClr val="tx1"/>
                </a:solidFill>
              </a:rPr>
              <a:t>ee</a:t>
            </a:r>
            <a:r>
              <a:rPr lang="en-GB" sz="4000" dirty="0">
                <a:solidFill>
                  <a:schemeClr val="tx1"/>
                </a:solidFill>
              </a:rPr>
              <a:t>’</a:t>
            </a:r>
          </a:p>
        </p:txBody>
      </p:sp>
      <p:pic>
        <p:nvPicPr>
          <p:cNvPr id="25" name="Picture 24">
            <a:extLst>
              <a:ext uri="{FF2B5EF4-FFF2-40B4-BE49-F238E27FC236}">
                <a16:creationId xmlns:a16="http://schemas.microsoft.com/office/drawing/2014/main" id="{CC7BC465-DEE7-4603-BDA5-692891F4D9B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639975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612491"/>
            <a:ext cx="11070454" cy="1246495"/>
          </a:xfrm>
          <a:prstGeom prst="rect">
            <a:avLst/>
          </a:prstGeom>
          <a:noFill/>
        </p:spPr>
        <p:txBody>
          <a:bodyPr wrap="square" rtlCol="0">
            <a:spAutoFit/>
          </a:bodyPr>
          <a:lstStyle/>
          <a:p>
            <a:pPr algn="ctr"/>
            <a:r>
              <a:rPr lang="en-GB" sz="7500" dirty="0" err="1"/>
              <a:t>c_nv_n_en_e</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714379" y="3016754"/>
            <a:ext cx="1154097" cy="1246495"/>
          </a:xfrm>
          <a:prstGeom prst="rect">
            <a:avLst/>
          </a:prstGeom>
          <a:noFill/>
        </p:spPr>
        <p:txBody>
          <a:bodyPr wrap="square" rtlCol="0">
            <a:spAutoFit/>
          </a:bodyPr>
          <a:lstStyle/>
          <a:p>
            <a:pPr algn="ctr"/>
            <a:r>
              <a:rPr lang="en-GB" sz="7500" dirty="0"/>
              <a:t>c</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o</a:t>
            </a:r>
          </a:p>
        </p:txBody>
      </p:sp>
      <p:sp>
        <p:nvSpPr>
          <p:cNvPr id="12" name="TextBox 11">
            <a:extLst>
              <a:ext uri="{FF2B5EF4-FFF2-40B4-BE49-F238E27FC236}">
                <a16:creationId xmlns:a16="http://schemas.microsoft.com/office/drawing/2014/main" id="{37C923C9-3E0B-47BE-B084-C10F4997B5BF}"/>
              </a:ext>
            </a:extLst>
          </p:cNvPr>
          <p:cNvSpPr txBox="1"/>
          <p:nvPr/>
        </p:nvSpPr>
        <p:spPr>
          <a:xfrm>
            <a:off x="2450220" y="3016384"/>
            <a:ext cx="823997" cy="1246495"/>
          </a:xfrm>
          <a:prstGeom prst="rect">
            <a:avLst/>
          </a:prstGeom>
          <a:noFill/>
        </p:spPr>
        <p:txBody>
          <a:bodyPr wrap="square" rtlCol="0">
            <a:spAutoFit/>
          </a:bodyPr>
          <a:lstStyle/>
          <a:p>
            <a:pPr algn="ctr"/>
            <a:r>
              <a:rPr lang="en-GB" sz="7500" dirty="0"/>
              <a:t>n</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v</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495250" y="3013143"/>
            <a:ext cx="1154097" cy="1246495"/>
          </a:xfrm>
          <a:prstGeom prst="rect">
            <a:avLst/>
          </a:prstGeom>
          <a:noFill/>
        </p:spPr>
        <p:txBody>
          <a:bodyPr wrap="square" rtlCol="0">
            <a:spAutoFit/>
          </a:bodyPr>
          <a:lstStyle/>
          <a:p>
            <a:pPr algn="ctr"/>
            <a:r>
              <a:rPr lang="en-GB" sz="7500" dirty="0"/>
              <a:t>e</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n</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906493" y="3013142"/>
            <a:ext cx="1154097" cy="1246495"/>
          </a:xfrm>
          <a:prstGeom prst="rect">
            <a:avLst/>
          </a:prstGeom>
          <a:noFill/>
        </p:spPr>
        <p:txBody>
          <a:bodyPr wrap="square" rtlCol="0">
            <a:spAutoFit/>
          </a:bodyPr>
          <a:lstStyle/>
          <a:p>
            <a:pPr algn="ctr"/>
            <a:r>
              <a:rPr lang="en-GB" sz="7500" dirty="0"/>
              <a:t>i</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488497" y="3013142"/>
            <a:ext cx="1154097" cy="1246495"/>
          </a:xfrm>
          <a:prstGeom prst="rect">
            <a:avLst/>
          </a:prstGeom>
          <a:noFill/>
        </p:spPr>
        <p:txBody>
          <a:bodyPr wrap="square" rtlCol="0">
            <a:spAutoFit/>
          </a:bodyPr>
          <a:lstStyle/>
          <a:p>
            <a:pPr algn="ctr"/>
            <a:r>
              <a:rPr lang="en-GB" sz="7500" dirty="0"/>
              <a:t>e</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572246" y="3013152"/>
            <a:ext cx="901960" cy="1246495"/>
          </a:xfrm>
          <a:prstGeom prst="rect">
            <a:avLst/>
          </a:prstGeom>
          <a:noFill/>
        </p:spPr>
        <p:txBody>
          <a:bodyPr wrap="square" rtlCol="0">
            <a:spAutoFit/>
          </a:bodyPr>
          <a:lstStyle/>
          <a:p>
            <a:pPr algn="ctr"/>
            <a:r>
              <a:rPr lang="en-GB" sz="7500" dirty="0" err="1"/>
              <a:t>n</a:t>
            </a:r>
            <a:endParaRPr lang="en-GB" sz="7500" dirty="0"/>
          </a:p>
        </p:txBody>
      </p:sp>
      <p:sp>
        <p:nvSpPr>
          <p:cNvPr id="19" name="TextBox 18">
            <a:extLst>
              <a:ext uri="{FF2B5EF4-FFF2-40B4-BE49-F238E27FC236}">
                <a16:creationId xmlns:a16="http://schemas.microsoft.com/office/drawing/2014/main" id="{4C951AEC-9291-403B-9733-8F73FF913EDE}"/>
              </a:ext>
            </a:extLst>
          </p:cNvPr>
          <p:cNvSpPr txBox="1"/>
          <p:nvPr/>
        </p:nvSpPr>
        <p:spPr>
          <a:xfrm>
            <a:off x="7093131" y="3013142"/>
            <a:ext cx="1142314" cy="1246495"/>
          </a:xfrm>
          <a:prstGeom prst="rect">
            <a:avLst/>
          </a:prstGeom>
          <a:noFill/>
        </p:spPr>
        <p:txBody>
          <a:bodyPr wrap="square" rtlCol="0">
            <a:spAutoFit/>
          </a:bodyPr>
          <a:lstStyle/>
          <a:p>
            <a:pPr algn="ctr"/>
            <a:r>
              <a:rPr lang="en-GB" sz="7500" dirty="0"/>
              <a:t>c</a:t>
            </a:r>
          </a:p>
        </p:txBody>
      </p:sp>
      <p:sp>
        <p:nvSpPr>
          <p:cNvPr id="21" name="TextBox 20">
            <a:extLst>
              <a:ext uri="{FF2B5EF4-FFF2-40B4-BE49-F238E27FC236}">
                <a16:creationId xmlns:a16="http://schemas.microsoft.com/office/drawing/2014/main" id="{5EDE7836-3104-42B7-B71E-3A795CC07B66}"/>
              </a:ext>
            </a:extLst>
          </p:cNvPr>
          <p:cNvSpPr txBox="1"/>
          <p:nvPr/>
        </p:nvSpPr>
        <p:spPr>
          <a:xfrm>
            <a:off x="3274217" y="4531267"/>
            <a:ext cx="7963270" cy="938719"/>
          </a:xfrm>
          <a:prstGeom prst="rect">
            <a:avLst/>
          </a:prstGeom>
          <a:noFill/>
        </p:spPr>
        <p:txBody>
          <a:bodyPr wrap="square" rtlCol="0">
            <a:spAutoFit/>
          </a:bodyPr>
          <a:lstStyle/>
          <a:p>
            <a:r>
              <a:rPr lang="en-GB" sz="5500" dirty="0"/>
              <a:t>Convenience means…</a:t>
            </a:r>
          </a:p>
        </p:txBody>
      </p:sp>
      <p:sp>
        <p:nvSpPr>
          <p:cNvPr id="20" name="TextBox 19">
            <a:extLst>
              <a:ext uri="{FF2B5EF4-FFF2-40B4-BE49-F238E27FC236}">
                <a16:creationId xmlns:a16="http://schemas.microsoft.com/office/drawing/2014/main" id="{927FF7DC-998F-42A8-BD22-2F073005AD14}"/>
              </a:ext>
            </a:extLst>
          </p:cNvPr>
          <p:cNvSpPr txBox="1"/>
          <p:nvPr/>
        </p:nvSpPr>
        <p:spPr>
          <a:xfrm>
            <a:off x="9089509" y="3013142"/>
            <a:ext cx="1154097" cy="1246495"/>
          </a:xfrm>
          <a:prstGeom prst="rect">
            <a:avLst/>
          </a:prstGeom>
          <a:noFill/>
        </p:spPr>
        <p:txBody>
          <a:bodyPr wrap="square" rtlCol="0">
            <a:spAutoFit/>
          </a:bodyPr>
          <a:lstStyle/>
          <a:p>
            <a:pPr algn="ctr"/>
            <a:r>
              <a:rPr lang="en-GB" sz="7500" dirty="0"/>
              <a:t>e</a:t>
            </a:r>
          </a:p>
        </p:txBody>
      </p:sp>
      <p:pic>
        <p:nvPicPr>
          <p:cNvPr id="22" name="Picture 21">
            <a:extLst>
              <a:ext uri="{FF2B5EF4-FFF2-40B4-BE49-F238E27FC236}">
                <a16:creationId xmlns:a16="http://schemas.microsoft.com/office/drawing/2014/main" id="{71FDC92E-A913-4E13-B170-4A094795AEC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sp>
        <p:nvSpPr>
          <p:cNvPr id="24" name="Rectangle: Rounded Corners 23">
            <a:extLst>
              <a:ext uri="{FF2B5EF4-FFF2-40B4-BE49-F238E27FC236}">
                <a16:creationId xmlns:a16="http://schemas.microsoft.com/office/drawing/2014/main" id="{9D800FD3-AB50-46B4-A3A7-570EE200D8A9}"/>
              </a:ext>
            </a:extLst>
          </p:cNvPr>
          <p:cNvSpPr/>
          <p:nvPr/>
        </p:nvSpPr>
        <p:spPr>
          <a:xfrm>
            <a:off x="3297948" y="194085"/>
            <a:ext cx="6184972" cy="1041422"/>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a:t>
            </a:r>
            <a:r>
              <a:rPr lang="en-GB" sz="4000" dirty="0" err="1">
                <a:solidFill>
                  <a:schemeClr val="tx1"/>
                </a:solidFill>
              </a:rPr>
              <a:t>i</a:t>
            </a:r>
            <a:r>
              <a:rPr lang="en-GB" sz="4000" dirty="0">
                <a:solidFill>
                  <a:schemeClr val="tx1"/>
                </a:solidFill>
              </a:rPr>
              <a:t>’ before ‘e’ except after ‘c’ when the sound is ‘</a:t>
            </a:r>
            <a:r>
              <a:rPr lang="en-GB" sz="4000" dirty="0" err="1">
                <a:solidFill>
                  <a:schemeClr val="tx1"/>
                </a:solidFill>
              </a:rPr>
              <a:t>ee</a:t>
            </a:r>
            <a:r>
              <a:rPr lang="en-GB" sz="4000" dirty="0">
                <a:solidFill>
                  <a:schemeClr val="tx1"/>
                </a:solidFill>
              </a:rPr>
              <a:t>’</a:t>
            </a:r>
          </a:p>
        </p:txBody>
      </p:sp>
      <p:pic>
        <p:nvPicPr>
          <p:cNvPr id="25" name="Picture 24">
            <a:extLst>
              <a:ext uri="{FF2B5EF4-FFF2-40B4-BE49-F238E27FC236}">
                <a16:creationId xmlns:a16="http://schemas.microsoft.com/office/drawing/2014/main" id="{E256F996-5778-425D-856B-336B7088DC0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532545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fill="hold"/>
                                        <p:tgtEl>
                                          <p:spTgt spid="21"/>
                                        </p:tgtEl>
                                        <p:attrNameLst>
                                          <p:attrName>ppt_x</p:attrName>
                                        </p:attrNameLst>
                                      </p:cBhvr>
                                      <p:tavLst>
                                        <p:tav tm="0">
                                          <p:val>
                                            <p:strVal val="#ppt_x"/>
                                          </p:val>
                                        </p:tav>
                                        <p:tav tm="100000">
                                          <p:val>
                                            <p:strVal val="#ppt_x"/>
                                          </p:val>
                                        </p:tav>
                                      </p:tavLst>
                                    </p:anim>
                                    <p:anim calcmode="lin" valueType="num">
                                      <p:cBhvr additive="base">
                                        <p:cTn id="5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P spid="21" grpId="0"/>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mischievous</a:t>
            </a:r>
          </a:p>
        </p:txBody>
      </p:sp>
      <p:sp>
        <p:nvSpPr>
          <p:cNvPr id="9" name="TextBox 8">
            <a:extLst>
              <a:ext uri="{FF2B5EF4-FFF2-40B4-BE49-F238E27FC236}">
                <a16:creationId xmlns:a16="http://schemas.microsoft.com/office/drawing/2014/main" id="{ED318A03-29D0-4E81-BBAF-BEAFE75C8083}"/>
              </a:ext>
            </a:extLst>
          </p:cNvPr>
          <p:cNvSpPr txBox="1"/>
          <p:nvPr/>
        </p:nvSpPr>
        <p:spPr>
          <a:xfrm>
            <a:off x="2574724" y="3013156"/>
            <a:ext cx="745525" cy="1246495"/>
          </a:xfrm>
          <a:prstGeom prst="rect">
            <a:avLst/>
          </a:prstGeom>
          <a:noFill/>
        </p:spPr>
        <p:txBody>
          <a:bodyPr wrap="square" rtlCol="0">
            <a:spAutoFit/>
          </a:bodyPr>
          <a:lstStyle/>
          <a:p>
            <a:pPr algn="ctr"/>
            <a:r>
              <a:rPr lang="en-GB" sz="7500" dirty="0"/>
              <a:t>m</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400339" y="3003253"/>
            <a:ext cx="709858" cy="1246495"/>
          </a:xfrm>
          <a:prstGeom prst="rect">
            <a:avLst/>
          </a:prstGeom>
          <a:noFill/>
        </p:spPr>
        <p:txBody>
          <a:bodyPr wrap="square" rtlCol="0">
            <a:spAutoFit/>
          </a:bodyPr>
          <a:lstStyle/>
          <a:p>
            <a:pPr algn="ctr"/>
            <a:r>
              <a:rPr lang="en-GB" sz="7500" dirty="0" err="1"/>
              <a:t>i</a:t>
            </a:r>
            <a:endParaRPr lang="en-GB" sz="7500" dirty="0"/>
          </a:p>
        </p:txBody>
      </p:sp>
      <p:sp>
        <p:nvSpPr>
          <p:cNvPr id="12" name="TextBox 11">
            <a:extLst>
              <a:ext uri="{FF2B5EF4-FFF2-40B4-BE49-F238E27FC236}">
                <a16:creationId xmlns:a16="http://schemas.microsoft.com/office/drawing/2014/main" id="{37C923C9-3E0B-47BE-B084-C10F4997B5BF}"/>
              </a:ext>
            </a:extLst>
          </p:cNvPr>
          <p:cNvSpPr txBox="1"/>
          <p:nvPr/>
        </p:nvSpPr>
        <p:spPr>
          <a:xfrm>
            <a:off x="3962714" y="2993355"/>
            <a:ext cx="710215" cy="1246495"/>
          </a:xfrm>
          <a:prstGeom prst="rect">
            <a:avLst/>
          </a:prstGeom>
          <a:noFill/>
        </p:spPr>
        <p:txBody>
          <a:bodyPr wrap="square" rtlCol="0">
            <a:spAutoFit/>
          </a:bodyPr>
          <a:lstStyle/>
          <a:p>
            <a:pPr algn="ctr"/>
            <a:r>
              <a:rPr lang="en-GB" sz="7500" dirty="0"/>
              <a:t>s</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664404" y="3022809"/>
            <a:ext cx="710215" cy="1246495"/>
          </a:xfrm>
          <a:prstGeom prst="rect">
            <a:avLst/>
          </a:prstGeom>
          <a:noFill/>
        </p:spPr>
        <p:txBody>
          <a:bodyPr wrap="square" rtlCol="0">
            <a:spAutoFit/>
          </a:bodyPr>
          <a:lstStyle/>
          <a:p>
            <a:pPr algn="ctr"/>
            <a:r>
              <a:rPr lang="en-GB" sz="7500" dirty="0"/>
              <a:t>c</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397708" y="2987713"/>
            <a:ext cx="776510" cy="1246495"/>
          </a:xfrm>
          <a:prstGeom prst="rect">
            <a:avLst/>
          </a:prstGeom>
          <a:noFill/>
        </p:spPr>
        <p:txBody>
          <a:bodyPr wrap="square" rtlCol="0">
            <a:spAutoFit/>
          </a:bodyPr>
          <a:lstStyle/>
          <a:p>
            <a:pPr algn="ctr"/>
            <a:r>
              <a:rPr lang="en-GB" sz="7500" dirty="0"/>
              <a:t>h</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088000" y="3003252"/>
            <a:ext cx="776510" cy="1246495"/>
          </a:xfrm>
          <a:prstGeom prst="rect">
            <a:avLst/>
          </a:prstGeom>
          <a:noFill/>
        </p:spPr>
        <p:txBody>
          <a:bodyPr wrap="square" rtlCol="0">
            <a:spAutoFit/>
          </a:bodyPr>
          <a:lstStyle/>
          <a:p>
            <a:pPr algn="ctr"/>
            <a:r>
              <a:rPr lang="en-GB" sz="7500" dirty="0" err="1"/>
              <a:t>i</a:t>
            </a:r>
            <a:endParaRPr lang="en-GB" sz="7500" dirty="0"/>
          </a:p>
        </p:txBody>
      </p:sp>
      <p:sp>
        <p:nvSpPr>
          <p:cNvPr id="16" name="TextBox 15">
            <a:extLst>
              <a:ext uri="{FF2B5EF4-FFF2-40B4-BE49-F238E27FC236}">
                <a16:creationId xmlns:a16="http://schemas.microsoft.com/office/drawing/2014/main" id="{5488D5E0-AA0F-44E0-ABF6-A327F25FA400}"/>
              </a:ext>
            </a:extLst>
          </p:cNvPr>
          <p:cNvSpPr txBox="1"/>
          <p:nvPr/>
        </p:nvSpPr>
        <p:spPr>
          <a:xfrm>
            <a:off x="6650732" y="3009901"/>
            <a:ext cx="776510" cy="1246495"/>
          </a:xfrm>
          <a:prstGeom prst="rect">
            <a:avLst/>
          </a:prstGeom>
          <a:noFill/>
        </p:spPr>
        <p:txBody>
          <a:bodyPr wrap="square" rtlCol="0">
            <a:spAutoFit/>
          </a:bodyPr>
          <a:lstStyle/>
          <a:p>
            <a:pPr algn="ctr"/>
            <a:r>
              <a:rPr lang="en-GB" sz="7500" dirty="0"/>
              <a:t>e</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275854" y="2962276"/>
            <a:ext cx="943756" cy="1246495"/>
          </a:xfrm>
          <a:prstGeom prst="rect">
            <a:avLst/>
          </a:prstGeom>
          <a:noFill/>
        </p:spPr>
        <p:txBody>
          <a:bodyPr wrap="square" rtlCol="0">
            <a:spAutoFit/>
          </a:bodyPr>
          <a:lstStyle/>
          <a:p>
            <a:pPr algn="ctr"/>
            <a:r>
              <a:rPr lang="en-GB" sz="7500" dirty="0"/>
              <a:t>v</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145252" y="2962275"/>
            <a:ext cx="885969" cy="1246495"/>
          </a:xfrm>
          <a:prstGeom prst="rect">
            <a:avLst/>
          </a:prstGeom>
          <a:noFill/>
        </p:spPr>
        <p:txBody>
          <a:bodyPr wrap="square" rtlCol="0">
            <a:spAutoFit/>
          </a:bodyPr>
          <a:lstStyle/>
          <a:p>
            <a:pPr algn="ctr"/>
            <a:r>
              <a:rPr lang="en-GB" sz="7500" dirty="0"/>
              <a:t>o</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778951" cy="1785104"/>
          </a:xfrm>
          <a:prstGeom prst="rect">
            <a:avLst/>
          </a:prstGeom>
          <a:noFill/>
        </p:spPr>
        <p:txBody>
          <a:bodyPr wrap="square" rtlCol="0">
            <a:spAutoFit/>
          </a:bodyPr>
          <a:lstStyle/>
          <a:p>
            <a:pPr algn="ctr"/>
            <a:r>
              <a:rPr lang="en-GB" sz="5500" dirty="0"/>
              <a:t>Mischievous means  naughty or playful. </a:t>
            </a:r>
          </a:p>
        </p:txBody>
      </p:sp>
      <p:sp>
        <p:nvSpPr>
          <p:cNvPr id="19" name="TextBox 18">
            <a:extLst>
              <a:ext uri="{FF2B5EF4-FFF2-40B4-BE49-F238E27FC236}">
                <a16:creationId xmlns:a16="http://schemas.microsoft.com/office/drawing/2014/main" id="{C46F7396-E991-4F15-B6CA-0D8529634D43}"/>
              </a:ext>
            </a:extLst>
          </p:cNvPr>
          <p:cNvSpPr txBox="1"/>
          <p:nvPr/>
        </p:nvSpPr>
        <p:spPr>
          <a:xfrm>
            <a:off x="8798757" y="2962275"/>
            <a:ext cx="885969" cy="1246495"/>
          </a:xfrm>
          <a:prstGeom prst="rect">
            <a:avLst/>
          </a:prstGeom>
          <a:noFill/>
        </p:spPr>
        <p:txBody>
          <a:bodyPr wrap="square" rtlCol="0">
            <a:spAutoFit/>
          </a:bodyPr>
          <a:lstStyle/>
          <a:p>
            <a:pPr algn="ctr"/>
            <a:r>
              <a:rPr lang="en-GB" sz="7500" dirty="0"/>
              <a:t>u</a:t>
            </a:r>
          </a:p>
        </p:txBody>
      </p:sp>
      <p:sp>
        <p:nvSpPr>
          <p:cNvPr id="20" name="TextBox 19">
            <a:extLst>
              <a:ext uri="{FF2B5EF4-FFF2-40B4-BE49-F238E27FC236}">
                <a16:creationId xmlns:a16="http://schemas.microsoft.com/office/drawing/2014/main" id="{5A709D9A-482A-4350-BC63-20B3C9E27715}"/>
              </a:ext>
            </a:extLst>
          </p:cNvPr>
          <p:cNvSpPr txBox="1"/>
          <p:nvPr/>
        </p:nvSpPr>
        <p:spPr>
          <a:xfrm>
            <a:off x="9451782" y="2962274"/>
            <a:ext cx="885969" cy="1246495"/>
          </a:xfrm>
          <a:prstGeom prst="rect">
            <a:avLst/>
          </a:prstGeom>
          <a:noFill/>
        </p:spPr>
        <p:txBody>
          <a:bodyPr wrap="square" rtlCol="0">
            <a:spAutoFit/>
          </a:bodyPr>
          <a:lstStyle/>
          <a:p>
            <a:pPr algn="ctr"/>
            <a:r>
              <a:rPr lang="en-GB" sz="7500" dirty="0"/>
              <a:t>s</a:t>
            </a:r>
          </a:p>
        </p:txBody>
      </p:sp>
      <p:pic>
        <p:nvPicPr>
          <p:cNvPr id="23" name="Picture 22">
            <a:extLst>
              <a:ext uri="{FF2B5EF4-FFF2-40B4-BE49-F238E27FC236}">
                <a16:creationId xmlns:a16="http://schemas.microsoft.com/office/drawing/2014/main" id="{0FF3BE31-A08D-40D1-A544-978BA10015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1042" y="4496602"/>
            <a:ext cx="2250250" cy="1627681"/>
          </a:xfrm>
          <a:prstGeom prst="rect">
            <a:avLst/>
          </a:prstGeom>
        </p:spPr>
      </p:pic>
      <p:sp>
        <p:nvSpPr>
          <p:cNvPr id="24" name="Rectangle: Rounded Corners 23">
            <a:extLst>
              <a:ext uri="{FF2B5EF4-FFF2-40B4-BE49-F238E27FC236}">
                <a16:creationId xmlns:a16="http://schemas.microsoft.com/office/drawing/2014/main" id="{932B6F3F-EE11-4E00-82C4-CA626EC32C1D}"/>
              </a:ext>
            </a:extLst>
          </p:cNvPr>
          <p:cNvSpPr/>
          <p:nvPr/>
        </p:nvSpPr>
        <p:spPr>
          <a:xfrm>
            <a:off x="3297948" y="194085"/>
            <a:ext cx="6184972" cy="1041422"/>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a:t>
            </a:r>
            <a:r>
              <a:rPr lang="en-GB" sz="4000" dirty="0" err="1">
                <a:solidFill>
                  <a:schemeClr val="tx1"/>
                </a:solidFill>
              </a:rPr>
              <a:t>i</a:t>
            </a:r>
            <a:r>
              <a:rPr lang="en-GB" sz="4000" dirty="0">
                <a:solidFill>
                  <a:schemeClr val="tx1"/>
                </a:solidFill>
              </a:rPr>
              <a:t>’ before ‘e’ except after ‘c’ when the sound is ‘</a:t>
            </a:r>
            <a:r>
              <a:rPr lang="en-GB" sz="4000" dirty="0" err="1">
                <a:solidFill>
                  <a:schemeClr val="tx1"/>
                </a:solidFill>
              </a:rPr>
              <a:t>ee</a:t>
            </a:r>
            <a:r>
              <a:rPr lang="en-GB" sz="4000" dirty="0">
                <a:solidFill>
                  <a:schemeClr val="tx1"/>
                </a:solidFill>
              </a:rPr>
              <a:t>’</a:t>
            </a:r>
          </a:p>
        </p:txBody>
      </p:sp>
      <p:pic>
        <p:nvPicPr>
          <p:cNvPr id="25" name="Picture 24">
            <a:extLst>
              <a:ext uri="{FF2B5EF4-FFF2-40B4-BE49-F238E27FC236}">
                <a16:creationId xmlns:a16="http://schemas.microsoft.com/office/drawing/2014/main" id="{BE9BE08F-F508-4309-8127-C08CB633B11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994693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P spid="2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mi_ch_e_o_s</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849747" y="3015080"/>
            <a:ext cx="906758" cy="1246495"/>
          </a:xfrm>
          <a:prstGeom prst="rect">
            <a:avLst/>
          </a:prstGeom>
          <a:noFill/>
        </p:spPr>
        <p:txBody>
          <a:bodyPr wrap="square" rtlCol="0">
            <a:spAutoFit/>
          </a:bodyPr>
          <a:lstStyle/>
          <a:p>
            <a:pPr algn="ctr"/>
            <a:r>
              <a:rPr lang="en-GB" sz="7500" dirty="0"/>
              <a:t>m</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443645" y="2984306"/>
            <a:ext cx="698600" cy="1246495"/>
          </a:xfrm>
          <a:prstGeom prst="rect">
            <a:avLst/>
          </a:prstGeom>
          <a:noFill/>
        </p:spPr>
        <p:txBody>
          <a:bodyPr wrap="square" rtlCol="0">
            <a:spAutoFit/>
          </a:bodyPr>
          <a:lstStyle/>
          <a:p>
            <a:pPr algn="ctr"/>
            <a:r>
              <a:rPr lang="en-GB" sz="7500" dirty="0" err="1"/>
              <a:t>i</a:t>
            </a:r>
            <a:endParaRPr lang="en-GB" sz="7500" dirty="0"/>
          </a:p>
        </p:txBody>
      </p:sp>
      <p:sp>
        <p:nvSpPr>
          <p:cNvPr id="12" name="TextBox 11">
            <a:extLst>
              <a:ext uri="{FF2B5EF4-FFF2-40B4-BE49-F238E27FC236}">
                <a16:creationId xmlns:a16="http://schemas.microsoft.com/office/drawing/2014/main" id="{37C923C9-3E0B-47BE-B084-C10F4997B5BF}"/>
              </a:ext>
            </a:extLst>
          </p:cNvPr>
          <p:cNvSpPr txBox="1"/>
          <p:nvPr/>
        </p:nvSpPr>
        <p:spPr>
          <a:xfrm>
            <a:off x="7196977" y="3005542"/>
            <a:ext cx="857942" cy="1246495"/>
          </a:xfrm>
          <a:prstGeom prst="rect">
            <a:avLst/>
          </a:prstGeom>
          <a:noFill/>
        </p:spPr>
        <p:txBody>
          <a:bodyPr wrap="square" rtlCol="0">
            <a:spAutoFit/>
          </a:bodyPr>
          <a:lstStyle/>
          <a:p>
            <a:pPr algn="ctr"/>
            <a:r>
              <a:rPr lang="en-GB" sz="7500" dirty="0"/>
              <a:t>s</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275139" y="2990368"/>
            <a:ext cx="761050" cy="1246495"/>
          </a:xfrm>
          <a:prstGeom prst="rect">
            <a:avLst/>
          </a:prstGeom>
          <a:noFill/>
        </p:spPr>
        <p:txBody>
          <a:bodyPr wrap="square" rtlCol="0">
            <a:spAutoFit/>
          </a:bodyPr>
          <a:lstStyle/>
          <a:p>
            <a:pPr algn="ctr"/>
            <a:r>
              <a:rPr lang="en-GB" sz="7500" dirty="0"/>
              <a:t>c</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133967" y="2990368"/>
            <a:ext cx="698600" cy="1246495"/>
          </a:xfrm>
          <a:prstGeom prst="rect">
            <a:avLst/>
          </a:prstGeom>
          <a:noFill/>
        </p:spPr>
        <p:txBody>
          <a:bodyPr wrap="square" rtlCol="0">
            <a:spAutoFit/>
          </a:bodyPr>
          <a:lstStyle/>
          <a:p>
            <a:pPr algn="ctr"/>
            <a:r>
              <a:rPr lang="en-GB" sz="7500" dirty="0"/>
              <a:t>h</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924546" y="3013130"/>
            <a:ext cx="761973" cy="1246495"/>
          </a:xfrm>
          <a:prstGeom prst="rect">
            <a:avLst/>
          </a:prstGeom>
          <a:noFill/>
        </p:spPr>
        <p:txBody>
          <a:bodyPr wrap="square" rtlCol="0">
            <a:spAutoFit/>
          </a:bodyPr>
          <a:lstStyle/>
          <a:p>
            <a:pPr algn="ctr"/>
            <a:r>
              <a:rPr lang="en-GB" sz="7500" dirty="0" err="1"/>
              <a:t>i</a:t>
            </a:r>
            <a:endParaRPr lang="en-GB" sz="7500" dirty="0"/>
          </a:p>
        </p:txBody>
      </p:sp>
      <p:sp>
        <p:nvSpPr>
          <p:cNvPr id="16" name="TextBox 15">
            <a:extLst>
              <a:ext uri="{FF2B5EF4-FFF2-40B4-BE49-F238E27FC236}">
                <a16:creationId xmlns:a16="http://schemas.microsoft.com/office/drawing/2014/main" id="{5488D5E0-AA0F-44E0-ABF6-A327F25FA400}"/>
              </a:ext>
            </a:extLst>
          </p:cNvPr>
          <p:cNvSpPr txBox="1"/>
          <p:nvPr/>
        </p:nvSpPr>
        <p:spPr>
          <a:xfrm>
            <a:off x="4782923" y="3013130"/>
            <a:ext cx="596699" cy="1246495"/>
          </a:xfrm>
          <a:prstGeom prst="rect">
            <a:avLst/>
          </a:prstGeom>
          <a:noFill/>
        </p:spPr>
        <p:txBody>
          <a:bodyPr wrap="square" rtlCol="0">
            <a:spAutoFit/>
          </a:bodyPr>
          <a:lstStyle/>
          <a:p>
            <a:pPr algn="ctr"/>
            <a:r>
              <a:rPr lang="en-GB" sz="7500" dirty="0"/>
              <a:t>e</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618946" y="3013130"/>
            <a:ext cx="685877" cy="1246495"/>
          </a:xfrm>
          <a:prstGeom prst="rect">
            <a:avLst/>
          </a:prstGeom>
          <a:noFill/>
        </p:spPr>
        <p:txBody>
          <a:bodyPr wrap="square" rtlCol="0">
            <a:spAutoFit/>
          </a:bodyPr>
          <a:lstStyle/>
          <a:p>
            <a:pPr algn="ctr"/>
            <a:r>
              <a:rPr lang="en-GB" sz="7500" dirty="0"/>
              <a:t>v</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561508" y="3013152"/>
            <a:ext cx="796336" cy="1246495"/>
          </a:xfrm>
          <a:prstGeom prst="rect">
            <a:avLst/>
          </a:prstGeom>
          <a:noFill/>
        </p:spPr>
        <p:txBody>
          <a:bodyPr wrap="square" rtlCol="0">
            <a:spAutoFit/>
          </a:bodyPr>
          <a:lstStyle/>
          <a:p>
            <a:pPr algn="ctr"/>
            <a:r>
              <a:rPr lang="en-GB" sz="7500" dirty="0"/>
              <a:t>o</a:t>
            </a:r>
          </a:p>
        </p:txBody>
      </p:sp>
      <p:sp>
        <p:nvSpPr>
          <p:cNvPr id="21" name="TextBox 20">
            <a:extLst>
              <a:ext uri="{FF2B5EF4-FFF2-40B4-BE49-F238E27FC236}">
                <a16:creationId xmlns:a16="http://schemas.microsoft.com/office/drawing/2014/main" id="{5EDE7836-3104-42B7-B71E-3A795CC07B66}"/>
              </a:ext>
            </a:extLst>
          </p:cNvPr>
          <p:cNvSpPr txBox="1"/>
          <p:nvPr/>
        </p:nvSpPr>
        <p:spPr>
          <a:xfrm>
            <a:off x="3482613" y="4531267"/>
            <a:ext cx="7963270" cy="938719"/>
          </a:xfrm>
          <a:prstGeom prst="rect">
            <a:avLst/>
          </a:prstGeom>
          <a:noFill/>
        </p:spPr>
        <p:txBody>
          <a:bodyPr wrap="square" rtlCol="0">
            <a:spAutoFit/>
          </a:bodyPr>
          <a:lstStyle/>
          <a:p>
            <a:r>
              <a:rPr lang="en-GB" sz="5500" dirty="0"/>
              <a:t>Mischievous means…</a:t>
            </a:r>
          </a:p>
        </p:txBody>
      </p:sp>
      <p:sp>
        <p:nvSpPr>
          <p:cNvPr id="19" name="TextBox 18">
            <a:extLst>
              <a:ext uri="{FF2B5EF4-FFF2-40B4-BE49-F238E27FC236}">
                <a16:creationId xmlns:a16="http://schemas.microsoft.com/office/drawing/2014/main" id="{F02B121C-F988-46C2-8621-1A3369781355}"/>
              </a:ext>
            </a:extLst>
          </p:cNvPr>
          <p:cNvSpPr txBox="1"/>
          <p:nvPr/>
        </p:nvSpPr>
        <p:spPr>
          <a:xfrm>
            <a:off x="2908662" y="2978244"/>
            <a:ext cx="543777" cy="1246495"/>
          </a:xfrm>
          <a:prstGeom prst="rect">
            <a:avLst/>
          </a:prstGeom>
          <a:noFill/>
        </p:spPr>
        <p:txBody>
          <a:bodyPr wrap="square" rtlCol="0">
            <a:spAutoFit/>
          </a:bodyPr>
          <a:lstStyle/>
          <a:p>
            <a:pPr algn="ctr"/>
            <a:r>
              <a:rPr lang="en-GB" sz="7500" dirty="0"/>
              <a:t>u</a:t>
            </a:r>
          </a:p>
        </p:txBody>
      </p:sp>
      <p:sp>
        <p:nvSpPr>
          <p:cNvPr id="20" name="TextBox 19">
            <a:extLst>
              <a:ext uri="{FF2B5EF4-FFF2-40B4-BE49-F238E27FC236}">
                <a16:creationId xmlns:a16="http://schemas.microsoft.com/office/drawing/2014/main" id="{D2A5F2B7-7E97-4F48-91CB-B4D7DD5E3719}"/>
              </a:ext>
            </a:extLst>
          </p:cNvPr>
          <p:cNvSpPr txBox="1"/>
          <p:nvPr/>
        </p:nvSpPr>
        <p:spPr>
          <a:xfrm>
            <a:off x="9320656" y="2978244"/>
            <a:ext cx="543777" cy="1246495"/>
          </a:xfrm>
          <a:prstGeom prst="rect">
            <a:avLst/>
          </a:prstGeom>
          <a:noFill/>
        </p:spPr>
        <p:txBody>
          <a:bodyPr wrap="square" rtlCol="0">
            <a:spAutoFit/>
          </a:bodyPr>
          <a:lstStyle/>
          <a:p>
            <a:pPr algn="ctr"/>
            <a:r>
              <a:rPr lang="en-GB" sz="7500" dirty="0"/>
              <a:t>s</a:t>
            </a:r>
          </a:p>
        </p:txBody>
      </p:sp>
      <p:pic>
        <p:nvPicPr>
          <p:cNvPr id="23" name="Picture 22">
            <a:extLst>
              <a:ext uri="{FF2B5EF4-FFF2-40B4-BE49-F238E27FC236}">
                <a16:creationId xmlns:a16="http://schemas.microsoft.com/office/drawing/2014/main" id="{A7BCAD51-532C-45F3-BFE4-FAC6745F72B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sp>
        <p:nvSpPr>
          <p:cNvPr id="24" name="Rectangle: Rounded Corners 23">
            <a:extLst>
              <a:ext uri="{FF2B5EF4-FFF2-40B4-BE49-F238E27FC236}">
                <a16:creationId xmlns:a16="http://schemas.microsoft.com/office/drawing/2014/main" id="{05F54BB3-6BF4-427E-8543-FC854E6B9A2D}"/>
              </a:ext>
            </a:extLst>
          </p:cNvPr>
          <p:cNvSpPr/>
          <p:nvPr/>
        </p:nvSpPr>
        <p:spPr>
          <a:xfrm>
            <a:off x="3297948" y="194085"/>
            <a:ext cx="6184972" cy="1041422"/>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schemeClr val="tx1"/>
                </a:solidFill>
              </a:rPr>
              <a:t>‘</a:t>
            </a:r>
            <a:r>
              <a:rPr lang="en-GB" sz="4000" dirty="0" err="1">
                <a:solidFill>
                  <a:schemeClr val="tx1"/>
                </a:solidFill>
              </a:rPr>
              <a:t>i</a:t>
            </a:r>
            <a:r>
              <a:rPr lang="en-GB" sz="4000" dirty="0">
                <a:solidFill>
                  <a:schemeClr val="tx1"/>
                </a:solidFill>
              </a:rPr>
              <a:t>’ before ‘e’ except after ‘c’ when the sound is ‘</a:t>
            </a:r>
            <a:r>
              <a:rPr lang="en-GB" sz="4000" dirty="0" err="1">
                <a:solidFill>
                  <a:schemeClr val="tx1"/>
                </a:solidFill>
              </a:rPr>
              <a:t>ee</a:t>
            </a:r>
            <a:r>
              <a:rPr lang="en-GB" sz="4000" dirty="0">
                <a:solidFill>
                  <a:schemeClr val="tx1"/>
                </a:solidFill>
              </a:rPr>
              <a:t>’</a:t>
            </a:r>
          </a:p>
        </p:txBody>
      </p:sp>
      <p:pic>
        <p:nvPicPr>
          <p:cNvPr id="25" name="Picture 24">
            <a:extLst>
              <a:ext uri="{FF2B5EF4-FFF2-40B4-BE49-F238E27FC236}">
                <a16:creationId xmlns:a16="http://schemas.microsoft.com/office/drawing/2014/main" id="{E85C1CF9-7911-474A-996C-17426C9929B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619119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fill="hold"/>
                                        <p:tgtEl>
                                          <p:spTgt spid="21"/>
                                        </p:tgtEl>
                                        <p:attrNameLst>
                                          <p:attrName>ppt_x</p:attrName>
                                        </p:attrNameLst>
                                      </p:cBhvr>
                                      <p:tavLst>
                                        <p:tav tm="0">
                                          <p:val>
                                            <p:strVal val="#ppt_x"/>
                                          </p:val>
                                        </p:tav>
                                        <p:tav tm="100000">
                                          <p:val>
                                            <p:strVal val="#ppt_x"/>
                                          </p:val>
                                        </p:tav>
                                      </p:tavLst>
                                    </p:anim>
                                    <p:anim calcmode="lin" valueType="num">
                                      <p:cBhvr additive="base">
                                        <p:cTn id="5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21" grpId="0"/>
      <p:bldP spid="19" grpId="0"/>
      <p:bldP spid="20"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366</Words>
  <Application>Microsoft Office PowerPoint</Application>
  <PresentationFormat>Widescreen</PresentationFormat>
  <Paragraphs>84</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Statutory Spelling List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Word List – Years 5 and 6    accommodate accompany according achieve aggressive amateur ancient apparent appreciate attached available average awkward bargain bruise category cemetery committee communicate community competition conscience* conscious* controversy convenience correspond criticise (critic + ise) curiosity definite desperate determined develop dictionary disastrous   embarrass environment equip (–ped, –ment) especially exaggerate excellent existence explanation familiar foreign forty frequently government guarantee harass hindrance identity immediate(ly) individual interfere interrupt language leisure lightning marvellous mischievous muscle necessary neighbour nuisance occupy occur opportunity parliament   persuade physical prejudice privilege profession programme pronunciation queue recognise recommend relevant restaurant rhyme rhythm sacrifice secretary shoulder signature sincere(ly) soldier stomach sufficient suggest symbol system temperature thorough twelfth variety vegetable vehicle yacht</dc:title>
  <dc:creator>Natasha Robertson</dc:creator>
  <cp:lastModifiedBy>Lauren Meadows</cp:lastModifiedBy>
  <cp:revision>2</cp:revision>
  <dcterms:created xsi:type="dcterms:W3CDTF">2018-02-28T16:17:15Z</dcterms:created>
  <dcterms:modified xsi:type="dcterms:W3CDTF">2018-03-01T20:58:43Z</dcterms:modified>
</cp:coreProperties>
</file>