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5C7D1-274E-4787-9281-0654DD283C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5E9417-862F-4C79-8283-D876FE87C8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EBCAB6-8D1B-44CA-9FDE-560C33FEE2A7}"/>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9649CE98-8C3B-4742-BEF3-0A6798DABC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62E6CE-9CAD-49BB-9BDD-DB87AA374548}"/>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400204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4E55A-8731-470C-A5A1-DC07AA1458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4785A7-F16C-4788-9976-6B8C67245D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DE8079-DE6F-4658-8983-A8B397120E43}"/>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E5DFE676-3F98-4D1C-8146-C5E7B15DB5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8E098A-1AA0-4B6D-A858-AFBF99F41EDC}"/>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538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389BE9-49EC-4A44-9EA3-DE57500B6D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F4D18D-4A45-43DE-9B29-ED0FADA3053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C93956-C563-4988-B6C2-24A444DF18C1}"/>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0F059474-7501-485F-A931-61C32C2A3C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16CA50-C0D9-4A83-BA38-ABA67DBE2885}"/>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983518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7EE71-16B3-4BA4-99E7-6F12387192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1AFBACD-3567-468D-9D43-B4ABCA3CB5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109699-7A07-42A0-A907-445817DA7D6B}"/>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9A89A8CC-4A83-48A9-8B7A-EFC0B37E69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A43497-ECBD-4DDF-A273-905B709D891C}"/>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1196044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641CB-B406-4F10-B27C-583276816A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F8DDE5-0307-49C3-818F-5E6651A2B6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6C2569F-D5CD-417B-9A69-9F67F9771134}"/>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9039A429-C7B4-4EA7-8327-0B6EEBCB88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611F17-294B-4156-9318-6B78B140D606}"/>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124467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DCEFB-FB72-429C-848B-79CDB3A9F4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8C3001-D5B3-4595-AE1B-FB697903307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A6F060-2AEE-4C43-90C8-1F89E1ECC3C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E62EBCB-9DC5-4045-91B9-96F47D298ADB}"/>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6" name="Footer Placeholder 5">
            <a:extLst>
              <a:ext uri="{FF2B5EF4-FFF2-40B4-BE49-F238E27FC236}">
                <a16:creationId xmlns:a16="http://schemas.microsoft.com/office/drawing/2014/main" id="{115D57E0-D38D-437B-8A96-641777CA5D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7C73C5-D113-4D56-A286-75D2BD98F641}"/>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2972732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055CF-81F6-478A-B750-6CCD5FB846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D09F84-A043-4B28-9D38-4DE2733A26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F1B86A-8F9B-47E2-AEC6-3F677CDA87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FD0517-843D-4F11-8646-9FD4F4B03F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9A7B5D7-44B0-4D63-886E-27F9EE1354D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407CF09-95DD-4378-B442-4346004B08E1}"/>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8" name="Footer Placeholder 7">
            <a:extLst>
              <a:ext uri="{FF2B5EF4-FFF2-40B4-BE49-F238E27FC236}">
                <a16:creationId xmlns:a16="http://schemas.microsoft.com/office/drawing/2014/main" id="{9DF25AE2-B86D-4482-AE3B-83685CD238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1F5B305-D4B7-422F-AD9A-498A19439AD0}"/>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44288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8B8D3-F9DE-42DA-B505-FB2F172386D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90972AE-2937-4003-A955-B16F13531BD1}"/>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4" name="Footer Placeholder 3">
            <a:extLst>
              <a:ext uri="{FF2B5EF4-FFF2-40B4-BE49-F238E27FC236}">
                <a16:creationId xmlns:a16="http://schemas.microsoft.com/office/drawing/2014/main" id="{5836B338-6386-4390-B318-B267470C055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991AC6-6D1D-49C8-9B76-AEB3BF52F610}"/>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3044990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D47854-63CD-4F00-BED4-920AA52B162E}"/>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3" name="Footer Placeholder 2">
            <a:extLst>
              <a:ext uri="{FF2B5EF4-FFF2-40B4-BE49-F238E27FC236}">
                <a16:creationId xmlns:a16="http://schemas.microsoft.com/office/drawing/2014/main" id="{1FF131EF-D953-4031-B058-78343EE754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F01C47F-5C8F-48F7-901F-558F58BB6638}"/>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909530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57CD2-E0A9-4511-91E9-48CB43C9D6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45485A0-7A27-474B-BA76-4895DF7F72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D3B6F55-9E52-4777-934D-8573F41F5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DB61743-49B0-4713-B225-D88E377430D0}"/>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6" name="Footer Placeholder 5">
            <a:extLst>
              <a:ext uri="{FF2B5EF4-FFF2-40B4-BE49-F238E27FC236}">
                <a16:creationId xmlns:a16="http://schemas.microsoft.com/office/drawing/2014/main" id="{8632BC6A-FCF6-4983-A14F-CAAD217C11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3C3482-09F9-466D-96E2-860AB4DA1942}"/>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880705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7AC47-ED9D-4951-A59E-BD8C614B3D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3423AF-96DE-4BD0-990C-1D36C1192B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570319D-0F14-4AEF-A50D-DFFFDA6FCD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9B6EF9-4201-4F6F-9B01-D599D8C4A2CA}"/>
              </a:ext>
            </a:extLst>
          </p:cNvPr>
          <p:cNvSpPr>
            <a:spLocks noGrp="1"/>
          </p:cNvSpPr>
          <p:nvPr>
            <p:ph type="dt" sz="half" idx="10"/>
          </p:nvPr>
        </p:nvSpPr>
        <p:spPr/>
        <p:txBody>
          <a:bodyPr/>
          <a:lstStyle/>
          <a:p>
            <a:fld id="{A940623E-E2CA-4D63-A870-BE0C94DC5F80}" type="datetimeFigureOut">
              <a:rPr lang="en-GB" smtClean="0"/>
              <a:t>01/03/2018</a:t>
            </a:fld>
            <a:endParaRPr lang="en-GB"/>
          </a:p>
        </p:txBody>
      </p:sp>
      <p:sp>
        <p:nvSpPr>
          <p:cNvPr id="6" name="Footer Placeholder 5">
            <a:extLst>
              <a:ext uri="{FF2B5EF4-FFF2-40B4-BE49-F238E27FC236}">
                <a16:creationId xmlns:a16="http://schemas.microsoft.com/office/drawing/2014/main" id="{48D1817B-185C-4013-961F-F321BB36CC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939BCF-35A7-41DA-99E4-4A003D1735CF}"/>
              </a:ext>
            </a:extLst>
          </p:cNvPr>
          <p:cNvSpPr>
            <a:spLocks noGrp="1"/>
          </p:cNvSpPr>
          <p:nvPr>
            <p:ph type="sldNum" sz="quarter" idx="12"/>
          </p:nvPr>
        </p:nvSpPr>
        <p:spPr/>
        <p:txBody>
          <a:bodyPr/>
          <a:lstStyle/>
          <a:p>
            <a:fld id="{49B0C6CA-87F3-4352-BFB3-9B76DFAEEC58}" type="slidenum">
              <a:rPr lang="en-GB" smtClean="0"/>
              <a:t>‹#›</a:t>
            </a:fld>
            <a:endParaRPr lang="en-GB"/>
          </a:p>
        </p:txBody>
      </p:sp>
    </p:spTree>
    <p:extLst>
      <p:ext uri="{BB962C8B-B14F-4D97-AF65-F5344CB8AC3E}">
        <p14:creationId xmlns:p14="http://schemas.microsoft.com/office/powerpoint/2010/main" val="4199416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15D007-3332-45FA-A25D-E3D1705981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263010-65A9-4EDA-B549-5D1B3C970D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55A383-01E1-450B-B328-2E1F88D9AF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40623E-E2CA-4D63-A870-BE0C94DC5F80}" type="datetimeFigureOut">
              <a:rPr lang="en-GB" smtClean="0"/>
              <a:t>01/03/2018</a:t>
            </a:fld>
            <a:endParaRPr lang="en-GB"/>
          </a:p>
        </p:txBody>
      </p:sp>
      <p:sp>
        <p:nvSpPr>
          <p:cNvPr id="5" name="Footer Placeholder 4">
            <a:extLst>
              <a:ext uri="{FF2B5EF4-FFF2-40B4-BE49-F238E27FC236}">
                <a16:creationId xmlns:a16="http://schemas.microsoft.com/office/drawing/2014/main" id="{EB465FAB-CB03-4768-B866-FB66B2A8BC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FA8B6D3-D75A-454E-965F-3813661295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0C6CA-87F3-4352-BFB3-9B76DFAEEC58}" type="slidenum">
              <a:rPr lang="en-GB" smtClean="0"/>
              <a:t>‹#›</a:t>
            </a:fld>
            <a:endParaRPr lang="en-GB"/>
          </a:p>
        </p:txBody>
      </p:sp>
    </p:spTree>
    <p:extLst>
      <p:ext uri="{BB962C8B-B14F-4D97-AF65-F5344CB8AC3E}">
        <p14:creationId xmlns:p14="http://schemas.microsoft.com/office/powerpoint/2010/main" val="3366040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a_gr_s_i_e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g</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s</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Aggressive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8" name="TextBox 17">
            <a:extLst>
              <a:ext uri="{FF2B5EF4-FFF2-40B4-BE49-F238E27FC236}">
                <a16:creationId xmlns:a16="http://schemas.microsoft.com/office/drawing/2014/main" id="{ED318A03-29D0-4E81-BBAF-BEAFE75C8083}"/>
              </a:ext>
            </a:extLst>
          </p:cNvPr>
          <p:cNvSpPr txBox="1"/>
          <p:nvPr/>
        </p:nvSpPr>
        <p:spPr>
          <a:xfrm>
            <a:off x="8429628" y="2996581"/>
            <a:ext cx="1154097" cy="1246495"/>
          </a:xfrm>
          <a:prstGeom prst="rect">
            <a:avLst/>
          </a:prstGeom>
          <a:noFill/>
        </p:spPr>
        <p:txBody>
          <a:bodyPr wrap="square" rtlCol="0">
            <a:spAutoFit/>
          </a:bodyPr>
          <a:lstStyle/>
          <a:p>
            <a:pPr algn="ctr"/>
            <a:r>
              <a:rPr lang="en-GB" sz="7500" dirty="0"/>
              <a:t>o</a:t>
            </a:r>
          </a:p>
        </p:txBody>
      </p:sp>
      <p:sp>
        <p:nvSpPr>
          <p:cNvPr id="19" name="TextBox 18">
            <a:extLst>
              <a:ext uri="{FF2B5EF4-FFF2-40B4-BE49-F238E27FC236}">
                <a16:creationId xmlns:a16="http://schemas.microsoft.com/office/drawing/2014/main" id="{ED318A03-29D0-4E81-BBAF-BEAFE75C8083}"/>
              </a:ext>
            </a:extLst>
          </p:cNvPr>
          <p:cNvSpPr txBox="1"/>
          <p:nvPr/>
        </p:nvSpPr>
        <p:spPr>
          <a:xfrm>
            <a:off x="2491492" y="2996580"/>
            <a:ext cx="1154097" cy="1246495"/>
          </a:xfrm>
          <a:prstGeom prst="rect">
            <a:avLst/>
          </a:prstGeom>
          <a:noFill/>
        </p:spPr>
        <p:txBody>
          <a:bodyPr wrap="square" rtlCol="0">
            <a:spAutoFit/>
          </a:bodyPr>
          <a:lstStyle/>
          <a:p>
            <a:pPr algn="ctr"/>
            <a:r>
              <a:rPr lang="en-GB" sz="7500" dirty="0"/>
              <a:t>v</a:t>
            </a:r>
          </a:p>
        </p:txBody>
      </p:sp>
      <p:sp>
        <p:nvSpPr>
          <p:cNvPr id="20" name="Rectangle: Rounded Corners 19">
            <a:extLst>
              <a:ext uri="{FF2B5EF4-FFF2-40B4-BE49-F238E27FC236}">
                <a16:creationId xmlns:a16="http://schemas.microsoft.com/office/drawing/2014/main" id="{FB527067-73BC-4978-BCD6-1492823DBCCB}"/>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2" name="Picture 21">
            <a:extLst>
              <a:ext uri="{FF2B5EF4-FFF2-40B4-BE49-F238E27FC236}">
                <a16:creationId xmlns:a16="http://schemas.microsoft.com/office/drawing/2014/main" id="{3A61D085-53E5-4BF2-B219-E3596661F8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C7D16B84-30F1-44A1-A3A4-68DD1EAB458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03587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926596" y="1844978"/>
            <a:ext cx="11070454" cy="1246495"/>
          </a:xfrm>
          <a:prstGeom prst="rect">
            <a:avLst/>
          </a:prstGeom>
          <a:noFill/>
        </p:spPr>
        <p:txBody>
          <a:bodyPr wrap="square" rtlCol="0">
            <a:spAutoFit/>
          </a:bodyPr>
          <a:lstStyle/>
          <a:p>
            <a:pPr algn="ctr"/>
            <a:r>
              <a:rPr lang="en-GB" sz="7500" dirty="0"/>
              <a:t>apparent</a:t>
            </a:r>
          </a:p>
        </p:txBody>
      </p:sp>
      <p:sp>
        <p:nvSpPr>
          <p:cNvPr id="9" name="TextBox 8">
            <a:extLst>
              <a:ext uri="{FF2B5EF4-FFF2-40B4-BE49-F238E27FC236}">
                <a16:creationId xmlns:a16="http://schemas.microsoft.com/office/drawing/2014/main" id="{ED318A03-29D0-4E81-BBAF-BEAFE75C8083}"/>
              </a:ext>
            </a:extLst>
          </p:cNvPr>
          <p:cNvSpPr txBox="1"/>
          <p:nvPr/>
        </p:nvSpPr>
        <p:spPr>
          <a:xfrm>
            <a:off x="3147323" y="3008777"/>
            <a:ext cx="1154097" cy="1246495"/>
          </a:xfrm>
          <a:prstGeom prst="rect">
            <a:avLst/>
          </a:prstGeom>
          <a:noFill/>
        </p:spPr>
        <p:txBody>
          <a:bodyPr wrap="square" rtlCol="0">
            <a:spAutoFit/>
          </a:bodyPr>
          <a:lstStyle/>
          <a:p>
            <a:pPr algn="ctr"/>
            <a:r>
              <a:rPr lang="en-GB" sz="7500" dirty="0"/>
              <a:t>a </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867457" y="3008778"/>
            <a:ext cx="1154097"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94270" y="3008779"/>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07726" y="3008780"/>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9844" y="3008781"/>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98230" y="3008782"/>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180348" y="2991477"/>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3" y="4678533"/>
            <a:ext cx="8254385" cy="938719"/>
          </a:xfrm>
          <a:prstGeom prst="rect">
            <a:avLst/>
          </a:prstGeom>
          <a:noFill/>
        </p:spPr>
        <p:txBody>
          <a:bodyPr wrap="square" rtlCol="0">
            <a:spAutoFit/>
          </a:bodyPr>
          <a:lstStyle/>
          <a:p>
            <a:pPr algn="ctr"/>
            <a:r>
              <a:rPr lang="en-GB" sz="5500" dirty="0"/>
              <a:t> Apparent means clear. </a:t>
            </a:r>
          </a:p>
        </p:txBody>
      </p:sp>
      <p:sp>
        <p:nvSpPr>
          <p:cNvPr id="17" name="TextBox 16">
            <a:extLst>
              <a:ext uri="{FF2B5EF4-FFF2-40B4-BE49-F238E27FC236}">
                <a16:creationId xmlns:a16="http://schemas.microsoft.com/office/drawing/2014/main" id="{F93A7C7E-271E-457A-853B-088DD1B0D554}"/>
              </a:ext>
            </a:extLst>
          </p:cNvPr>
          <p:cNvSpPr txBox="1"/>
          <p:nvPr/>
        </p:nvSpPr>
        <p:spPr>
          <a:xfrm>
            <a:off x="7716077" y="2974310"/>
            <a:ext cx="1154097" cy="1246495"/>
          </a:xfrm>
          <a:prstGeom prst="rect">
            <a:avLst/>
          </a:prstGeom>
          <a:noFill/>
        </p:spPr>
        <p:txBody>
          <a:bodyPr wrap="square" rtlCol="0">
            <a:spAutoFit/>
          </a:bodyPr>
          <a:lstStyle/>
          <a:p>
            <a:pPr algn="ctr"/>
            <a:r>
              <a:rPr lang="en-GB" sz="7500" dirty="0"/>
              <a:t>t</a:t>
            </a:r>
          </a:p>
        </p:txBody>
      </p:sp>
      <p:sp>
        <p:nvSpPr>
          <p:cNvPr id="18" name="Rectangle: Rounded Corners 17">
            <a:extLst>
              <a:ext uri="{FF2B5EF4-FFF2-40B4-BE49-F238E27FC236}">
                <a16:creationId xmlns:a16="http://schemas.microsoft.com/office/drawing/2014/main" id="{88935076-F1BC-4075-8A62-273C68455D1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9" name="Picture 18">
            <a:extLst>
              <a:ext uri="{FF2B5EF4-FFF2-40B4-BE49-F238E27FC236}">
                <a16:creationId xmlns:a16="http://schemas.microsoft.com/office/drawing/2014/main" id="{7E1F9D97-DDF2-495C-9019-18AA0B4C6E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0" name="Picture 19">
            <a:extLst>
              <a:ext uri="{FF2B5EF4-FFF2-40B4-BE49-F238E27FC236}">
                <a16:creationId xmlns:a16="http://schemas.microsoft.com/office/drawing/2014/main" id="{464CAB32-056E-4E4F-A392-34DA27FEBF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35344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a_pa_e_t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2782390" y="2996582"/>
            <a:ext cx="899793"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Apparent means…</a:t>
            </a:r>
          </a:p>
        </p:txBody>
      </p:sp>
      <p:sp>
        <p:nvSpPr>
          <p:cNvPr id="19" name="TextBox 18">
            <a:extLst>
              <a:ext uri="{FF2B5EF4-FFF2-40B4-BE49-F238E27FC236}">
                <a16:creationId xmlns:a16="http://schemas.microsoft.com/office/drawing/2014/main" id="{ED318A03-29D0-4E81-BBAF-BEAFE75C8083}"/>
              </a:ext>
            </a:extLst>
          </p:cNvPr>
          <p:cNvSpPr txBox="1"/>
          <p:nvPr/>
        </p:nvSpPr>
        <p:spPr>
          <a:xfrm>
            <a:off x="3682183" y="2996580"/>
            <a:ext cx="338847" cy="1246495"/>
          </a:xfrm>
          <a:prstGeom prst="rect">
            <a:avLst/>
          </a:prstGeom>
          <a:noFill/>
        </p:spPr>
        <p:txBody>
          <a:bodyPr wrap="square" rtlCol="0">
            <a:spAutoFit/>
          </a:bodyPr>
          <a:lstStyle/>
          <a:p>
            <a:pPr algn="ctr"/>
            <a:r>
              <a:rPr lang="en-GB" sz="7500" dirty="0"/>
              <a:t>t</a:t>
            </a:r>
          </a:p>
        </p:txBody>
      </p:sp>
      <p:sp>
        <p:nvSpPr>
          <p:cNvPr id="17" name="Rectangle: Rounded Corners 16">
            <a:extLst>
              <a:ext uri="{FF2B5EF4-FFF2-40B4-BE49-F238E27FC236}">
                <a16:creationId xmlns:a16="http://schemas.microsoft.com/office/drawing/2014/main" id="{EBF3C104-9BF5-47FA-81E9-B1FC09DB2DD5}"/>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8" name="Picture 17">
            <a:extLst>
              <a:ext uri="{FF2B5EF4-FFF2-40B4-BE49-F238E27FC236}">
                <a16:creationId xmlns:a16="http://schemas.microsoft.com/office/drawing/2014/main" id="{A5EF296C-1AA6-4479-847A-3D190165B6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651325E5-33B3-4499-B4D6-086851078DA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85681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926596" y="1844978"/>
            <a:ext cx="11070454" cy="1246495"/>
          </a:xfrm>
          <a:prstGeom prst="rect">
            <a:avLst/>
          </a:prstGeom>
          <a:noFill/>
        </p:spPr>
        <p:txBody>
          <a:bodyPr wrap="square" rtlCol="0">
            <a:spAutoFit/>
          </a:bodyPr>
          <a:lstStyle/>
          <a:p>
            <a:pPr algn="ctr"/>
            <a:r>
              <a:rPr lang="en-GB" sz="7500" dirty="0"/>
              <a:t>appreciate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3147323" y="3008777"/>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867457" y="3008778"/>
            <a:ext cx="1154097"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94270" y="3008779"/>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07726" y="3008780"/>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9844" y="3008781"/>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98230" y="3008782"/>
            <a:ext cx="1154097" cy="1246495"/>
          </a:xfrm>
          <a:prstGeom prst="rect">
            <a:avLst/>
          </a:prstGeom>
          <a:noFill/>
        </p:spPr>
        <p:txBody>
          <a:bodyPr wrap="square" rtlCol="0">
            <a:spAutoFit/>
          </a:bodyPr>
          <a:lstStyle/>
          <a:p>
            <a:pPr algn="ctr"/>
            <a:r>
              <a:rPr lang="en-GB" sz="7500" dirty="0"/>
              <a:t>c</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193411" y="2991477"/>
            <a:ext cx="1154097" cy="1246495"/>
          </a:xfrm>
          <a:prstGeom prst="rect">
            <a:avLst/>
          </a:prstGeom>
          <a:noFill/>
        </p:spPr>
        <p:txBody>
          <a:bodyPr wrap="square" rtlCol="0">
            <a:spAutoFit/>
          </a:bodyPr>
          <a:lstStyle/>
          <a:p>
            <a:pPr algn="ctr"/>
            <a:r>
              <a:rPr lang="en-GB" sz="7500" dirty="0" err="1"/>
              <a:t>i</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3" y="4678533"/>
            <a:ext cx="8254385" cy="1785104"/>
          </a:xfrm>
          <a:prstGeom prst="rect">
            <a:avLst/>
          </a:prstGeom>
          <a:noFill/>
        </p:spPr>
        <p:txBody>
          <a:bodyPr wrap="square" rtlCol="0">
            <a:spAutoFit/>
          </a:bodyPr>
          <a:lstStyle/>
          <a:p>
            <a:pPr algn="ctr"/>
            <a:r>
              <a:rPr lang="en-GB" sz="5500" dirty="0"/>
              <a:t> Appreciate means to be grateful for. </a:t>
            </a:r>
          </a:p>
        </p:txBody>
      </p:sp>
      <p:sp>
        <p:nvSpPr>
          <p:cNvPr id="17" name="TextBox 16">
            <a:extLst>
              <a:ext uri="{FF2B5EF4-FFF2-40B4-BE49-F238E27FC236}">
                <a16:creationId xmlns:a16="http://schemas.microsoft.com/office/drawing/2014/main" id="{5488D5E0-AA0F-44E0-ABF6-A327F25FA400}"/>
              </a:ext>
            </a:extLst>
          </p:cNvPr>
          <p:cNvSpPr txBox="1"/>
          <p:nvPr/>
        </p:nvSpPr>
        <p:spPr>
          <a:xfrm>
            <a:off x="8291616" y="2982824"/>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5488D5E0-AA0F-44E0-ABF6-A327F25FA400}"/>
              </a:ext>
            </a:extLst>
          </p:cNvPr>
          <p:cNvSpPr txBox="1"/>
          <p:nvPr/>
        </p:nvSpPr>
        <p:spPr>
          <a:xfrm>
            <a:off x="8974796" y="2982823"/>
            <a:ext cx="1154097"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5488D5E0-AA0F-44E0-ABF6-A327F25FA400}"/>
              </a:ext>
            </a:extLst>
          </p:cNvPr>
          <p:cNvSpPr txBox="1"/>
          <p:nvPr/>
        </p:nvSpPr>
        <p:spPr>
          <a:xfrm>
            <a:off x="7667897" y="3026087"/>
            <a:ext cx="1238527" cy="1246495"/>
          </a:xfrm>
          <a:prstGeom prst="rect">
            <a:avLst/>
          </a:prstGeom>
          <a:noFill/>
        </p:spPr>
        <p:txBody>
          <a:bodyPr wrap="square" rtlCol="0">
            <a:spAutoFit/>
          </a:bodyPr>
          <a:lstStyle/>
          <a:p>
            <a:pPr algn="ctr"/>
            <a:r>
              <a:rPr lang="en-GB" sz="7500" dirty="0"/>
              <a:t>a</a:t>
            </a:r>
          </a:p>
        </p:txBody>
      </p:sp>
      <p:sp>
        <p:nvSpPr>
          <p:cNvPr id="20" name="Rectangle: Rounded Corners 19">
            <a:extLst>
              <a:ext uri="{FF2B5EF4-FFF2-40B4-BE49-F238E27FC236}">
                <a16:creationId xmlns:a16="http://schemas.microsoft.com/office/drawing/2014/main" id="{ED9C07C2-0367-4B67-A2C6-1B0F15C5B269}"/>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2" name="Picture 21">
            <a:extLst>
              <a:ext uri="{FF2B5EF4-FFF2-40B4-BE49-F238E27FC236}">
                <a16:creationId xmlns:a16="http://schemas.microsoft.com/office/drawing/2014/main" id="{57B564F3-E8F5-4FFE-8ECF-C8F79AD172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3" name="Picture 22">
            <a:extLst>
              <a:ext uri="{FF2B5EF4-FFF2-40B4-BE49-F238E27FC236}">
                <a16:creationId xmlns:a16="http://schemas.microsoft.com/office/drawing/2014/main" id="{3D4B35CF-5E69-4F19-BA93-C380893CC8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1683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a_pr_c_a_e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c</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i</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Appreciate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a</a:t>
            </a:r>
            <a:endParaRPr lang="en-GB" sz="7500" dirty="0"/>
          </a:p>
        </p:txBody>
      </p:sp>
      <p:sp>
        <p:nvSpPr>
          <p:cNvPr id="18" name="TextBox 17">
            <a:extLst>
              <a:ext uri="{FF2B5EF4-FFF2-40B4-BE49-F238E27FC236}">
                <a16:creationId xmlns:a16="http://schemas.microsoft.com/office/drawing/2014/main" id="{ED318A03-29D0-4E81-BBAF-BEAFE75C8083}"/>
              </a:ext>
            </a:extLst>
          </p:cNvPr>
          <p:cNvSpPr txBox="1"/>
          <p:nvPr/>
        </p:nvSpPr>
        <p:spPr>
          <a:xfrm>
            <a:off x="8399418" y="2996581"/>
            <a:ext cx="1184308" cy="1246495"/>
          </a:xfrm>
          <a:prstGeom prst="rect">
            <a:avLst/>
          </a:prstGeom>
          <a:noFill/>
        </p:spPr>
        <p:txBody>
          <a:bodyPr wrap="square" rtlCol="0">
            <a:spAutoFit/>
          </a:bodyPr>
          <a:lstStyle/>
          <a:p>
            <a:pPr algn="ctr"/>
            <a:r>
              <a:rPr lang="en-GB" sz="7500" dirty="0"/>
              <a:t>t</a:t>
            </a:r>
          </a:p>
        </p:txBody>
      </p:sp>
      <p:sp>
        <p:nvSpPr>
          <p:cNvPr id="19" name="TextBox 18">
            <a:extLst>
              <a:ext uri="{FF2B5EF4-FFF2-40B4-BE49-F238E27FC236}">
                <a16:creationId xmlns:a16="http://schemas.microsoft.com/office/drawing/2014/main" id="{ED318A03-29D0-4E81-BBAF-BEAFE75C8083}"/>
              </a:ext>
            </a:extLst>
          </p:cNvPr>
          <p:cNvSpPr txBox="1"/>
          <p:nvPr/>
        </p:nvSpPr>
        <p:spPr>
          <a:xfrm>
            <a:off x="2386988" y="2996580"/>
            <a:ext cx="1154097" cy="1246495"/>
          </a:xfrm>
          <a:prstGeom prst="rect">
            <a:avLst/>
          </a:prstGeom>
          <a:noFill/>
        </p:spPr>
        <p:txBody>
          <a:bodyPr wrap="square" rtlCol="0">
            <a:spAutoFit/>
          </a:bodyPr>
          <a:lstStyle/>
          <a:p>
            <a:pPr algn="ctr"/>
            <a:r>
              <a:rPr lang="en-GB" sz="7500" dirty="0"/>
              <a:t>e</a:t>
            </a:r>
          </a:p>
        </p:txBody>
      </p:sp>
      <p:sp>
        <p:nvSpPr>
          <p:cNvPr id="20" name="Rectangle: Rounded Corners 19">
            <a:extLst>
              <a:ext uri="{FF2B5EF4-FFF2-40B4-BE49-F238E27FC236}">
                <a16:creationId xmlns:a16="http://schemas.microsoft.com/office/drawing/2014/main" id="{0C1F3B8B-429A-43E3-B91E-EEFD5844E0DB}"/>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2" name="Picture 21">
            <a:extLst>
              <a:ext uri="{FF2B5EF4-FFF2-40B4-BE49-F238E27FC236}">
                <a16:creationId xmlns:a16="http://schemas.microsoft.com/office/drawing/2014/main" id="{A39B6699-49B6-444C-A0F8-275F7F069C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C0FECC90-4B3D-40B7-AC3F-28E5CF790AD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834000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P spid="18"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926596" y="1844978"/>
            <a:ext cx="11070454" cy="1246495"/>
          </a:xfrm>
          <a:prstGeom prst="rect">
            <a:avLst/>
          </a:prstGeom>
          <a:noFill/>
        </p:spPr>
        <p:txBody>
          <a:bodyPr wrap="square" rtlCol="0">
            <a:spAutoFit/>
          </a:bodyPr>
          <a:lstStyle/>
          <a:p>
            <a:pPr algn="ctr"/>
            <a:r>
              <a:rPr lang="en-GB" sz="7500" dirty="0"/>
              <a:t>attached</a:t>
            </a:r>
          </a:p>
        </p:txBody>
      </p:sp>
      <p:sp>
        <p:nvSpPr>
          <p:cNvPr id="9" name="TextBox 8">
            <a:extLst>
              <a:ext uri="{FF2B5EF4-FFF2-40B4-BE49-F238E27FC236}">
                <a16:creationId xmlns:a16="http://schemas.microsoft.com/office/drawing/2014/main" id="{ED318A03-29D0-4E81-BBAF-BEAFE75C8083}"/>
              </a:ext>
            </a:extLst>
          </p:cNvPr>
          <p:cNvSpPr txBox="1"/>
          <p:nvPr/>
        </p:nvSpPr>
        <p:spPr>
          <a:xfrm>
            <a:off x="3678397" y="3015929"/>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229923" y="3008777"/>
            <a:ext cx="1154097" cy="1246495"/>
          </a:xfrm>
          <a:prstGeom prst="rect">
            <a:avLst/>
          </a:prstGeom>
          <a:noFill/>
        </p:spPr>
        <p:txBody>
          <a:bodyPr wrap="square" rtlCol="0">
            <a:spAutoFit/>
          </a:bodyPr>
          <a:lstStyle/>
          <a:p>
            <a:pPr algn="ctr"/>
            <a:r>
              <a:rPr lang="en-GB" sz="7500" dirty="0"/>
              <a:t>t</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55558" y="3015929"/>
            <a:ext cx="11540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07726" y="3008780"/>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17474" y="3008781"/>
            <a:ext cx="1126467" cy="1246495"/>
          </a:xfrm>
          <a:prstGeom prst="rect">
            <a:avLst/>
          </a:prstGeom>
          <a:noFill/>
        </p:spPr>
        <p:txBody>
          <a:bodyPr wrap="square" rtlCol="0">
            <a:spAutoFit/>
          </a:bodyPr>
          <a:lstStyle/>
          <a:p>
            <a:pPr algn="ctr"/>
            <a:r>
              <a:rPr lang="en-GB" sz="7500" dirty="0"/>
              <a:t>c</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17132" y="3008782"/>
            <a:ext cx="1079162" cy="1246495"/>
          </a:xfrm>
          <a:prstGeom prst="rect">
            <a:avLst/>
          </a:prstGeom>
          <a:noFill/>
        </p:spPr>
        <p:txBody>
          <a:bodyPr wrap="square" rtlCol="0">
            <a:spAutoFit/>
          </a:bodyPr>
          <a:lstStyle/>
          <a:p>
            <a:pPr algn="ctr"/>
            <a:r>
              <a:rPr lang="en-GB" sz="7500" dirty="0"/>
              <a:t>h</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3" y="4678533"/>
            <a:ext cx="8254385" cy="938719"/>
          </a:xfrm>
          <a:prstGeom prst="rect">
            <a:avLst/>
          </a:prstGeom>
          <a:noFill/>
        </p:spPr>
        <p:txBody>
          <a:bodyPr wrap="square" rtlCol="0">
            <a:spAutoFit/>
          </a:bodyPr>
          <a:lstStyle/>
          <a:p>
            <a:pPr algn="ctr"/>
            <a:r>
              <a:rPr lang="en-GB" sz="5500" dirty="0"/>
              <a:t> Attached means joined. </a:t>
            </a:r>
          </a:p>
        </p:txBody>
      </p:sp>
      <p:sp>
        <p:nvSpPr>
          <p:cNvPr id="17" name="TextBox 16">
            <a:extLst>
              <a:ext uri="{FF2B5EF4-FFF2-40B4-BE49-F238E27FC236}">
                <a16:creationId xmlns:a16="http://schemas.microsoft.com/office/drawing/2014/main" id="{5488D5E0-AA0F-44E0-ABF6-A327F25FA400}"/>
              </a:ext>
            </a:extLst>
          </p:cNvPr>
          <p:cNvSpPr txBox="1"/>
          <p:nvPr/>
        </p:nvSpPr>
        <p:spPr>
          <a:xfrm>
            <a:off x="7667778" y="3027842"/>
            <a:ext cx="1154097" cy="1246495"/>
          </a:xfrm>
          <a:prstGeom prst="rect">
            <a:avLst/>
          </a:prstGeom>
          <a:noFill/>
        </p:spPr>
        <p:txBody>
          <a:bodyPr wrap="square" rtlCol="0">
            <a:spAutoFit/>
          </a:bodyPr>
          <a:lstStyle/>
          <a:p>
            <a:pPr algn="ctr"/>
            <a:r>
              <a:rPr lang="en-GB" sz="7500" dirty="0"/>
              <a:t>d</a:t>
            </a:r>
          </a:p>
        </p:txBody>
      </p:sp>
      <p:sp>
        <p:nvSpPr>
          <p:cNvPr id="19" name="TextBox 18">
            <a:extLst>
              <a:ext uri="{FF2B5EF4-FFF2-40B4-BE49-F238E27FC236}">
                <a16:creationId xmlns:a16="http://schemas.microsoft.com/office/drawing/2014/main" id="{5488D5E0-AA0F-44E0-ABF6-A327F25FA400}"/>
              </a:ext>
            </a:extLst>
          </p:cNvPr>
          <p:cNvSpPr txBox="1"/>
          <p:nvPr/>
        </p:nvSpPr>
        <p:spPr>
          <a:xfrm>
            <a:off x="6890245" y="3027843"/>
            <a:ext cx="1555067" cy="1246495"/>
          </a:xfrm>
          <a:prstGeom prst="rect">
            <a:avLst/>
          </a:prstGeom>
          <a:noFill/>
        </p:spPr>
        <p:txBody>
          <a:bodyPr wrap="square" rtlCol="0">
            <a:spAutoFit/>
          </a:bodyPr>
          <a:lstStyle/>
          <a:p>
            <a:pPr algn="ctr"/>
            <a:r>
              <a:rPr lang="en-GB" sz="7500" dirty="0"/>
              <a:t>e</a:t>
            </a:r>
          </a:p>
        </p:txBody>
      </p:sp>
      <p:sp>
        <p:nvSpPr>
          <p:cNvPr id="16" name="Rectangle: Rounded Corners 15">
            <a:extLst>
              <a:ext uri="{FF2B5EF4-FFF2-40B4-BE49-F238E27FC236}">
                <a16:creationId xmlns:a16="http://schemas.microsoft.com/office/drawing/2014/main" id="{48DD907F-4D7F-45E4-89AD-62C54A96D4B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8" name="Picture 17">
            <a:extLst>
              <a:ext uri="{FF2B5EF4-FFF2-40B4-BE49-F238E27FC236}">
                <a16:creationId xmlns:a16="http://schemas.microsoft.com/office/drawing/2014/main" id="{C5255D3D-3906-4E49-A33B-738016C71B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0" name="Picture 19">
            <a:extLst>
              <a:ext uri="{FF2B5EF4-FFF2-40B4-BE49-F238E27FC236}">
                <a16:creationId xmlns:a16="http://schemas.microsoft.com/office/drawing/2014/main" id="{6FF0F68B-C5FD-429E-A853-20014A225B6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970103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7"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a_ta_h_d</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t</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c</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h</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Attached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d</a:t>
            </a:r>
            <a:endParaRPr lang="en-GB" sz="7500" dirty="0"/>
          </a:p>
        </p:txBody>
      </p:sp>
      <p:sp>
        <p:nvSpPr>
          <p:cNvPr id="18" name="Rectangle: Rounded Corners 17">
            <a:extLst>
              <a:ext uri="{FF2B5EF4-FFF2-40B4-BE49-F238E27FC236}">
                <a16:creationId xmlns:a16="http://schemas.microsoft.com/office/drawing/2014/main" id="{BE0CECF9-522A-4164-B11F-460B62FEEE71}"/>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9" name="Picture 18">
            <a:extLst>
              <a:ext uri="{FF2B5EF4-FFF2-40B4-BE49-F238E27FC236}">
                <a16:creationId xmlns:a16="http://schemas.microsoft.com/office/drawing/2014/main" id="{83E5111C-D7EF-411E-941F-C4202CF240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BAF55B1D-42F3-485D-A056-121A7F907FF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641771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committee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i</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t</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err="1"/>
              <a:t>e</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448127" y="4060561"/>
            <a:ext cx="8918200" cy="2631490"/>
          </a:xfrm>
          <a:prstGeom prst="rect">
            <a:avLst/>
          </a:prstGeom>
          <a:noFill/>
        </p:spPr>
        <p:txBody>
          <a:bodyPr wrap="square" rtlCol="0">
            <a:spAutoFit/>
          </a:bodyPr>
          <a:lstStyle/>
          <a:p>
            <a:pPr algn="ctr"/>
            <a:r>
              <a:rPr lang="en-GB" sz="5500" dirty="0"/>
              <a:t>A committee is a group of people who have a particular job to do. </a:t>
            </a:r>
          </a:p>
        </p:txBody>
      </p:sp>
      <p:sp>
        <p:nvSpPr>
          <p:cNvPr id="19" name="Rectangle: Rounded Corners 18">
            <a:extLst>
              <a:ext uri="{FF2B5EF4-FFF2-40B4-BE49-F238E27FC236}">
                <a16:creationId xmlns:a16="http://schemas.microsoft.com/office/drawing/2014/main" id="{C5AE383B-14F7-4AAD-847B-0C6EE1669266}"/>
              </a:ext>
            </a:extLst>
          </p:cNvPr>
          <p:cNvSpPr/>
          <p:nvPr/>
        </p:nvSpPr>
        <p:spPr>
          <a:xfrm>
            <a:off x="3410759" y="651766"/>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0FDD88E9-4E2A-4086-975B-492EE83DFC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829F500F-F12E-43AE-B0CD-2ED9806807E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53234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c_mm_t_e</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i</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Committee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e</a:t>
            </a:r>
            <a:endParaRPr lang="en-GB" sz="7500" dirty="0"/>
          </a:p>
        </p:txBody>
      </p:sp>
      <p:sp>
        <p:nvSpPr>
          <p:cNvPr id="19" name="TextBox 18">
            <a:extLst>
              <a:ext uri="{FF2B5EF4-FFF2-40B4-BE49-F238E27FC236}">
                <a16:creationId xmlns:a16="http://schemas.microsoft.com/office/drawing/2014/main" id="{ED318A03-29D0-4E81-BBAF-BEAFE75C8083}"/>
              </a:ext>
            </a:extLst>
          </p:cNvPr>
          <p:cNvSpPr txBox="1"/>
          <p:nvPr/>
        </p:nvSpPr>
        <p:spPr>
          <a:xfrm>
            <a:off x="2386988" y="2996580"/>
            <a:ext cx="1154097" cy="1246495"/>
          </a:xfrm>
          <a:prstGeom prst="rect">
            <a:avLst/>
          </a:prstGeom>
          <a:noFill/>
        </p:spPr>
        <p:txBody>
          <a:bodyPr wrap="square" rtlCol="0">
            <a:spAutoFit/>
          </a:bodyPr>
          <a:lstStyle/>
          <a:p>
            <a:pPr algn="ctr"/>
            <a:r>
              <a:rPr lang="en-GB" sz="7500" dirty="0"/>
              <a:t>e</a:t>
            </a:r>
          </a:p>
        </p:txBody>
      </p:sp>
      <p:sp>
        <p:nvSpPr>
          <p:cNvPr id="18" name="Rectangle: Rounded Corners 17">
            <a:extLst>
              <a:ext uri="{FF2B5EF4-FFF2-40B4-BE49-F238E27FC236}">
                <a16:creationId xmlns:a16="http://schemas.microsoft.com/office/drawing/2014/main" id="{F7451E92-5466-4C2C-83AB-A6E18ABD43E0}"/>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2BA95912-233D-47DF-8416-2D82A9D407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2058489B-EB98-4129-B523-B5D651AE2A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29223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communicate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a</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94288" y="4259646"/>
            <a:ext cx="8371842" cy="2631490"/>
          </a:xfrm>
          <a:prstGeom prst="rect">
            <a:avLst/>
          </a:prstGeom>
          <a:noFill/>
        </p:spPr>
        <p:txBody>
          <a:bodyPr wrap="square" rtlCol="0">
            <a:spAutoFit/>
          </a:bodyPr>
          <a:lstStyle/>
          <a:p>
            <a:pPr algn="ctr"/>
            <a:r>
              <a:rPr lang="en-GB" sz="5500" dirty="0"/>
              <a:t>To communicate means to exchange ideas by speaking or writing. </a:t>
            </a:r>
          </a:p>
        </p:txBody>
      </p:sp>
      <p:sp>
        <p:nvSpPr>
          <p:cNvPr id="22" name="Rectangle: Rounded Corners 21">
            <a:extLst>
              <a:ext uri="{FF2B5EF4-FFF2-40B4-BE49-F238E27FC236}">
                <a16:creationId xmlns:a16="http://schemas.microsoft.com/office/drawing/2014/main" id="{7B064CC8-EE93-4587-880A-6CBA4F52510C}"/>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3" name="Picture 22">
            <a:extLst>
              <a:ext uri="{FF2B5EF4-FFF2-40B4-BE49-F238E27FC236}">
                <a16:creationId xmlns:a16="http://schemas.microsoft.com/office/drawing/2014/main" id="{0C24C36E-6EDC-47B4-8538-CEA61EA6FB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4" name="Picture 23">
            <a:extLst>
              <a:ext uri="{FF2B5EF4-FFF2-40B4-BE49-F238E27FC236}">
                <a16:creationId xmlns:a16="http://schemas.microsoft.com/office/drawing/2014/main" id="{7350E7D0-05E6-4EE2-AE96-C617DEE3250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376930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1553876" y="1563758"/>
            <a:ext cx="8756316" cy="420093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tx1"/>
                </a:solidFill>
              </a:rPr>
              <a:t>The following words are all linked because they contain </a:t>
            </a:r>
            <a:r>
              <a:rPr lang="en-GB" sz="6000" b="1" dirty="0">
                <a:solidFill>
                  <a:schemeClr val="tx1"/>
                </a:solidFill>
              </a:rPr>
              <a:t>double consonants</a:t>
            </a:r>
            <a:r>
              <a:rPr lang="en-GB" sz="6000" dirty="0">
                <a:solidFill>
                  <a:schemeClr val="tx1"/>
                </a:solidFill>
              </a:rPr>
              <a:t>.</a:t>
            </a:r>
          </a:p>
        </p:txBody>
      </p:sp>
      <p:pic>
        <p:nvPicPr>
          <p:cNvPr id="5" name="Picture 4">
            <a:extLst>
              <a:ext uri="{FF2B5EF4-FFF2-40B4-BE49-F238E27FC236}">
                <a16:creationId xmlns:a16="http://schemas.microsoft.com/office/drawing/2014/main" id="{5DE66422-D358-4B78-8329-A7D43C1BA3C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6" name="Picture 5">
            <a:extLst>
              <a:ext uri="{FF2B5EF4-FFF2-40B4-BE49-F238E27FC236}">
                <a16:creationId xmlns:a16="http://schemas.microsoft.com/office/drawing/2014/main" id="{C1064550-6BD9-4771-AAD5-C6EF2EFF8B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pic>
        <p:nvPicPr>
          <p:cNvPr id="7" name="Picture 6">
            <a:extLst>
              <a:ext uri="{FF2B5EF4-FFF2-40B4-BE49-F238E27FC236}">
                <a16:creationId xmlns:a16="http://schemas.microsoft.com/office/drawing/2014/main" id="{5D1F2548-1F4C-4329-8EC4-9324ECA312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568631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c_m_un_ca_e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c</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err="1"/>
              <a:t>a</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93131" y="3013142"/>
            <a:ext cx="1142314"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2095237" y="3013149"/>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Communicate means…</a:t>
            </a:r>
          </a:p>
        </p:txBody>
      </p:sp>
      <p:sp>
        <p:nvSpPr>
          <p:cNvPr id="22" name="Rectangle: Rounded Corners 21">
            <a:extLst>
              <a:ext uri="{FF2B5EF4-FFF2-40B4-BE49-F238E27FC236}">
                <a16:creationId xmlns:a16="http://schemas.microsoft.com/office/drawing/2014/main" id="{D4D61234-2898-45DF-B838-202EE2141906}"/>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3" name="Picture 22">
            <a:extLst>
              <a:ext uri="{FF2B5EF4-FFF2-40B4-BE49-F238E27FC236}">
                <a16:creationId xmlns:a16="http://schemas.microsoft.com/office/drawing/2014/main" id="{64758594-6A44-4A3E-925C-313CC58B20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49A12A8B-F661-47DA-A2B2-51C4D7E35F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743709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community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2631490"/>
          </a:xfrm>
          <a:prstGeom prst="rect">
            <a:avLst/>
          </a:prstGeom>
          <a:noFill/>
        </p:spPr>
        <p:txBody>
          <a:bodyPr wrap="square" rtlCol="0">
            <a:spAutoFit/>
          </a:bodyPr>
          <a:lstStyle/>
          <a:p>
            <a:pPr algn="ctr"/>
            <a:r>
              <a:rPr lang="en-GB" sz="5500" dirty="0"/>
              <a:t>A community is a group of people living in the same area. </a:t>
            </a:r>
          </a:p>
        </p:txBody>
      </p:sp>
      <p:sp>
        <p:nvSpPr>
          <p:cNvPr id="19" name="Rectangle: Rounded Corners 18">
            <a:extLst>
              <a:ext uri="{FF2B5EF4-FFF2-40B4-BE49-F238E27FC236}">
                <a16:creationId xmlns:a16="http://schemas.microsoft.com/office/drawing/2014/main" id="{BA79BDC0-97D2-482A-8C79-B320699412F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CD9A97CB-C232-4E80-9A79-94957E7F33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B9973FDF-F336-4E15-9444-D21961DA274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61648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c_m_un_t</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m</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Community means…</a:t>
            </a:r>
          </a:p>
        </p:txBody>
      </p:sp>
      <p:sp>
        <p:nvSpPr>
          <p:cNvPr id="19" name="Rectangle: Rounded Corners 18">
            <a:extLst>
              <a:ext uri="{FF2B5EF4-FFF2-40B4-BE49-F238E27FC236}">
                <a16:creationId xmlns:a16="http://schemas.microsoft.com/office/drawing/2014/main" id="{6D8E2D60-4867-4BAF-ACF7-95D29C5F9D98}"/>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3D6B1701-9432-45AE-AED6-D96DA1C38D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811FBFD8-CC30-480C-BF86-684B4F5EEC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9843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correspond</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p</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o</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n</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d</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2631490"/>
          </a:xfrm>
          <a:prstGeom prst="rect">
            <a:avLst/>
          </a:prstGeom>
          <a:noFill/>
        </p:spPr>
        <p:txBody>
          <a:bodyPr wrap="square" rtlCol="0">
            <a:spAutoFit/>
          </a:bodyPr>
          <a:lstStyle/>
          <a:p>
            <a:pPr algn="ctr"/>
            <a:r>
              <a:rPr lang="en-GB" sz="5500" dirty="0"/>
              <a:t>To correspond means either to fit or match, or to exchange letters  </a:t>
            </a:r>
          </a:p>
        </p:txBody>
      </p:sp>
      <p:sp>
        <p:nvSpPr>
          <p:cNvPr id="20" name="Rectangle: Rounded Corners 19">
            <a:extLst>
              <a:ext uri="{FF2B5EF4-FFF2-40B4-BE49-F238E27FC236}">
                <a16:creationId xmlns:a16="http://schemas.microsoft.com/office/drawing/2014/main" id="{EA2FD239-0A50-4357-BE9E-1B395C23DDAB}"/>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2" name="Picture 21">
            <a:extLst>
              <a:ext uri="{FF2B5EF4-FFF2-40B4-BE49-F238E27FC236}">
                <a16:creationId xmlns:a16="http://schemas.microsoft.com/office/drawing/2014/main" id="{876E4D44-5563-473B-AC5F-1540D97CFB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3" name="Picture 22">
            <a:extLst>
              <a:ext uri="{FF2B5EF4-FFF2-40B4-BE49-F238E27FC236}">
                <a16:creationId xmlns:a16="http://schemas.microsoft.com/office/drawing/2014/main" id="{E0872AE2-7C4B-46A6-8996-1205828399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4857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c_r_es_o_d</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2954679" y="3013142"/>
            <a:ext cx="823997"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p</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070802" y="2958876"/>
            <a:ext cx="1154097" cy="1246495"/>
          </a:xfrm>
          <a:prstGeom prst="rect">
            <a:avLst/>
          </a:prstGeom>
          <a:noFill/>
        </p:spPr>
        <p:txBody>
          <a:bodyPr wrap="square" rtlCol="0">
            <a:spAutoFit/>
          </a:bodyPr>
          <a:lstStyle/>
          <a:p>
            <a:pPr algn="ctr"/>
            <a:r>
              <a:rPr lang="en-GB" sz="7500" dirty="0"/>
              <a:t>o</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n</a:t>
            </a:r>
          </a:p>
        </p:txBody>
      </p:sp>
      <p:sp>
        <p:nvSpPr>
          <p:cNvPr id="19" name="TextBox 18">
            <a:extLst>
              <a:ext uri="{FF2B5EF4-FFF2-40B4-BE49-F238E27FC236}">
                <a16:creationId xmlns:a16="http://schemas.microsoft.com/office/drawing/2014/main" id="{4C951AEC-9291-403B-9733-8F73FF913EDE}"/>
              </a:ext>
            </a:extLst>
          </p:cNvPr>
          <p:cNvSpPr txBox="1"/>
          <p:nvPr/>
        </p:nvSpPr>
        <p:spPr>
          <a:xfrm>
            <a:off x="7093131" y="3013142"/>
            <a:ext cx="1142314" cy="1246495"/>
          </a:xfrm>
          <a:prstGeom prst="rect">
            <a:avLst/>
          </a:prstGeom>
          <a:noFill/>
        </p:spPr>
        <p:txBody>
          <a:bodyPr wrap="square" rtlCol="0">
            <a:spAutoFit/>
          </a:bodyPr>
          <a:lstStyle/>
          <a:p>
            <a:pPr algn="ctr"/>
            <a:r>
              <a:rPr lang="en-GB" sz="7500" dirty="0"/>
              <a:t>d</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Correspond means…</a:t>
            </a:r>
          </a:p>
        </p:txBody>
      </p:sp>
      <p:sp>
        <p:nvSpPr>
          <p:cNvPr id="22" name="TextBox 21">
            <a:extLst>
              <a:ext uri="{FF2B5EF4-FFF2-40B4-BE49-F238E27FC236}">
                <a16:creationId xmlns:a16="http://schemas.microsoft.com/office/drawing/2014/main" id="{6E9467A5-C153-4F43-BC5B-7067936DE87C}"/>
              </a:ext>
            </a:extLst>
          </p:cNvPr>
          <p:cNvSpPr txBox="1"/>
          <p:nvPr/>
        </p:nvSpPr>
        <p:spPr>
          <a:xfrm>
            <a:off x="6424898" y="3034887"/>
            <a:ext cx="1154097" cy="1246495"/>
          </a:xfrm>
          <a:prstGeom prst="rect">
            <a:avLst/>
          </a:prstGeom>
          <a:noFill/>
        </p:spPr>
        <p:txBody>
          <a:bodyPr wrap="square" rtlCol="0">
            <a:spAutoFit/>
          </a:bodyPr>
          <a:lstStyle/>
          <a:p>
            <a:pPr algn="ctr"/>
            <a:r>
              <a:rPr lang="en-GB" sz="7500" dirty="0"/>
              <a:t>o</a:t>
            </a:r>
          </a:p>
        </p:txBody>
      </p:sp>
      <p:sp>
        <p:nvSpPr>
          <p:cNvPr id="20" name="Rectangle: Rounded Corners 19">
            <a:extLst>
              <a:ext uri="{FF2B5EF4-FFF2-40B4-BE49-F238E27FC236}">
                <a16:creationId xmlns:a16="http://schemas.microsoft.com/office/drawing/2014/main" id="{02AB82C6-7A62-46EE-B90A-C89FA97B8894}"/>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3" name="Picture 22">
            <a:extLst>
              <a:ext uri="{FF2B5EF4-FFF2-40B4-BE49-F238E27FC236}">
                <a16:creationId xmlns:a16="http://schemas.microsoft.com/office/drawing/2014/main" id="{4FCB56EE-124F-41F2-AD6B-1282F5A512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A78A1B52-79F7-437C-AF99-DB4F43CE106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42050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P spid="14" grpId="0"/>
      <p:bldP spid="15" grpId="0"/>
      <p:bldP spid="16" grpId="0"/>
      <p:bldP spid="17" grpId="0"/>
      <p:bldP spid="18" grpId="0"/>
      <p:bldP spid="19" grpId="0"/>
      <p:bldP spid="21" grpId="0"/>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immediate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500991" y="3013156"/>
            <a:ext cx="819258" cy="1246495"/>
          </a:xfrm>
          <a:prstGeom prst="rect">
            <a:avLst/>
          </a:prstGeom>
          <a:noFill/>
        </p:spPr>
        <p:txBody>
          <a:bodyPr wrap="square" rtlCol="0">
            <a:spAutoFit/>
          </a:bodyPr>
          <a:lstStyle/>
          <a:p>
            <a:pPr algn="ctr"/>
            <a:r>
              <a:rPr lang="en-GB" sz="7500" dirty="0" err="1"/>
              <a:t>i</a:t>
            </a:r>
            <a:endParaRPr lang="en-GB" sz="7500" dirty="0"/>
          </a:p>
        </p:txBody>
      </p:sp>
      <p:sp>
        <p:nvSpPr>
          <p:cNvPr id="11" name="TextBox 10">
            <a:extLst>
              <a:ext uri="{FF2B5EF4-FFF2-40B4-BE49-F238E27FC236}">
                <a16:creationId xmlns:a16="http://schemas.microsoft.com/office/drawing/2014/main" id="{5C21B293-77EA-44D4-8554-F6A20CA05D9E}"/>
              </a:ext>
            </a:extLst>
          </p:cNvPr>
          <p:cNvSpPr txBox="1"/>
          <p:nvPr/>
        </p:nvSpPr>
        <p:spPr>
          <a:xfrm>
            <a:off x="3126867" y="3013149"/>
            <a:ext cx="753784"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004014" y="3013149"/>
            <a:ext cx="819258"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710630" y="3013149"/>
            <a:ext cx="879526"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430322" y="3013149"/>
            <a:ext cx="803650" cy="1246495"/>
          </a:xfrm>
          <a:prstGeom prst="rect">
            <a:avLst/>
          </a:prstGeom>
          <a:noFill/>
        </p:spPr>
        <p:txBody>
          <a:bodyPr wrap="square" rtlCol="0">
            <a:spAutoFit/>
          </a:bodyPr>
          <a:lstStyle/>
          <a:p>
            <a:pPr algn="ctr"/>
            <a:r>
              <a:rPr lang="en-GB" sz="7500" dirty="0"/>
              <a:t>d</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39421" y="3013149"/>
            <a:ext cx="803229"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6665018" y="3013149"/>
            <a:ext cx="896665"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79754" y="3013149"/>
            <a:ext cx="719299"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778951" cy="1785104"/>
          </a:xfrm>
          <a:prstGeom prst="rect">
            <a:avLst/>
          </a:prstGeom>
          <a:noFill/>
        </p:spPr>
        <p:txBody>
          <a:bodyPr wrap="square" rtlCol="0">
            <a:spAutoFit/>
          </a:bodyPr>
          <a:lstStyle/>
          <a:p>
            <a:pPr algn="ctr"/>
            <a:r>
              <a:rPr lang="en-GB" sz="5500" dirty="0"/>
              <a:t>Immediate means direct or instant. </a:t>
            </a:r>
          </a:p>
        </p:txBody>
      </p:sp>
      <p:sp>
        <p:nvSpPr>
          <p:cNvPr id="18" name="TextBox 17">
            <a:extLst>
              <a:ext uri="{FF2B5EF4-FFF2-40B4-BE49-F238E27FC236}">
                <a16:creationId xmlns:a16="http://schemas.microsoft.com/office/drawing/2014/main" id="{981A6BBF-27F0-4611-81CD-221A73A32C03}"/>
              </a:ext>
            </a:extLst>
          </p:cNvPr>
          <p:cNvSpPr txBox="1"/>
          <p:nvPr/>
        </p:nvSpPr>
        <p:spPr>
          <a:xfrm>
            <a:off x="7994104" y="3013149"/>
            <a:ext cx="719299"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4342F24B-BF9D-4FCA-A528-8DFA36097EE9}"/>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AAF920BD-E0F5-4140-A00E-F55A86B795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24798356-05EE-4E10-A074-9A76F0CE417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12233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im_ed_at</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err="1"/>
              <a:t>i</a:t>
            </a:r>
            <a:endParaRPr lang="en-GB" sz="7500" dirty="0"/>
          </a:p>
        </p:txBody>
      </p:sp>
      <p:sp>
        <p:nvSpPr>
          <p:cNvPr id="11" name="TextBox 10">
            <a:extLst>
              <a:ext uri="{FF2B5EF4-FFF2-40B4-BE49-F238E27FC236}">
                <a16:creationId xmlns:a16="http://schemas.microsoft.com/office/drawing/2014/main" id="{5C21B293-77EA-44D4-8554-F6A20CA05D9E}"/>
              </a:ext>
            </a:extLst>
          </p:cNvPr>
          <p:cNvSpPr txBox="1"/>
          <p:nvPr/>
        </p:nvSpPr>
        <p:spPr>
          <a:xfrm>
            <a:off x="3103618" y="3013131"/>
            <a:ext cx="698600"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90433" y="2997956"/>
            <a:ext cx="857942"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748871" y="2990369"/>
            <a:ext cx="840223" cy="1246495"/>
          </a:xfrm>
          <a:prstGeom prst="rect">
            <a:avLst/>
          </a:prstGeom>
          <a:noFill/>
        </p:spPr>
        <p:txBody>
          <a:bodyPr wrap="square" rtlCol="0">
            <a:spAutoFit/>
          </a:bodyPr>
          <a:lstStyle/>
          <a:p>
            <a:pPr algn="ctr"/>
            <a:r>
              <a:rPr lang="en-GB" sz="7500" dirty="0"/>
              <a:t>d</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5088911" y="3005543"/>
            <a:ext cx="921876"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37696" y="2990369"/>
            <a:ext cx="68587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Immediate means…</a:t>
            </a:r>
          </a:p>
        </p:txBody>
      </p:sp>
      <p:sp>
        <p:nvSpPr>
          <p:cNvPr id="18" name="TextBox 17">
            <a:extLst>
              <a:ext uri="{FF2B5EF4-FFF2-40B4-BE49-F238E27FC236}">
                <a16:creationId xmlns:a16="http://schemas.microsoft.com/office/drawing/2014/main" id="{0D4884B3-DD4D-4E93-BFB6-24F68D37275A}"/>
              </a:ext>
            </a:extLst>
          </p:cNvPr>
          <p:cNvSpPr txBox="1"/>
          <p:nvPr/>
        </p:nvSpPr>
        <p:spPr>
          <a:xfrm>
            <a:off x="8536885" y="3002317"/>
            <a:ext cx="685877"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9A3C63DE-14E1-440B-8809-9135F9F902A0}"/>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BD469A88-0D8B-4226-804A-06B2610BF4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C31C5CD0-1EF7-49BD-815F-097AB388AE6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29997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occupy</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u</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329647" y="3013151"/>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7085214" y="3013150"/>
            <a:ext cx="749131"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474373" y="4516608"/>
            <a:ext cx="8610600" cy="1785104"/>
          </a:xfrm>
          <a:prstGeom prst="rect">
            <a:avLst/>
          </a:prstGeom>
          <a:noFill/>
        </p:spPr>
        <p:txBody>
          <a:bodyPr wrap="square" rtlCol="0">
            <a:spAutoFit/>
          </a:bodyPr>
          <a:lstStyle/>
          <a:p>
            <a:pPr algn="ctr"/>
            <a:r>
              <a:rPr lang="en-GB" sz="5500" dirty="0"/>
              <a:t>Occupy means live in, or keep you busy. </a:t>
            </a:r>
          </a:p>
        </p:txBody>
      </p:sp>
      <p:sp>
        <p:nvSpPr>
          <p:cNvPr id="16" name="Rectangle: Rounded Corners 15">
            <a:extLst>
              <a:ext uri="{FF2B5EF4-FFF2-40B4-BE49-F238E27FC236}">
                <a16:creationId xmlns:a16="http://schemas.microsoft.com/office/drawing/2014/main" id="{FF2EF954-0486-43B7-BB51-7911B1C85E5A}"/>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7" name="Picture 16">
            <a:extLst>
              <a:ext uri="{FF2B5EF4-FFF2-40B4-BE49-F238E27FC236}">
                <a16:creationId xmlns:a16="http://schemas.microsoft.com/office/drawing/2014/main" id="{CC8A3659-EB5C-48D0-937E-0A9E7AC9F6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18" name="Picture 17">
            <a:extLst>
              <a:ext uri="{FF2B5EF4-FFF2-40B4-BE49-F238E27FC236}">
                <a16:creationId xmlns:a16="http://schemas.microsoft.com/office/drawing/2014/main" id="{A98DA749-4C0D-4629-BD15-2E55576B79F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9200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o_c_p</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4507330" y="2962315"/>
            <a:ext cx="906758"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603564" y="3013130"/>
            <a:ext cx="698600"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40346" y="2970540"/>
            <a:ext cx="857942" cy="1246495"/>
          </a:xfrm>
          <a:prstGeom prst="rect">
            <a:avLst/>
          </a:prstGeom>
          <a:noFill/>
        </p:spPr>
        <p:txBody>
          <a:bodyPr wrap="square" rtlCol="0">
            <a:spAutoFit/>
          </a:bodyPr>
          <a:lstStyle/>
          <a:p>
            <a:pPr algn="ctr"/>
            <a:r>
              <a:rPr lang="en-GB" sz="7500" dirty="0"/>
              <a:t>u</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83526" y="3013130"/>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586162" y="4692199"/>
            <a:ext cx="5019676" cy="938719"/>
          </a:xfrm>
          <a:prstGeom prst="rect">
            <a:avLst/>
          </a:prstGeom>
          <a:noFill/>
        </p:spPr>
        <p:txBody>
          <a:bodyPr wrap="square" rtlCol="0">
            <a:spAutoFit/>
          </a:bodyPr>
          <a:lstStyle/>
          <a:p>
            <a:r>
              <a:rPr lang="en-GB" sz="5500" dirty="0"/>
              <a:t>Occupy means…</a:t>
            </a:r>
          </a:p>
        </p:txBody>
      </p:sp>
      <p:sp>
        <p:nvSpPr>
          <p:cNvPr id="16" name="Rectangle: Rounded Corners 15">
            <a:extLst>
              <a:ext uri="{FF2B5EF4-FFF2-40B4-BE49-F238E27FC236}">
                <a16:creationId xmlns:a16="http://schemas.microsoft.com/office/drawing/2014/main" id="{A15BDB90-939F-4592-AB29-545F85342AFB}"/>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7" name="Picture 16">
            <a:extLst>
              <a:ext uri="{FF2B5EF4-FFF2-40B4-BE49-F238E27FC236}">
                <a16:creationId xmlns:a16="http://schemas.microsoft.com/office/drawing/2014/main" id="{54CA7CBF-5B74-4881-92DD-322920EF4C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18" name="Picture 17">
            <a:extLst>
              <a:ext uri="{FF2B5EF4-FFF2-40B4-BE49-F238E27FC236}">
                <a16:creationId xmlns:a16="http://schemas.microsoft.com/office/drawing/2014/main" id="{933239E3-346D-412F-B12E-7EB28E57FB6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73027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2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occur</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u</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329647" y="3013151"/>
            <a:ext cx="1154097"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474373" y="4516608"/>
            <a:ext cx="8610600" cy="938719"/>
          </a:xfrm>
          <a:prstGeom prst="rect">
            <a:avLst/>
          </a:prstGeom>
          <a:noFill/>
        </p:spPr>
        <p:txBody>
          <a:bodyPr wrap="square" rtlCol="0">
            <a:spAutoFit/>
          </a:bodyPr>
          <a:lstStyle/>
          <a:p>
            <a:pPr algn="ctr"/>
            <a:r>
              <a:rPr lang="en-GB" sz="5500" dirty="0"/>
              <a:t>Occur means happen. </a:t>
            </a:r>
          </a:p>
        </p:txBody>
      </p:sp>
      <p:sp>
        <p:nvSpPr>
          <p:cNvPr id="15" name="Rectangle: Rounded Corners 14">
            <a:extLst>
              <a:ext uri="{FF2B5EF4-FFF2-40B4-BE49-F238E27FC236}">
                <a16:creationId xmlns:a16="http://schemas.microsoft.com/office/drawing/2014/main" id="{57011EF1-7675-4244-8E3E-597B3EA274FF}"/>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6" name="Picture 15">
            <a:extLst>
              <a:ext uri="{FF2B5EF4-FFF2-40B4-BE49-F238E27FC236}">
                <a16:creationId xmlns:a16="http://schemas.microsoft.com/office/drawing/2014/main" id="{9DC0A497-1EA7-46C2-A749-47CD0BDC29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17" name="Picture 16">
            <a:extLst>
              <a:ext uri="{FF2B5EF4-FFF2-40B4-BE49-F238E27FC236}">
                <a16:creationId xmlns:a16="http://schemas.microsoft.com/office/drawing/2014/main" id="{9638E482-BE95-4703-ADE9-71AC385EC1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51585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accommodate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o</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d</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a</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To accommodate means to make room for. </a:t>
            </a:r>
          </a:p>
        </p:txBody>
      </p:sp>
      <p:sp>
        <p:nvSpPr>
          <p:cNvPr id="22" name="Rectangle: Rounded Corners 21">
            <a:extLst>
              <a:ext uri="{FF2B5EF4-FFF2-40B4-BE49-F238E27FC236}">
                <a16:creationId xmlns:a16="http://schemas.microsoft.com/office/drawing/2014/main" id="{D3811773-DC35-466F-B1D7-358D9B9F8AB5}"/>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3" name="Picture 2">
            <a:extLst>
              <a:ext uri="{FF2B5EF4-FFF2-40B4-BE49-F238E27FC236}">
                <a16:creationId xmlns:a16="http://schemas.microsoft.com/office/drawing/2014/main" id="{E5BD8F16-491C-443D-8B5F-23E413E388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3" name="Picture 22">
            <a:extLst>
              <a:ext uri="{FF2B5EF4-FFF2-40B4-BE49-F238E27FC236}">
                <a16:creationId xmlns:a16="http://schemas.microsoft.com/office/drawing/2014/main" id="{10FD88CC-87DE-498B-A275-85B6C0E5BA2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064341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o_c_r</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4507330" y="2962315"/>
            <a:ext cx="906758"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603564" y="3013130"/>
            <a:ext cx="698600"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40346" y="2970540"/>
            <a:ext cx="857942" cy="1246495"/>
          </a:xfrm>
          <a:prstGeom prst="rect">
            <a:avLst/>
          </a:prstGeom>
          <a:noFill/>
        </p:spPr>
        <p:txBody>
          <a:bodyPr wrap="square" rtlCol="0">
            <a:spAutoFit/>
          </a:bodyPr>
          <a:lstStyle/>
          <a:p>
            <a:pPr algn="ctr"/>
            <a:r>
              <a:rPr lang="en-GB" sz="7500" dirty="0"/>
              <a:t>u</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58780" y="2975941"/>
            <a:ext cx="804065"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850974" y="4731956"/>
            <a:ext cx="5019676" cy="938719"/>
          </a:xfrm>
          <a:prstGeom prst="rect">
            <a:avLst/>
          </a:prstGeom>
          <a:noFill/>
        </p:spPr>
        <p:txBody>
          <a:bodyPr wrap="square" rtlCol="0">
            <a:spAutoFit/>
          </a:bodyPr>
          <a:lstStyle/>
          <a:p>
            <a:r>
              <a:rPr lang="en-GB" sz="5500" dirty="0"/>
              <a:t>Occur means…</a:t>
            </a:r>
          </a:p>
        </p:txBody>
      </p:sp>
      <p:sp>
        <p:nvSpPr>
          <p:cNvPr id="15" name="Rectangle: Rounded Corners 14">
            <a:extLst>
              <a:ext uri="{FF2B5EF4-FFF2-40B4-BE49-F238E27FC236}">
                <a16:creationId xmlns:a16="http://schemas.microsoft.com/office/drawing/2014/main" id="{890DE838-80C6-4388-B9AB-B482978A8B4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7" name="Picture 16">
            <a:extLst>
              <a:ext uri="{FF2B5EF4-FFF2-40B4-BE49-F238E27FC236}">
                <a16:creationId xmlns:a16="http://schemas.microsoft.com/office/drawing/2014/main" id="{797D2596-128C-4858-AD23-3ECC5409FF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16" name="Picture 15">
            <a:extLst>
              <a:ext uri="{FF2B5EF4-FFF2-40B4-BE49-F238E27FC236}">
                <a16:creationId xmlns:a16="http://schemas.microsoft.com/office/drawing/2014/main" id="{6D323A30-7688-4AE9-9776-3AE0DF9DB43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08445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opportunity</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97708" y="2987713"/>
            <a:ext cx="776510"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88000" y="3003252"/>
            <a:ext cx="776510"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u</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275854" y="2962276"/>
            <a:ext cx="943756"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145252" y="2962275"/>
            <a:ext cx="885969" cy="1246495"/>
          </a:xfrm>
          <a:prstGeom prst="rect">
            <a:avLst/>
          </a:prstGeom>
          <a:noFill/>
        </p:spPr>
        <p:txBody>
          <a:bodyPr wrap="square" rtlCol="0">
            <a:spAutoFit/>
          </a:bodyPr>
          <a:lstStyle/>
          <a:p>
            <a:pPr algn="ctr"/>
            <a:r>
              <a:rPr lang="en-GB" sz="7500" dirty="0" err="1"/>
              <a:t>i</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78976" cy="938719"/>
          </a:xfrm>
          <a:prstGeom prst="rect">
            <a:avLst/>
          </a:prstGeom>
          <a:noFill/>
        </p:spPr>
        <p:txBody>
          <a:bodyPr wrap="square" rtlCol="0">
            <a:spAutoFit/>
          </a:bodyPr>
          <a:lstStyle/>
          <a:p>
            <a:pPr algn="ctr"/>
            <a:r>
              <a:rPr lang="en-GB" sz="5500" dirty="0"/>
              <a:t>An opportunity is a chance. </a:t>
            </a:r>
          </a:p>
        </p:txBody>
      </p:sp>
      <p:sp>
        <p:nvSpPr>
          <p:cNvPr id="19" name="TextBox 18">
            <a:extLst>
              <a:ext uri="{FF2B5EF4-FFF2-40B4-BE49-F238E27FC236}">
                <a16:creationId xmlns:a16="http://schemas.microsoft.com/office/drawing/2014/main" id="{C46F7396-E991-4F15-B6CA-0D8529634D43}"/>
              </a:ext>
            </a:extLst>
          </p:cNvPr>
          <p:cNvSpPr txBox="1"/>
          <p:nvPr/>
        </p:nvSpPr>
        <p:spPr>
          <a:xfrm>
            <a:off x="8798757" y="2962275"/>
            <a:ext cx="885969"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5A709D9A-482A-4350-BC63-20B3C9E27715}"/>
              </a:ext>
            </a:extLst>
          </p:cNvPr>
          <p:cNvSpPr txBox="1"/>
          <p:nvPr/>
        </p:nvSpPr>
        <p:spPr>
          <a:xfrm>
            <a:off x="9451782" y="2962274"/>
            <a:ext cx="885969" cy="1246495"/>
          </a:xfrm>
          <a:prstGeom prst="rect">
            <a:avLst/>
          </a:prstGeom>
          <a:noFill/>
        </p:spPr>
        <p:txBody>
          <a:bodyPr wrap="square" rtlCol="0">
            <a:spAutoFit/>
          </a:bodyPr>
          <a:lstStyle/>
          <a:p>
            <a:pPr algn="ctr"/>
            <a:r>
              <a:rPr lang="en-GB" sz="7500" dirty="0"/>
              <a:t>y</a:t>
            </a:r>
          </a:p>
        </p:txBody>
      </p:sp>
      <p:sp>
        <p:nvSpPr>
          <p:cNvPr id="22" name="Rectangle: Rounded Corners 21">
            <a:extLst>
              <a:ext uri="{FF2B5EF4-FFF2-40B4-BE49-F238E27FC236}">
                <a16:creationId xmlns:a16="http://schemas.microsoft.com/office/drawing/2014/main" id="{0CF1AF4B-B9FC-42BC-A5C8-854905B98851}"/>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3" name="Picture 22">
            <a:extLst>
              <a:ext uri="{FF2B5EF4-FFF2-40B4-BE49-F238E27FC236}">
                <a16:creationId xmlns:a16="http://schemas.microsoft.com/office/drawing/2014/main" id="{77B0179C-D1CB-4B5F-91BD-221DE1F220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4" name="Picture 23">
            <a:extLst>
              <a:ext uri="{FF2B5EF4-FFF2-40B4-BE49-F238E27FC236}">
                <a16:creationId xmlns:a16="http://schemas.microsoft.com/office/drawing/2014/main" id="{603DF3DD-88AD-4771-B4EA-740ED66DC83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40263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a:t>_</a:t>
            </a:r>
            <a:r>
              <a:rPr lang="en-GB" sz="7500" dirty="0" err="1"/>
              <a:t>p_o_tun_ty</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o</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p</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u</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err="1"/>
              <a:t>i</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Opportunity means…</a:t>
            </a:r>
          </a:p>
        </p:txBody>
      </p:sp>
      <p:sp>
        <p:nvSpPr>
          <p:cNvPr id="19" name="TextBox 18">
            <a:extLst>
              <a:ext uri="{FF2B5EF4-FFF2-40B4-BE49-F238E27FC236}">
                <a16:creationId xmlns:a16="http://schemas.microsoft.com/office/drawing/2014/main" id="{F02B121C-F988-46C2-8621-1A3369781355}"/>
              </a:ext>
            </a:extLst>
          </p:cNvPr>
          <p:cNvSpPr txBox="1"/>
          <p:nvPr/>
        </p:nvSpPr>
        <p:spPr>
          <a:xfrm>
            <a:off x="2908662" y="2978244"/>
            <a:ext cx="54377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D2A5F2B7-7E97-4F48-91CB-B4D7DD5E3719}"/>
              </a:ext>
            </a:extLst>
          </p:cNvPr>
          <p:cNvSpPr txBox="1"/>
          <p:nvPr/>
        </p:nvSpPr>
        <p:spPr>
          <a:xfrm>
            <a:off x="9320656" y="2978244"/>
            <a:ext cx="543777" cy="1246495"/>
          </a:xfrm>
          <a:prstGeom prst="rect">
            <a:avLst/>
          </a:prstGeom>
          <a:noFill/>
        </p:spPr>
        <p:txBody>
          <a:bodyPr wrap="square" rtlCol="0">
            <a:spAutoFit/>
          </a:bodyPr>
          <a:lstStyle/>
          <a:p>
            <a:pPr algn="ctr"/>
            <a:r>
              <a:rPr lang="en-GB" sz="7500" dirty="0"/>
              <a:t>y</a:t>
            </a:r>
          </a:p>
        </p:txBody>
      </p:sp>
      <p:sp>
        <p:nvSpPr>
          <p:cNvPr id="22" name="Rectangle: Rounded Corners 21">
            <a:extLst>
              <a:ext uri="{FF2B5EF4-FFF2-40B4-BE49-F238E27FC236}">
                <a16:creationId xmlns:a16="http://schemas.microsoft.com/office/drawing/2014/main" id="{F0A9CE0E-FFFE-4383-BA23-F85A456C608D}"/>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sp>
        <p:nvSpPr>
          <p:cNvPr id="23" name="Rectangle: Rounded Corners 22">
            <a:extLst>
              <a:ext uri="{FF2B5EF4-FFF2-40B4-BE49-F238E27FC236}">
                <a16:creationId xmlns:a16="http://schemas.microsoft.com/office/drawing/2014/main" id="{FDB5169B-CDAB-4E79-A626-E626FC2FFE65}"/>
              </a:ext>
            </a:extLst>
          </p:cNvPr>
          <p:cNvSpPr/>
          <p:nvPr/>
        </p:nvSpPr>
        <p:spPr>
          <a:xfrm>
            <a:off x="3443645" y="633530"/>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4" name="Picture 23">
            <a:extLst>
              <a:ext uri="{FF2B5EF4-FFF2-40B4-BE49-F238E27FC236}">
                <a16:creationId xmlns:a16="http://schemas.microsoft.com/office/drawing/2014/main" id="{A1A910CC-ABEA-4EE8-B289-88F26367B2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5" name="Picture 24">
            <a:extLst>
              <a:ext uri="{FF2B5EF4-FFF2-40B4-BE49-F238E27FC236}">
                <a16:creationId xmlns:a16="http://schemas.microsoft.com/office/drawing/2014/main" id="{CB46E74C-3EC6-420C-8BE8-9A9E25B5684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24610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P spid="2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recommend</a:t>
            </a:r>
          </a:p>
        </p:txBody>
      </p:sp>
      <p:sp>
        <p:nvSpPr>
          <p:cNvPr id="9" name="TextBox 8">
            <a:extLst>
              <a:ext uri="{FF2B5EF4-FFF2-40B4-BE49-F238E27FC236}">
                <a16:creationId xmlns:a16="http://schemas.microsoft.com/office/drawing/2014/main" id="{ED318A03-29D0-4E81-BBAF-BEAFE75C8083}"/>
              </a:ext>
            </a:extLst>
          </p:cNvPr>
          <p:cNvSpPr txBox="1"/>
          <p:nvPr/>
        </p:nvSpPr>
        <p:spPr>
          <a:xfrm>
            <a:off x="3012555" y="2992074"/>
            <a:ext cx="745525" cy="1246495"/>
          </a:xfrm>
          <a:prstGeom prst="rect">
            <a:avLst/>
          </a:prstGeom>
          <a:noFill/>
        </p:spPr>
        <p:txBody>
          <a:bodyPr wrap="square" rtlCol="0">
            <a:spAutoFit/>
          </a:bodyPr>
          <a:lstStyle/>
          <a:p>
            <a:pPr algn="ctr"/>
            <a:r>
              <a:rPr lang="en-GB" sz="7500" dirty="0"/>
              <a:t>r</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543425" y="3002613"/>
            <a:ext cx="709858"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105682" y="3012911"/>
            <a:ext cx="710215"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51719" y="3032467"/>
            <a:ext cx="665365"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137060" y="3013151"/>
            <a:ext cx="776510"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823869" y="2992074"/>
            <a:ext cx="776510"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519072" y="2992076"/>
            <a:ext cx="763285"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097573" y="2992075"/>
            <a:ext cx="885969" cy="1246495"/>
          </a:xfrm>
          <a:prstGeom prst="rect">
            <a:avLst/>
          </a:prstGeom>
          <a:noFill/>
        </p:spPr>
        <p:txBody>
          <a:bodyPr wrap="square" rtlCol="0">
            <a:spAutoFit/>
          </a:bodyPr>
          <a:lstStyle/>
          <a:p>
            <a:pPr algn="ctr"/>
            <a:r>
              <a:rPr lang="en-GB" sz="7500" dirty="0"/>
              <a:t>d</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123368" y="4678533"/>
            <a:ext cx="10900114" cy="1785104"/>
          </a:xfrm>
          <a:prstGeom prst="rect">
            <a:avLst/>
          </a:prstGeom>
          <a:noFill/>
        </p:spPr>
        <p:txBody>
          <a:bodyPr wrap="square" rtlCol="0">
            <a:spAutoFit/>
          </a:bodyPr>
          <a:lstStyle/>
          <a:p>
            <a:pPr algn="ctr"/>
            <a:r>
              <a:rPr lang="en-GB" sz="5500" dirty="0"/>
              <a:t>To recommend means to say something is good.</a:t>
            </a:r>
          </a:p>
        </p:txBody>
      </p:sp>
      <p:sp>
        <p:nvSpPr>
          <p:cNvPr id="19" name="Rectangle: Rounded Corners 18">
            <a:extLst>
              <a:ext uri="{FF2B5EF4-FFF2-40B4-BE49-F238E27FC236}">
                <a16:creationId xmlns:a16="http://schemas.microsoft.com/office/drawing/2014/main" id="{D733C6A5-2990-4CC9-BBF5-616E0200C441}"/>
              </a:ext>
            </a:extLst>
          </p:cNvPr>
          <p:cNvSpPr/>
          <p:nvPr/>
        </p:nvSpPr>
        <p:spPr>
          <a:xfrm>
            <a:off x="3443645" y="633530"/>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56030A89-B674-4520-A8CF-C9AC4E91AC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3E091CAC-B0DA-4E2C-82D2-0624C7839D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69329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re_o_m_n</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r</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4823" y="3005541"/>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51307" y="3005541"/>
            <a:ext cx="761050"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29251" y="3005540"/>
            <a:ext cx="698600"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40861" y="3013130"/>
            <a:ext cx="761973"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850009" y="3013130"/>
            <a:ext cx="596699"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819201" y="3013130"/>
            <a:ext cx="68587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427128" y="2984305"/>
            <a:ext cx="796336" cy="1246495"/>
          </a:xfrm>
          <a:prstGeom prst="rect">
            <a:avLst/>
          </a:prstGeom>
          <a:noFill/>
        </p:spPr>
        <p:txBody>
          <a:bodyPr wrap="square" rtlCol="0">
            <a:spAutoFit/>
          </a:bodyPr>
          <a:lstStyle/>
          <a:p>
            <a:pPr algn="ctr"/>
            <a:r>
              <a:rPr lang="en-GB" sz="7500" dirty="0"/>
              <a:t>d</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690191" y="4621383"/>
            <a:ext cx="6980031" cy="938719"/>
          </a:xfrm>
          <a:prstGeom prst="rect">
            <a:avLst/>
          </a:prstGeom>
          <a:noFill/>
        </p:spPr>
        <p:txBody>
          <a:bodyPr wrap="square" rtlCol="0">
            <a:spAutoFit/>
          </a:bodyPr>
          <a:lstStyle/>
          <a:p>
            <a:r>
              <a:rPr lang="en-GB" sz="5500" dirty="0"/>
              <a:t>Recommend means…</a:t>
            </a:r>
          </a:p>
        </p:txBody>
      </p:sp>
      <p:sp>
        <p:nvSpPr>
          <p:cNvPr id="19" name="Rectangle: Rounded Corners 18">
            <a:extLst>
              <a:ext uri="{FF2B5EF4-FFF2-40B4-BE49-F238E27FC236}">
                <a16:creationId xmlns:a16="http://schemas.microsoft.com/office/drawing/2014/main" id="{D18D83B7-E4CE-4BFB-A951-76D2398BC58F}"/>
              </a:ext>
            </a:extLst>
          </p:cNvPr>
          <p:cNvSpPr/>
          <p:nvPr/>
        </p:nvSpPr>
        <p:spPr>
          <a:xfrm>
            <a:off x="3443645" y="633530"/>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3E5C0656-B025-4DAA-AD0F-DAEDF54E20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FE44A3B7-02B6-4C13-92AB-9139A07B7F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34539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suggest</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95449" y="3009899"/>
            <a:ext cx="632136" cy="1246495"/>
          </a:xfrm>
          <a:prstGeom prst="rect">
            <a:avLst/>
          </a:prstGeom>
          <a:noFill/>
        </p:spPr>
        <p:txBody>
          <a:bodyPr wrap="square" rtlCol="0">
            <a:spAutoFit/>
          </a:bodyPr>
          <a:lstStyle/>
          <a:p>
            <a:pPr algn="ctr"/>
            <a:r>
              <a:rPr lang="en-GB" sz="7500" dirty="0"/>
              <a:t>u</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489616" y="3013149"/>
            <a:ext cx="530358"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g</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644836" y="3013149"/>
            <a:ext cx="58925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80752" y="4516608"/>
            <a:ext cx="9554023" cy="1785104"/>
          </a:xfrm>
          <a:prstGeom prst="rect">
            <a:avLst/>
          </a:prstGeom>
          <a:noFill/>
        </p:spPr>
        <p:txBody>
          <a:bodyPr wrap="square" rtlCol="0">
            <a:spAutoFit/>
          </a:bodyPr>
          <a:lstStyle/>
          <a:p>
            <a:pPr algn="ctr"/>
            <a:r>
              <a:rPr lang="en-GB" sz="5500" dirty="0"/>
              <a:t>Suggest means propose or recommend.</a:t>
            </a:r>
          </a:p>
        </p:txBody>
      </p:sp>
      <p:sp>
        <p:nvSpPr>
          <p:cNvPr id="15" name="TextBox 14">
            <a:extLst>
              <a:ext uri="{FF2B5EF4-FFF2-40B4-BE49-F238E27FC236}">
                <a16:creationId xmlns:a16="http://schemas.microsoft.com/office/drawing/2014/main" id="{FE3BF979-C5C5-470E-A974-A86F91D22CB4}"/>
              </a:ext>
            </a:extLst>
          </p:cNvPr>
          <p:cNvSpPr txBox="1"/>
          <p:nvPr/>
        </p:nvSpPr>
        <p:spPr>
          <a:xfrm>
            <a:off x="7016452" y="3009899"/>
            <a:ext cx="774220"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86313" y="3013150"/>
            <a:ext cx="752548" cy="1246495"/>
          </a:xfrm>
          <a:prstGeom prst="rect">
            <a:avLst/>
          </a:prstGeom>
          <a:noFill/>
        </p:spPr>
        <p:txBody>
          <a:bodyPr wrap="square" rtlCol="0">
            <a:spAutoFit/>
          </a:bodyPr>
          <a:lstStyle/>
          <a:p>
            <a:pPr algn="ctr"/>
            <a:r>
              <a:rPr lang="en-GB" sz="7500" dirty="0"/>
              <a:t>t</a:t>
            </a:r>
          </a:p>
        </p:txBody>
      </p:sp>
      <p:sp>
        <p:nvSpPr>
          <p:cNvPr id="17" name="Rectangle: Rounded Corners 16">
            <a:extLst>
              <a:ext uri="{FF2B5EF4-FFF2-40B4-BE49-F238E27FC236}">
                <a16:creationId xmlns:a16="http://schemas.microsoft.com/office/drawing/2014/main" id="{F4769CCE-FC92-4E1A-BC92-AC0013ECAF1F}"/>
              </a:ext>
            </a:extLst>
          </p:cNvPr>
          <p:cNvSpPr/>
          <p:nvPr/>
        </p:nvSpPr>
        <p:spPr>
          <a:xfrm>
            <a:off x="3443645" y="633530"/>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8" name="Picture 17">
            <a:extLst>
              <a:ext uri="{FF2B5EF4-FFF2-40B4-BE49-F238E27FC236}">
                <a16:creationId xmlns:a16="http://schemas.microsoft.com/office/drawing/2014/main" id="{F7ABCE34-6E17-4008-94AF-556C22F9EB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19" name="Picture 18">
            <a:extLst>
              <a:ext uri="{FF2B5EF4-FFF2-40B4-BE49-F238E27FC236}">
                <a16:creationId xmlns:a16="http://schemas.microsoft.com/office/drawing/2014/main" id="{BCF82BAB-B0AA-4F5D-B052-A1466A38B7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54703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s_g_e_t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14745" y="2970540"/>
            <a:ext cx="906758"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599020" y="2981342"/>
            <a:ext cx="698600" cy="1246495"/>
          </a:xfrm>
          <a:prstGeom prst="rect">
            <a:avLst/>
          </a:prstGeom>
          <a:noFill/>
        </p:spPr>
        <p:txBody>
          <a:bodyPr wrap="square" rtlCol="0">
            <a:spAutoFit/>
          </a:bodyPr>
          <a:lstStyle/>
          <a:p>
            <a:pPr algn="ctr"/>
            <a:r>
              <a:rPr lang="en-GB" sz="7500" dirty="0"/>
              <a:t>u</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930860" y="2959737"/>
            <a:ext cx="857942"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3857677" y="2981341"/>
            <a:ext cx="698600" cy="1246495"/>
          </a:xfrm>
          <a:prstGeom prst="rect">
            <a:avLst/>
          </a:prstGeom>
          <a:noFill/>
        </p:spPr>
        <p:txBody>
          <a:bodyPr wrap="square" rtlCol="0">
            <a:spAutoFit/>
          </a:bodyPr>
          <a:lstStyle/>
          <a:p>
            <a:pPr algn="ctr"/>
            <a:r>
              <a:rPr lang="en-GB" sz="7500" dirty="0"/>
              <a:t>g</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58780" y="2975941"/>
            <a:ext cx="804065"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460449" y="4731956"/>
            <a:ext cx="5800725" cy="938719"/>
          </a:xfrm>
          <a:prstGeom prst="rect">
            <a:avLst/>
          </a:prstGeom>
          <a:noFill/>
        </p:spPr>
        <p:txBody>
          <a:bodyPr wrap="square" rtlCol="0">
            <a:spAutoFit/>
          </a:bodyPr>
          <a:lstStyle/>
          <a:p>
            <a:r>
              <a:rPr lang="en-GB" sz="5500" dirty="0"/>
              <a:t>Suggest means…</a:t>
            </a:r>
          </a:p>
        </p:txBody>
      </p:sp>
      <p:sp>
        <p:nvSpPr>
          <p:cNvPr id="15" name="TextBox 14">
            <a:extLst>
              <a:ext uri="{FF2B5EF4-FFF2-40B4-BE49-F238E27FC236}">
                <a16:creationId xmlns:a16="http://schemas.microsoft.com/office/drawing/2014/main" id="{4FDF412B-EFA2-4256-BBA7-E9EAFF02AB75}"/>
              </a:ext>
            </a:extLst>
          </p:cNvPr>
          <p:cNvSpPr txBox="1"/>
          <p:nvPr/>
        </p:nvSpPr>
        <p:spPr>
          <a:xfrm>
            <a:off x="4443435" y="2981341"/>
            <a:ext cx="745110"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2F3A3511-7C0C-478A-9A9A-5108466FB061}"/>
              </a:ext>
            </a:extLst>
          </p:cNvPr>
          <p:cNvSpPr txBox="1"/>
          <p:nvPr/>
        </p:nvSpPr>
        <p:spPr>
          <a:xfrm>
            <a:off x="5514157" y="2981341"/>
            <a:ext cx="698600" cy="1246495"/>
          </a:xfrm>
          <a:prstGeom prst="rect">
            <a:avLst/>
          </a:prstGeom>
          <a:noFill/>
        </p:spPr>
        <p:txBody>
          <a:bodyPr wrap="square" rtlCol="0">
            <a:spAutoFit/>
          </a:bodyPr>
          <a:lstStyle/>
          <a:p>
            <a:pPr algn="ctr"/>
            <a:r>
              <a:rPr lang="en-GB" sz="7500" dirty="0"/>
              <a:t>t</a:t>
            </a:r>
          </a:p>
        </p:txBody>
      </p:sp>
      <p:sp>
        <p:nvSpPr>
          <p:cNvPr id="17" name="Rectangle: Rounded Corners 16">
            <a:extLst>
              <a:ext uri="{FF2B5EF4-FFF2-40B4-BE49-F238E27FC236}">
                <a16:creationId xmlns:a16="http://schemas.microsoft.com/office/drawing/2014/main" id="{D34015A5-3EE5-4E08-BB1A-9304AFD03E1F}"/>
              </a:ext>
            </a:extLst>
          </p:cNvPr>
          <p:cNvSpPr/>
          <p:nvPr/>
        </p:nvSpPr>
        <p:spPr>
          <a:xfrm>
            <a:off x="3443645" y="633530"/>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18" name="Picture 17">
            <a:extLst>
              <a:ext uri="{FF2B5EF4-FFF2-40B4-BE49-F238E27FC236}">
                <a16:creationId xmlns:a16="http://schemas.microsoft.com/office/drawing/2014/main" id="{590B6E39-853B-4F33-B084-505776E749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19" name="Picture 18">
            <a:extLst>
              <a:ext uri="{FF2B5EF4-FFF2-40B4-BE49-F238E27FC236}">
                <a16:creationId xmlns:a16="http://schemas.microsoft.com/office/drawing/2014/main" id="{D65ED334-CD67-4E5E-93DD-252DDF71782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90412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a_c_m_od_t</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o</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d</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err="1"/>
              <a:t>d</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81348" y="3013142"/>
            <a:ext cx="115409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2095237" y="3013149"/>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Accommodate means…</a:t>
            </a:r>
          </a:p>
        </p:txBody>
      </p:sp>
      <p:sp>
        <p:nvSpPr>
          <p:cNvPr id="22" name="Rectangle: Rounded Corners 21">
            <a:extLst>
              <a:ext uri="{FF2B5EF4-FFF2-40B4-BE49-F238E27FC236}">
                <a16:creationId xmlns:a16="http://schemas.microsoft.com/office/drawing/2014/main" id="{BA35BDD5-0191-4961-AE98-7C3DCFE62D5A}"/>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3" name="Picture 2">
            <a:extLst>
              <a:ext uri="{FF2B5EF4-FFF2-40B4-BE49-F238E27FC236}">
                <a16:creationId xmlns:a16="http://schemas.microsoft.com/office/drawing/2014/main" id="{B77C7B39-9084-433A-B6C9-BF7E346E83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6B535D4D-6232-4F41-BA00-8CE472D553D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182818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accompany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p</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To accompany means to go with. </a:t>
            </a:r>
          </a:p>
        </p:txBody>
      </p:sp>
      <p:sp>
        <p:nvSpPr>
          <p:cNvPr id="19" name="Rectangle: Rounded Corners 18">
            <a:extLst>
              <a:ext uri="{FF2B5EF4-FFF2-40B4-BE49-F238E27FC236}">
                <a16:creationId xmlns:a16="http://schemas.microsoft.com/office/drawing/2014/main" id="{799958D6-E87B-4290-AAB5-67B1DF024C46}"/>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A26C046F-C163-4FC2-BAD2-F3B7CC289D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EA240850-6262-4A3A-B510-AF54DD53A5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12300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a_c_mp_n</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2270707" y="300876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p</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7732656" y="3004386"/>
            <a:ext cx="1154097" cy="1246495"/>
          </a:xfrm>
          <a:prstGeom prst="rect">
            <a:avLst/>
          </a:prstGeom>
          <a:noFill/>
        </p:spPr>
        <p:txBody>
          <a:bodyPr wrap="square" rtlCol="0">
            <a:spAutoFit/>
          </a:bodyPr>
          <a:lstStyle/>
          <a:p>
            <a:pPr algn="ctr"/>
            <a:r>
              <a:rPr lang="en-GB" sz="7500" dirty="0" err="1"/>
              <a:t>y</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Accompany means…</a:t>
            </a:r>
          </a:p>
        </p:txBody>
      </p:sp>
      <p:sp>
        <p:nvSpPr>
          <p:cNvPr id="19" name="Rectangle: Rounded Corners 18">
            <a:extLst>
              <a:ext uri="{FF2B5EF4-FFF2-40B4-BE49-F238E27FC236}">
                <a16:creationId xmlns:a16="http://schemas.microsoft.com/office/drawing/2014/main" id="{740B954D-6B17-44E0-A7AF-5A37F211832D}"/>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E8F2E78F-5212-41BD-8211-F4FD66619F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F60E952E-A2FE-42B8-A8D5-7316D3104C1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66925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according</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d</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g</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 According means in agreement with. </a:t>
            </a:r>
          </a:p>
        </p:txBody>
      </p:sp>
      <p:sp>
        <p:nvSpPr>
          <p:cNvPr id="19" name="Rectangle: Rounded Corners 18">
            <a:extLst>
              <a:ext uri="{FF2B5EF4-FFF2-40B4-BE49-F238E27FC236}">
                <a16:creationId xmlns:a16="http://schemas.microsoft.com/office/drawing/2014/main" id="{1AE49ABE-DD84-4B48-BCBC-95682AB7DCE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1A2188FD-B4A5-4844-BFE2-EAC3C65EC4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2" name="Picture 21">
            <a:extLst>
              <a:ext uri="{FF2B5EF4-FFF2-40B4-BE49-F238E27FC236}">
                <a16:creationId xmlns:a16="http://schemas.microsoft.com/office/drawing/2014/main" id="{22F4AA75-8150-4A40-9F51-A5DF81830C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01091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a_c_r_in</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2270707" y="300876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d</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7732656" y="3004386"/>
            <a:ext cx="1154097" cy="1246495"/>
          </a:xfrm>
          <a:prstGeom prst="rect">
            <a:avLst/>
          </a:prstGeom>
          <a:noFill/>
        </p:spPr>
        <p:txBody>
          <a:bodyPr wrap="square" rtlCol="0">
            <a:spAutoFit/>
          </a:bodyPr>
          <a:lstStyle/>
          <a:p>
            <a:pPr algn="ctr"/>
            <a:r>
              <a:rPr lang="en-GB" sz="7500" dirty="0" err="1"/>
              <a:t>g</a:t>
            </a: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According means…</a:t>
            </a:r>
          </a:p>
        </p:txBody>
      </p:sp>
      <p:sp>
        <p:nvSpPr>
          <p:cNvPr id="19" name="Rectangle: Rounded Corners 18">
            <a:extLst>
              <a:ext uri="{FF2B5EF4-FFF2-40B4-BE49-F238E27FC236}">
                <a16:creationId xmlns:a16="http://schemas.microsoft.com/office/drawing/2014/main" id="{2C258105-DD9C-441B-9299-49B194E6714E}"/>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0" name="Picture 19">
            <a:extLst>
              <a:ext uri="{FF2B5EF4-FFF2-40B4-BE49-F238E27FC236}">
                <a16:creationId xmlns:a16="http://schemas.microsoft.com/office/drawing/2014/main" id="{ED55A390-D949-4AE2-A616-8935C2DC45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CF41592D-18D7-4390-B61D-6E9A3E155C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6891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926596" y="1844978"/>
            <a:ext cx="11070454" cy="1246495"/>
          </a:xfrm>
          <a:prstGeom prst="rect">
            <a:avLst/>
          </a:prstGeom>
          <a:noFill/>
        </p:spPr>
        <p:txBody>
          <a:bodyPr wrap="square" rtlCol="0">
            <a:spAutoFit/>
          </a:bodyPr>
          <a:lstStyle/>
          <a:p>
            <a:pPr algn="ctr"/>
            <a:r>
              <a:rPr lang="en-GB" sz="7500" dirty="0"/>
              <a:t>aggressive</a:t>
            </a:r>
          </a:p>
        </p:txBody>
      </p:sp>
      <p:sp>
        <p:nvSpPr>
          <p:cNvPr id="9" name="TextBox 8">
            <a:extLst>
              <a:ext uri="{FF2B5EF4-FFF2-40B4-BE49-F238E27FC236}">
                <a16:creationId xmlns:a16="http://schemas.microsoft.com/office/drawing/2014/main" id="{ED318A03-29D0-4E81-BBAF-BEAFE75C8083}"/>
              </a:ext>
            </a:extLst>
          </p:cNvPr>
          <p:cNvSpPr txBox="1"/>
          <p:nvPr/>
        </p:nvSpPr>
        <p:spPr>
          <a:xfrm>
            <a:off x="3147323" y="3008777"/>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867457" y="3008778"/>
            <a:ext cx="1154097" cy="1246495"/>
          </a:xfrm>
          <a:prstGeom prst="rect">
            <a:avLst/>
          </a:prstGeom>
          <a:noFill/>
        </p:spPr>
        <p:txBody>
          <a:bodyPr wrap="square" rtlCol="0">
            <a:spAutoFit/>
          </a:bodyPr>
          <a:lstStyle/>
          <a:p>
            <a:pPr algn="ctr"/>
            <a:r>
              <a:rPr lang="en-GB" sz="7500" dirty="0"/>
              <a:t>g</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94270" y="3008779"/>
            <a:ext cx="1154097"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07726" y="3008780"/>
            <a:ext cx="1154097"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9844" y="3008781"/>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98230" y="3008782"/>
            <a:ext cx="1154097" cy="1246495"/>
          </a:xfrm>
          <a:prstGeom prst="rect">
            <a:avLst/>
          </a:prstGeom>
          <a:noFill/>
        </p:spPr>
        <p:txBody>
          <a:bodyPr wrap="square" rtlCol="0">
            <a:spAutoFit/>
          </a:bodyPr>
          <a:lstStyle/>
          <a:p>
            <a:pPr algn="ctr"/>
            <a:r>
              <a:rPr lang="en-GB" sz="7500" dirty="0"/>
              <a:t>s</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180348" y="2991477"/>
            <a:ext cx="1154097" cy="1246495"/>
          </a:xfrm>
          <a:prstGeom prst="rect">
            <a:avLst/>
          </a:prstGeom>
          <a:noFill/>
        </p:spPr>
        <p:txBody>
          <a:bodyPr wrap="square" rtlCol="0">
            <a:spAutoFit/>
          </a:bodyPr>
          <a:lstStyle/>
          <a:p>
            <a:pPr algn="ctr"/>
            <a:r>
              <a:rPr lang="en-GB" sz="7500" dirty="0"/>
              <a:t>s</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3" y="4678533"/>
            <a:ext cx="8254385" cy="1785104"/>
          </a:xfrm>
          <a:prstGeom prst="rect">
            <a:avLst/>
          </a:prstGeom>
          <a:noFill/>
        </p:spPr>
        <p:txBody>
          <a:bodyPr wrap="square" rtlCol="0">
            <a:spAutoFit/>
          </a:bodyPr>
          <a:lstStyle/>
          <a:p>
            <a:pPr algn="ctr"/>
            <a:r>
              <a:rPr lang="en-GB" sz="5500" dirty="0"/>
              <a:t> Aggressive means behaving as if ready to attack. </a:t>
            </a:r>
          </a:p>
        </p:txBody>
      </p:sp>
      <p:sp>
        <p:nvSpPr>
          <p:cNvPr id="17" name="TextBox 16">
            <a:extLst>
              <a:ext uri="{FF2B5EF4-FFF2-40B4-BE49-F238E27FC236}">
                <a16:creationId xmlns:a16="http://schemas.microsoft.com/office/drawing/2014/main" id="{5488D5E0-AA0F-44E0-ABF6-A327F25FA400}"/>
              </a:ext>
            </a:extLst>
          </p:cNvPr>
          <p:cNvSpPr txBox="1"/>
          <p:nvPr/>
        </p:nvSpPr>
        <p:spPr>
          <a:xfrm>
            <a:off x="8291616" y="2982824"/>
            <a:ext cx="1154097" cy="1246495"/>
          </a:xfrm>
          <a:prstGeom prst="rect">
            <a:avLst/>
          </a:prstGeom>
          <a:noFill/>
        </p:spPr>
        <p:txBody>
          <a:bodyPr wrap="square" rtlCol="0">
            <a:spAutoFit/>
          </a:bodyPr>
          <a:lstStyle/>
          <a:p>
            <a:pPr algn="ctr"/>
            <a:r>
              <a:rPr lang="en-GB" sz="7500" dirty="0"/>
              <a:t>v</a:t>
            </a:r>
          </a:p>
        </p:txBody>
      </p:sp>
      <p:sp>
        <p:nvSpPr>
          <p:cNvPr id="18" name="TextBox 17">
            <a:extLst>
              <a:ext uri="{FF2B5EF4-FFF2-40B4-BE49-F238E27FC236}">
                <a16:creationId xmlns:a16="http://schemas.microsoft.com/office/drawing/2014/main" id="{5488D5E0-AA0F-44E0-ABF6-A327F25FA400}"/>
              </a:ext>
            </a:extLst>
          </p:cNvPr>
          <p:cNvSpPr txBox="1"/>
          <p:nvPr/>
        </p:nvSpPr>
        <p:spPr>
          <a:xfrm>
            <a:off x="8974796" y="2982823"/>
            <a:ext cx="1154097"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5488D5E0-AA0F-44E0-ABF6-A327F25FA400}"/>
              </a:ext>
            </a:extLst>
          </p:cNvPr>
          <p:cNvSpPr txBox="1"/>
          <p:nvPr/>
        </p:nvSpPr>
        <p:spPr>
          <a:xfrm>
            <a:off x="7752327" y="3026087"/>
            <a:ext cx="1154097" cy="1246495"/>
          </a:xfrm>
          <a:prstGeom prst="rect">
            <a:avLst/>
          </a:prstGeom>
          <a:noFill/>
        </p:spPr>
        <p:txBody>
          <a:bodyPr wrap="square" rtlCol="0">
            <a:spAutoFit/>
          </a:bodyPr>
          <a:lstStyle/>
          <a:p>
            <a:pPr algn="ctr"/>
            <a:r>
              <a:rPr lang="en-GB" sz="7500" dirty="0"/>
              <a:t>i</a:t>
            </a:r>
          </a:p>
        </p:txBody>
      </p:sp>
      <p:sp>
        <p:nvSpPr>
          <p:cNvPr id="20" name="Rectangle: Rounded Corners 19">
            <a:extLst>
              <a:ext uri="{FF2B5EF4-FFF2-40B4-BE49-F238E27FC236}">
                <a16:creationId xmlns:a16="http://schemas.microsoft.com/office/drawing/2014/main" id="{63E5220F-7E37-4A54-8615-58F19E4A778A}"/>
              </a:ext>
            </a:extLst>
          </p:cNvPr>
          <p:cNvSpPr/>
          <p:nvPr/>
        </p:nvSpPr>
        <p:spPr>
          <a:xfrm>
            <a:off x="3410759" y="637698"/>
            <a:ext cx="5526157" cy="86456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Double Consonants</a:t>
            </a:r>
          </a:p>
        </p:txBody>
      </p:sp>
      <p:pic>
        <p:nvPicPr>
          <p:cNvPr id="22" name="Picture 21">
            <a:extLst>
              <a:ext uri="{FF2B5EF4-FFF2-40B4-BE49-F238E27FC236}">
                <a16:creationId xmlns:a16="http://schemas.microsoft.com/office/drawing/2014/main" id="{1863D64C-CA6E-48D5-9315-D9CD5C256C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036234"/>
            <a:ext cx="2250250" cy="1627681"/>
          </a:xfrm>
          <a:prstGeom prst="rect">
            <a:avLst/>
          </a:prstGeom>
        </p:spPr>
      </p:pic>
      <p:pic>
        <p:nvPicPr>
          <p:cNvPr id="23" name="Picture 22">
            <a:extLst>
              <a:ext uri="{FF2B5EF4-FFF2-40B4-BE49-F238E27FC236}">
                <a16:creationId xmlns:a16="http://schemas.microsoft.com/office/drawing/2014/main" id="{E76BDC39-D5C5-45C6-94D2-3A90D736855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832294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840</Words>
  <Application>Microsoft Office PowerPoint</Application>
  <PresentationFormat>Widescreen</PresentationFormat>
  <Paragraphs>412</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2</cp:revision>
  <dcterms:created xsi:type="dcterms:W3CDTF">2018-02-28T15:55:08Z</dcterms:created>
  <dcterms:modified xsi:type="dcterms:W3CDTF">2018-03-01T20:46:28Z</dcterms:modified>
</cp:coreProperties>
</file>