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730" r:id="rId1"/>
  </p:sldMasterIdLst>
  <p:notesMasterIdLst>
    <p:notesMasterId r:id="rId29"/>
  </p:notesMasterIdLst>
  <p:handoutMasterIdLst>
    <p:handoutMasterId r:id="rId30"/>
  </p:handoutMasterIdLst>
  <p:sldIdLst>
    <p:sldId id="311" r:id="rId2"/>
    <p:sldId id="269" r:id="rId3"/>
    <p:sldId id="264" r:id="rId4"/>
    <p:sldId id="271" r:id="rId5"/>
    <p:sldId id="314" r:id="rId6"/>
    <p:sldId id="315" r:id="rId7"/>
    <p:sldId id="278" r:id="rId8"/>
    <p:sldId id="318" r:id="rId9"/>
    <p:sldId id="319" r:id="rId10"/>
    <p:sldId id="280" r:id="rId11"/>
    <p:sldId id="320" r:id="rId12"/>
    <p:sldId id="313" r:id="rId13"/>
    <p:sldId id="294" r:id="rId14"/>
    <p:sldId id="279" r:id="rId15"/>
    <p:sldId id="281" r:id="rId16"/>
    <p:sldId id="282" r:id="rId17"/>
    <p:sldId id="283" r:id="rId18"/>
    <p:sldId id="284" r:id="rId19"/>
    <p:sldId id="285" r:id="rId20"/>
    <p:sldId id="286" r:id="rId21"/>
    <p:sldId id="321" r:id="rId22"/>
    <p:sldId id="289" r:id="rId23"/>
    <p:sldId id="290" r:id="rId24"/>
    <p:sldId id="297" r:id="rId25"/>
    <p:sldId id="291" r:id="rId26"/>
    <p:sldId id="292" r:id="rId27"/>
    <p:sldId id="293" r:id="rId28"/>
  </p:sldIdLst>
  <p:sldSz cx="12192000" cy="6858000"/>
  <p:notesSz cx="6797675" cy="99266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0294" autoAdjust="0"/>
    <p:restoredTop sz="94660"/>
  </p:normalViewPr>
  <p:slideViewPr>
    <p:cSldViewPr snapToGrid="0">
      <p:cViewPr varScale="1">
        <p:scale>
          <a:sx n="86" d="100"/>
          <a:sy n="86" d="100"/>
        </p:scale>
        <p:origin x="102" y="9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50443" y="0"/>
            <a:ext cx="2945659" cy="498056"/>
          </a:xfrm>
          <a:prstGeom prst="rect">
            <a:avLst/>
          </a:prstGeom>
        </p:spPr>
        <p:txBody>
          <a:bodyPr vert="horz" lIns="91440" tIns="45720" rIns="91440" bIns="45720" rtlCol="0"/>
          <a:lstStyle>
            <a:lvl1pPr algn="r">
              <a:defRPr sz="1200"/>
            </a:lvl1pPr>
          </a:lstStyle>
          <a:p>
            <a:fld id="{9CF452AB-AC8F-4EE3-8D11-0422BFC1B009}" type="datetimeFigureOut">
              <a:rPr lang="en-GB" smtClean="0"/>
              <a:t>13/10/2020</a:t>
            </a:fld>
            <a:endParaRPr lang="en-GB"/>
          </a:p>
        </p:txBody>
      </p:sp>
      <p:sp>
        <p:nvSpPr>
          <p:cNvPr id="4" name="Footer Placeholder 3"/>
          <p:cNvSpPr>
            <a:spLocks noGrp="1"/>
          </p:cNvSpPr>
          <p:nvPr>
            <p:ph type="ftr" sz="quarter" idx="2"/>
          </p:nvPr>
        </p:nvSpPr>
        <p:spPr>
          <a:xfrm>
            <a:off x="0" y="9428584"/>
            <a:ext cx="2945659" cy="498055"/>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50443" y="9428584"/>
            <a:ext cx="2945659" cy="498055"/>
          </a:xfrm>
          <a:prstGeom prst="rect">
            <a:avLst/>
          </a:prstGeom>
        </p:spPr>
        <p:txBody>
          <a:bodyPr vert="horz" lIns="91440" tIns="45720" rIns="91440" bIns="45720" rtlCol="0" anchor="b"/>
          <a:lstStyle>
            <a:lvl1pPr algn="r">
              <a:defRPr sz="1200"/>
            </a:lvl1pPr>
          </a:lstStyle>
          <a:p>
            <a:fld id="{C958F8E5-2074-4CED-9BCE-27967DA1B9B2}" type="slidenum">
              <a:rPr lang="en-GB" smtClean="0"/>
              <a:t>‹#›</a:t>
            </a:fld>
            <a:endParaRPr lang="en-GB"/>
          </a:p>
        </p:txBody>
      </p:sp>
    </p:spTree>
    <p:extLst>
      <p:ext uri="{BB962C8B-B14F-4D97-AF65-F5344CB8AC3E}">
        <p14:creationId xmlns:p14="http://schemas.microsoft.com/office/powerpoint/2010/main" val="282157806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C25DDBC5-CBE2-423C-93F1-FAB706379400}" type="datetimeFigureOut">
              <a:rPr lang="en-GB" smtClean="0"/>
              <a:t>13/10/2020</a:t>
            </a:fld>
            <a:endParaRPr lang="en-GB"/>
          </a:p>
        </p:txBody>
      </p:sp>
      <p:sp>
        <p:nvSpPr>
          <p:cNvPr id="4" name="Slide Image Placeholder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BEF325AA-D24F-4B0E-AF39-B133B0C9F91C}" type="slidenum">
              <a:rPr lang="en-GB" smtClean="0"/>
              <a:t>‹#›</a:t>
            </a:fld>
            <a:endParaRPr lang="en-GB"/>
          </a:p>
        </p:txBody>
      </p:sp>
    </p:spTree>
    <p:extLst>
      <p:ext uri="{BB962C8B-B14F-4D97-AF65-F5344CB8AC3E}">
        <p14:creationId xmlns:p14="http://schemas.microsoft.com/office/powerpoint/2010/main" val="380798033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kern="1200" dirty="0" smtClean="0">
                <a:solidFill>
                  <a:schemeClr val="tx1"/>
                </a:solidFill>
                <a:effectLst/>
                <a:latin typeface="+mn-lt"/>
                <a:ea typeface="+mn-ea"/>
                <a:cs typeface="+mn-cs"/>
              </a:rPr>
              <a:t>categorizes</a:t>
            </a:r>
            <a:r>
              <a:rPr lang="en-US" sz="1200" b="0" i="0" kern="1200" baseline="0" dirty="0" smtClean="0">
                <a:solidFill>
                  <a:schemeClr val="tx1"/>
                </a:solidFill>
                <a:effectLst/>
                <a:latin typeface="+mn-lt"/>
                <a:ea typeface="+mn-ea"/>
                <a:cs typeface="+mn-cs"/>
              </a:rPr>
              <a:t> </a:t>
            </a:r>
            <a:r>
              <a:rPr lang="en-US" sz="1200" b="0" i="0" kern="1200" dirty="0" smtClean="0">
                <a:solidFill>
                  <a:schemeClr val="tx1"/>
                </a:solidFill>
                <a:effectLst/>
                <a:latin typeface="+mn-lt"/>
                <a:ea typeface="+mn-ea"/>
                <a:cs typeface="+mn-cs"/>
              </a:rPr>
              <a:t>all the different ways we feel and states of alertness</a:t>
            </a:r>
            <a:r>
              <a:rPr lang="en-US" sz="1200" b="0" i="0" kern="1200" baseline="0" dirty="0" smtClean="0">
                <a:solidFill>
                  <a:schemeClr val="tx1"/>
                </a:solidFill>
                <a:effectLst/>
                <a:latin typeface="+mn-lt"/>
                <a:ea typeface="+mn-ea"/>
                <a:cs typeface="+mn-cs"/>
              </a:rPr>
              <a:t> into 4 colors. C</a:t>
            </a:r>
            <a:r>
              <a:rPr lang="en-GB" sz="1200" b="0" i="0" kern="1200" dirty="0" err="1" smtClean="0">
                <a:solidFill>
                  <a:schemeClr val="tx1"/>
                </a:solidFill>
                <a:effectLst/>
                <a:latin typeface="+mn-lt"/>
                <a:ea typeface="+mn-ea"/>
                <a:cs typeface="+mn-cs"/>
              </a:rPr>
              <a:t>reating</a:t>
            </a:r>
            <a:r>
              <a:rPr lang="en-GB" sz="1200" b="0" i="0" kern="1200" dirty="0" smtClean="0">
                <a:solidFill>
                  <a:schemeClr val="tx1"/>
                </a:solidFill>
                <a:effectLst/>
                <a:latin typeface="+mn-lt"/>
                <a:ea typeface="+mn-ea"/>
                <a:cs typeface="+mn-cs"/>
              </a:rPr>
              <a:t> this type of system to categorize the complex feelings and emotions improves their ability to recognize and communicate how they're feeling in a safe, non-judgmental way.</a:t>
            </a:r>
            <a:endParaRPr lang="en-US" dirty="0" smtClean="0"/>
          </a:p>
          <a:p>
            <a:endParaRPr lang="en-GB" dirty="0"/>
          </a:p>
        </p:txBody>
      </p:sp>
      <p:sp>
        <p:nvSpPr>
          <p:cNvPr id="4" name="Slide Number Placeholder 3"/>
          <p:cNvSpPr>
            <a:spLocks noGrp="1"/>
          </p:cNvSpPr>
          <p:nvPr>
            <p:ph type="sldNum" sz="quarter" idx="10"/>
          </p:nvPr>
        </p:nvSpPr>
        <p:spPr/>
        <p:txBody>
          <a:bodyPr/>
          <a:lstStyle/>
          <a:p>
            <a:fld id="{BEF325AA-D24F-4B0E-AF39-B133B0C9F91C}" type="slidenum">
              <a:rPr lang="en-GB" smtClean="0"/>
              <a:t>1</a:t>
            </a:fld>
            <a:endParaRPr lang="en-GB"/>
          </a:p>
        </p:txBody>
      </p:sp>
    </p:spTree>
    <p:extLst>
      <p:ext uri="{BB962C8B-B14F-4D97-AF65-F5344CB8AC3E}">
        <p14:creationId xmlns:p14="http://schemas.microsoft.com/office/powerpoint/2010/main" val="262640903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D4FD675D-9030-4AC0-8853-441DDBC452AA}" type="slidenum">
              <a:rPr lang="en-US" smtClean="0"/>
              <a:pPr/>
              <a:t>10</a:t>
            </a:fld>
            <a:endParaRPr lang="en-US"/>
          </a:p>
        </p:txBody>
      </p:sp>
    </p:spTree>
    <p:extLst>
      <p:ext uri="{BB962C8B-B14F-4D97-AF65-F5344CB8AC3E}">
        <p14:creationId xmlns:p14="http://schemas.microsoft.com/office/powerpoint/2010/main" val="51934771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BEF325AA-D24F-4B0E-AF39-B133B0C9F91C}" type="slidenum">
              <a:rPr lang="en-GB" smtClean="0"/>
              <a:t>12</a:t>
            </a:fld>
            <a:endParaRPr lang="en-GB"/>
          </a:p>
        </p:txBody>
      </p:sp>
    </p:spTree>
    <p:extLst>
      <p:ext uri="{BB962C8B-B14F-4D97-AF65-F5344CB8AC3E}">
        <p14:creationId xmlns:p14="http://schemas.microsoft.com/office/powerpoint/2010/main" val="250666271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4FD675D-9030-4AC0-8853-441DDBC452AA}" type="slidenum">
              <a:rPr lang="en-US" smtClean="0"/>
              <a:pPr/>
              <a:t>16</a:t>
            </a:fld>
            <a:endParaRPr lang="en-US"/>
          </a:p>
        </p:txBody>
      </p:sp>
    </p:spTree>
    <p:extLst>
      <p:ext uri="{BB962C8B-B14F-4D97-AF65-F5344CB8AC3E}">
        <p14:creationId xmlns:p14="http://schemas.microsoft.com/office/powerpoint/2010/main" val="374328195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4FD675D-9030-4AC0-8853-441DDBC452AA}" type="slidenum">
              <a:rPr lang="en-US" smtClean="0"/>
              <a:pPr/>
              <a:t>18</a:t>
            </a:fld>
            <a:endParaRPr lang="en-US"/>
          </a:p>
        </p:txBody>
      </p:sp>
    </p:spTree>
    <p:extLst>
      <p:ext uri="{BB962C8B-B14F-4D97-AF65-F5344CB8AC3E}">
        <p14:creationId xmlns:p14="http://schemas.microsoft.com/office/powerpoint/2010/main" val="404525321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4FD675D-9030-4AC0-8853-441DDBC452AA}" type="slidenum">
              <a:rPr lang="en-US" smtClean="0"/>
              <a:pPr/>
              <a:t>20</a:t>
            </a:fld>
            <a:endParaRPr lang="en-US"/>
          </a:p>
        </p:txBody>
      </p:sp>
    </p:spTree>
    <p:extLst>
      <p:ext uri="{BB962C8B-B14F-4D97-AF65-F5344CB8AC3E}">
        <p14:creationId xmlns:p14="http://schemas.microsoft.com/office/powerpoint/2010/main" val="124623307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AKA</a:t>
            </a:r>
            <a:r>
              <a:rPr lang="en-US" baseline="0" dirty="0" smtClean="0"/>
              <a:t> our “</a:t>
            </a:r>
            <a:r>
              <a:rPr lang="en-US" baseline="0" smtClean="0"/>
              <a:t>inner coach”</a:t>
            </a:r>
            <a:endParaRPr lang="en-US"/>
          </a:p>
        </p:txBody>
      </p:sp>
      <p:sp>
        <p:nvSpPr>
          <p:cNvPr id="4" name="Slide Number Placeholder 3"/>
          <p:cNvSpPr>
            <a:spLocks noGrp="1"/>
          </p:cNvSpPr>
          <p:nvPr>
            <p:ph type="sldNum" sz="quarter" idx="10"/>
          </p:nvPr>
        </p:nvSpPr>
        <p:spPr/>
        <p:txBody>
          <a:bodyPr/>
          <a:lstStyle/>
          <a:p>
            <a:fld id="{D4FD675D-9030-4AC0-8853-441DDBC452AA}" type="slidenum">
              <a:rPr lang="en-US" smtClean="0"/>
              <a:pPr/>
              <a:t>22</a:t>
            </a:fld>
            <a:endParaRPr lang="en-US"/>
          </a:p>
        </p:txBody>
      </p:sp>
    </p:spTree>
    <p:extLst>
      <p:ext uri="{BB962C8B-B14F-4D97-AF65-F5344CB8AC3E}">
        <p14:creationId xmlns:p14="http://schemas.microsoft.com/office/powerpoint/2010/main" val="318396161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4FD675D-9030-4AC0-8853-441DDBC452AA}" type="slidenum">
              <a:rPr lang="en-US" smtClean="0"/>
              <a:pPr/>
              <a:t>23</a:t>
            </a:fld>
            <a:endParaRPr lang="en-US"/>
          </a:p>
        </p:txBody>
      </p:sp>
    </p:spTree>
    <p:extLst>
      <p:ext uri="{BB962C8B-B14F-4D97-AF65-F5344CB8AC3E}">
        <p14:creationId xmlns:p14="http://schemas.microsoft.com/office/powerpoint/2010/main" val="303058241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BEF325AA-D24F-4B0E-AF39-B133B0C9F91C}" type="slidenum">
              <a:rPr lang="en-GB" smtClean="0"/>
              <a:t>24</a:t>
            </a:fld>
            <a:endParaRPr lang="en-GB"/>
          </a:p>
        </p:txBody>
      </p:sp>
    </p:spTree>
    <p:extLst>
      <p:ext uri="{BB962C8B-B14F-4D97-AF65-F5344CB8AC3E}">
        <p14:creationId xmlns:p14="http://schemas.microsoft.com/office/powerpoint/2010/main" val="339060306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49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indent="0" algn="l" defTabSz="914400" rtl="0" eaLnBrk="1" fontAlgn="auto" latinLnBrk="0" hangingPunct="1">
              <a:lnSpc>
                <a:spcPct val="100000"/>
              </a:lnSpc>
              <a:spcBef>
                <a:spcPct val="0"/>
              </a:spcBef>
              <a:spcAft>
                <a:spcPts val="0"/>
              </a:spcAft>
              <a:buClrTx/>
              <a:buSzTx/>
              <a:buFontTx/>
              <a:buNone/>
              <a:tabLst/>
              <a:defRPr/>
            </a:pPr>
            <a:r>
              <a:rPr lang="en-US" sz="1200" b="0" dirty="0" smtClean="0">
                <a:solidFill>
                  <a:srgbClr val="3333FF"/>
                </a:solidFill>
                <a:latin typeface="Comic Sans MS" pitchFamily="66" charset="0"/>
              </a:rPr>
              <a:t>Create your own sensory shakers</a:t>
            </a:r>
          </a:p>
          <a:p>
            <a:pPr marL="0" marR="0" indent="0" algn="l" defTabSz="914400" rtl="0" eaLnBrk="1" fontAlgn="auto" latinLnBrk="0" hangingPunct="1">
              <a:lnSpc>
                <a:spcPct val="100000"/>
              </a:lnSpc>
              <a:spcBef>
                <a:spcPct val="0"/>
              </a:spcBef>
              <a:spcAft>
                <a:spcPts val="0"/>
              </a:spcAft>
              <a:buClrTx/>
              <a:buSzTx/>
              <a:buFontTx/>
              <a:buNone/>
              <a:tabLst/>
              <a:defRPr/>
            </a:pPr>
            <a:r>
              <a:rPr lang="en-US" sz="1200" b="0" dirty="0" smtClean="0">
                <a:solidFill>
                  <a:srgbClr val="3333FF"/>
                </a:solidFill>
                <a:latin typeface="Comic Sans MS" pitchFamily="66" charset="0"/>
              </a:rPr>
              <a:t>Create a sensory bin </a:t>
            </a:r>
          </a:p>
          <a:p>
            <a:pPr marL="0" marR="0" indent="0" algn="l" defTabSz="914400" rtl="0" eaLnBrk="1" fontAlgn="auto" latinLnBrk="0" hangingPunct="1">
              <a:lnSpc>
                <a:spcPct val="100000"/>
              </a:lnSpc>
              <a:spcBef>
                <a:spcPct val="0"/>
              </a:spcBef>
              <a:spcAft>
                <a:spcPts val="0"/>
              </a:spcAft>
              <a:buClrTx/>
              <a:buSzTx/>
              <a:buFontTx/>
              <a:buNone/>
              <a:tabLst/>
              <a:defRPr/>
            </a:pPr>
            <a:r>
              <a:rPr lang="en-US" sz="1200" b="0" dirty="0" smtClean="0">
                <a:solidFill>
                  <a:srgbClr val="3333FF"/>
                </a:solidFill>
                <a:latin typeface="Comic Sans MS" pitchFamily="66" charset="0"/>
              </a:rPr>
              <a:t>Have a IMPORTANT: Self-regulation tools should be available on an as-needed basis or at a scheduled break time.  These tools should not be withheld as a consequence or used as a reward.</a:t>
            </a:r>
          </a:p>
          <a:p>
            <a:pPr eaLnBrk="1" hangingPunct="1">
              <a:spcBef>
                <a:spcPct val="0"/>
              </a:spcBef>
            </a:pPr>
            <a:endParaRPr lang="en-US" dirty="0" smtClean="0"/>
          </a:p>
        </p:txBody>
      </p:sp>
      <p:sp>
        <p:nvSpPr>
          <p:cNvPr id="41988"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A5F52CEF-8F49-48A8-BF0B-636E88D6FBE3}" type="slidenum">
              <a:rPr lang="en-US" smtClean="0"/>
              <a:pPr fontAlgn="base">
                <a:spcBef>
                  <a:spcPct val="0"/>
                </a:spcBef>
                <a:spcAft>
                  <a:spcPct val="0"/>
                </a:spcAft>
                <a:defRPr/>
              </a:pPr>
              <a:t>26</a:t>
            </a:fld>
            <a:endParaRPr lang="en-US" smtClean="0"/>
          </a:p>
        </p:txBody>
      </p:sp>
    </p:spTree>
    <p:extLst>
      <p:ext uri="{BB962C8B-B14F-4D97-AF65-F5344CB8AC3E}">
        <p14:creationId xmlns:p14="http://schemas.microsoft.com/office/powerpoint/2010/main" val="207489896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4FD675D-9030-4AC0-8853-441DDBC452AA}" type="slidenum">
              <a:rPr lang="en-US" smtClean="0"/>
              <a:pPr/>
              <a:t>27</a:t>
            </a:fld>
            <a:endParaRPr lang="en-US"/>
          </a:p>
        </p:txBody>
      </p:sp>
    </p:spTree>
    <p:extLst>
      <p:ext uri="{BB962C8B-B14F-4D97-AF65-F5344CB8AC3E}">
        <p14:creationId xmlns:p14="http://schemas.microsoft.com/office/powerpoint/2010/main" val="156819841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smtClean="0"/>
          </a:p>
          <a:p>
            <a:endParaRPr lang="en-US" dirty="0"/>
          </a:p>
        </p:txBody>
      </p:sp>
      <p:sp>
        <p:nvSpPr>
          <p:cNvPr id="4" name="Slide Number Placeholder 3"/>
          <p:cNvSpPr>
            <a:spLocks noGrp="1"/>
          </p:cNvSpPr>
          <p:nvPr>
            <p:ph type="sldNum" sz="quarter" idx="10"/>
          </p:nvPr>
        </p:nvSpPr>
        <p:spPr/>
        <p:txBody>
          <a:bodyPr/>
          <a:lstStyle/>
          <a:p>
            <a:fld id="{D4FD675D-9030-4AC0-8853-441DDBC452AA}" type="slidenum">
              <a:rPr lang="en-US" smtClean="0"/>
              <a:pPr/>
              <a:t>2</a:t>
            </a:fld>
            <a:endParaRPr lang="en-US"/>
          </a:p>
        </p:txBody>
      </p:sp>
    </p:spTree>
    <p:extLst>
      <p:ext uri="{BB962C8B-B14F-4D97-AF65-F5344CB8AC3E}">
        <p14:creationId xmlns:p14="http://schemas.microsoft.com/office/powerpoint/2010/main" val="135473398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BEF325AA-D24F-4B0E-AF39-B133B0C9F91C}" type="slidenum">
              <a:rPr lang="en-GB" smtClean="0"/>
              <a:t>3</a:t>
            </a:fld>
            <a:endParaRPr lang="en-GB"/>
          </a:p>
        </p:txBody>
      </p:sp>
    </p:spTree>
    <p:extLst>
      <p:ext uri="{BB962C8B-B14F-4D97-AF65-F5344CB8AC3E}">
        <p14:creationId xmlns:p14="http://schemas.microsoft.com/office/powerpoint/2010/main" val="214830968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D4FD675D-9030-4AC0-8853-441DDBC452AA}" type="slidenum">
              <a:rPr lang="en-US" smtClean="0"/>
              <a:pPr/>
              <a:t>4</a:t>
            </a:fld>
            <a:endParaRPr lang="en-US"/>
          </a:p>
        </p:txBody>
      </p:sp>
    </p:spTree>
    <p:extLst>
      <p:ext uri="{BB962C8B-B14F-4D97-AF65-F5344CB8AC3E}">
        <p14:creationId xmlns:p14="http://schemas.microsoft.com/office/powerpoint/2010/main" val="268890195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BEF325AA-D24F-4B0E-AF39-B133B0C9F91C}" type="slidenum">
              <a:rPr lang="en-GB" smtClean="0"/>
              <a:t>5</a:t>
            </a:fld>
            <a:endParaRPr lang="en-GB"/>
          </a:p>
        </p:txBody>
      </p:sp>
    </p:spTree>
    <p:extLst>
      <p:ext uri="{BB962C8B-B14F-4D97-AF65-F5344CB8AC3E}">
        <p14:creationId xmlns:p14="http://schemas.microsoft.com/office/powerpoint/2010/main" val="398197525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BEF325AA-D24F-4B0E-AF39-B133B0C9F91C}" type="slidenum">
              <a:rPr lang="en-GB" smtClean="0"/>
              <a:t>6</a:t>
            </a:fld>
            <a:endParaRPr lang="en-GB"/>
          </a:p>
        </p:txBody>
      </p:sp>
    </p:spTree>
    <p:extLst>
      <p:ext uri="{BB962C8B-B14F-4D97-AF65-F5344CB8AC3E}">
        <p14:creationId xmlns:p14="http://schemas.microsoft.com/office/powerpoint/2010/main" val="188672423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4FD675D-9030-4AC0-8853-441DDBC452AA}" type="slidenum">
              <a:rPr lang="en-US" smtClean="0"/>
              <a:pPr/>
              <a:t>7</a:t>
            </a:fld>
            <a:endParaRPr lang="en-US"/>
          </a:p>
        </p:txBody>
      </p:sp>
    </p:spTree>
    <p:extLst>
      <p:ext uri="{BB962C8B-B14F-4D97-AF65-F5344CB8AC3E}">
        <p14:creationId xmlns:p14="http://schemas.microsoft.com/office/powerpoint/2010/main" val="395911701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BEF325AA-D24F-4B0E-AF39-B133B0C9F91C}" type="slidenum">
              <a:rPr lang="en-GB" smtClean="0"/>
              <a:t>8</a:t>
            </a:fld>
            <a:endParaRPr lang="en-GB"/>
          </a:p>
        </p:txBody>
      </p:sp>
    </p:spTree>
    <p:extLst>
      <p:ext uri="{BB962C8B-B14F-4D97-AF65-F5344CB8AC3E}">
        <p14:creationId xmlns:p14="http://schemas.microsoft.com/office/powerpoint/2010/main" val="121146662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BEF325AA-D24F-4B0E-AF39-B133B0C9F91C}" type="slidenum">
              <a:rPr lang="en-GB" smtClean="0"/>
              <a:t>9</a:t>
            </a:fld>
            <a:endParaRPr lang="en-GB"/>
          </a:p>
        </p:txBody>
      </p:sp>
    </p:spTree>
    <p:extLst>
      <p:ext uri="{BB962C8B-B14F-4D97-AF65-F5344CB8AC3E}">
        <p14:creationId xmlns:p14="http://schemas.microsoft.com/office/powerpoint/2010/main" val="351889160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915128" y="1788454"/>
            <a:ext cx="8361229" cy="2098226"/>
          </a:xfrm>
        </p:spPr>
        <p:txBody>
          <a:bodyPr anchor="b">
            <a:noAutofit/>
          </a:bodyPr>
          <a:lstStyle>
            <a:lvl1pPr algn="ctr">
              <a:defRPr sz="7200" cap="all" baseline="0">
                <a:solidFill>
                  <a:schemeClr val="tx2"/>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2679906" y="3956279"/>
            <a:ext cx="6831673" cy="1086237"/>
          </a:xfrm>
        </p:spPr>
        <p:txBody>
          <a:bodyPr>
            <a:normAutofit/>
          </a:bodyPr>
          <a:lstStyle>
            <a:lvl1pPr marL="0" indent="0" algn="ctr">
              <a:lnSpc>
                <a:spcPct val="112000"/>
              </a:lnSpc>
              <a:spcBef>
                <a:spcPts val="0"/>
              </a:spcBef>
              <a:spcAft>
                <a:spcPts val="0"/>
              </a:spcAft>
              <a:buNone/>
              <a:defRPr sz="23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a:xfrm>
            <a:off x="752858" y="6453386"/>
            <a:ext cx="1607944" cy="404614"/>
          </a:xfrm>
        </p:spPr>
        <p:txBody>
          <a:bodyPr/>
          <a:lstStyle>
            <a:lvl1pPr>
              <a:defRPr baseline="0">
                <a:solidFill>
                  <a:schemeClr val="tx2"/>
                </a:solidFill>
              </a:defRPr>
            </a:lvl1pPr>
          </a:lstStyle>
          <a:p>
            <a:fld id="{2F9FE982-CAA6-45F4-BA35-627465FF7040}" type="datetimeFigureOut">
              <a:rPr lang="en-GB" smtClean="0"/>
              <a:t>13/10/2020</a:t>
            </a:fld>
            <a:endParaRPr lang="en-GB"/>
          </a:p>
        </p:txBody>
      </p:sp>
      <p:sp>
        <p:nvSpPr>
          <p:cNvPr id="5" name="Footer Placeholder 4"/>
          <p:cNvSpPr>
            <a:spLocks noGrp="1"/>
          </p:cNvSpPr>
          <p:nvPr>
            <p:ph type="ftr" sz="quarter" idx="11"/>
          </p:nvPr>
        </p:nvSpPr>
        <p:spPr>
          <a:xfrm>
            <a:off x="2584054" y="6453386"/>
            <a:ext cx="7023377" cy="404614"/>
          </a:xfrm>
        </p:spPr>
        <p:txBody>
          <a:bodyPr/>
          <a:lstStyle>
            <a:lvl1pPr algn="ctr">
              <a:defRPr baseline="0">
                <a:solidFill>
                  <a:schemeClr val="tx2"/>
                </a:solidFill>
              </a:defRPr>
            </a:lvl1pPr>
          </a:lstStyle>
          <a:p>
            <a:endParaRPr lang="en-GB"/>
          </a:p>
        </p:txBody>
      </p:sp>
      <p:sp>
        <p:nvSpPr>
          <p:cNvPr id="6" name="Slide Number Placeholder 5"/>
          <p:cNvSpPr>
            <a:spLocks noGrp="1"/>
          </p:cNvSpPr>
          <p:nvPr>
            <p:ph type="sldNum" sz="quarter" idx="12"/>
          </p:nvPr>
        </p:nvSpPr>
        <p:spPr>
          <a:xfrm>
            <a:off x="9830683" y="6453386"/>
            <a:ext cx="1596292" cy="404614"/>
          </a:xfrm>
        </p:spPr>
        <p:txBody>
          <a:bodyPr/>
          <a:lstStyle>
            <a:lvl1pPr>
              <a:defRPr baseline="0">
                <a:solidFill>
                  <a:schemeClr val="tx2"/>
                </a:solidFill>
              </a:defRPr>
            </a:lvl1pPr>
          </a:lstStyle>
          <a:p>
            <a:fld id="{8BE83DA7-DD66-4B2C-881C-5EBBA922A793}" type="slidenum">
              <a:rPr lang="en-GB" smtClean="0"/>
              <a:t>‹#›</a:t>
            </a:fld>
            <a:endParaRPr lang="en-GB"/>
          </a:p>
        </p:txBody>
      </p:sp>
      <p:grpSp>
        <p:nvGrpSpPr>
          <p:cNvPr id="7" name="Group 6"/>
          <p:cNvGrpSpPr/>
          <p:nvPr/>
        </p:nvGrpSpPr>
        <p:grpSpPr>
          <a:xfrm>
            <a:off x="752858" y="744469"/>
            <a:ext cx="10674117" cy="5349671"/>
            <a:chOff x="752858" y="744469"/>
            <a:chExt cx="10674117" cy="5349671"/>
          </a:xfrm>
        </p:grpSpPr>
        <p:sp>
          <p:nvSpPr>
            <p:cNvPr id="11" name="Freeform 6"/>
            <p:cNvSpPr/>
            <p:nvPr/>
          </p:nvSpPr>
          <p:spPr bwMode="auto">
            <a:xfrm>
              <a:off x="8151962" y="1685652"/>
              <a:ext cx="3275013" cy="4408488"/>
            </a:xfrm>
            <a:custGeom>
              <a:avLst/>
              <a:gdLst/>
              <a:ahLst/>
              <a:cxnLst/>
              <a:rect l="l" t="t" r="r" b="b"/>
              <a:pathLst>
                <a:path w="10000" h="10000">
                  <a:moveTo>
                    <a:pt x="8761" y="0"/>
                  </a:moveTo>
                  <a:lnTo>
                    <a:pt x="10000" y="0"/>
                  </a:lnTo>
                  <a:lnTo>
                    <a:pt x="10000" y="10000"/>
                  </a:lnTo>
                  <a:lnTo>
                    <a:pt x="0" y="10000"/>
                  </a:lnTo>
                  <a:lnTo>
                    <a:pt x="0" y="9126"/>
                  </a:lnTo>
                  <a:lnTo>
                    <a:pt x="8761" y="9127"/>
                  </a:lnTo>
                  <a:lnTo>
                    <a:pt x="8761" y="0"/>
                  </a:lnTo>
                  <a:close/>
                </a:path>
              </a:pathLst>
            </a:custGeom>
            <a:solidFill>
              <a:schemeClr val="tx2"/>
            </a:solidFill>
            <a:ln w="0">
              <a:noFill/>
              <a:prstDash val="solid"/>
              <a:round/>
              <a:headEnd/>
              <a:tailEnd/>
            </a:ln>
          </p:spPr>
        </p:sp>
        <p:sp>
          <p:nvSpPr>
            <p:cNvPr id="14" name="Freeform 6"/>
            <p:cNvSpPr/>
            <p:nvPr/>
          </p:nvSpPr>
          <p:spPr bwMode="auto">
            <a:xfrm flipH="1" flipV="1">
              <a:off x="752858" y="744469"/>
              <a:ext cx="3275668" cy="4408488"/>
            </a:xfrm>
            <a:custGeom>
              <a:avLst/>
              <a:gdLst/>
              <a:ahLst/>
              <a:cxnLst/>
              <a:rect l="l" t="t" r="r" b="b"/>
              <a:pathLst>
                <a:path w="10002" h="10000">
                  <a:moveTo>
                    <a:pt x="8763" y="0"/>
                  </a:moveTo>
                  <a:lnTo>
                    <a:pt x="10002" y="0"/>
                  </a:lnTo>
                  <a:lnTo>
                    <a:pt x="10002" y="10000"/>
                  </a:lnTo>
                  <a:lnTo>
                    <a:pt x="2" y="10000"/>
                  </a:lnTo>
                  <a:cubicBezTo>
                    <a:pt x="-2" y="9698"/>
                    <a:pt x="4" y="9427"/>
                    <a:pt x="0" y="9125"/>
                  </a:cubicBezTo>
                  <a:lnTo>
                    <a:pt x="8763" y="9128"/>
                  </a:lnTo>
                  <a:lnTo>
                    <a:pt x="8763" y="0"/>
                  </a:lnTo>
                  <a:close/>
                </a:path>
              </a:pathLst>
            </a:custGeom>
            <a:solidFill>
              <a:schemeClr val="tx2"/>
            </a:solidFill>
            <a:ln w="0">
              <a:noFill/>
              <a:prstDash val="solid"/>
              <a:round/>
              <a:headEnd/>
              <a:tailEnd/>
            </a:ln>
          </p:spPr>
        </p:sp>
      </p:grpSp>
    </p:spTree>
    <p:extLst>
      <p:ext uri="{BB962C8B-B14F-4D97-AF65-F5344CB8AC3E}">
        <p14:creationId xmlns:p14="http://schemas.microsoft.com/office/powerpoint/2010/main" val="3885392134"/>
      </p:ext>
    </p:extLst>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371600" y="2295525"/>
            <a:ext cx="9601200" cy="3571875"/>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2F9FE982-CAA6-45F4-BA35-627465FF7040}" type="datetimeFigureOut">
              <a:rPr lang="en-GB" smtClean="0"/>
              <a:t>13/10/2020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BE83DA7-DD66-4B2C-881C-5EBBA922A793}" type="slidenum">
              <a:rPr lang="en-GB" smtClean="0"/>
              <a:t>‹#›</a:t>
            </a:fld>
            <a:endParaRPr lang="en-GB"/>
          </a:p>
        </p:txBody>
      </p:sp>
    </p:spTree>
    <p:extLst>
      <p:ext uri="{BB962C8B-B14F-4D97-AF65-F5344CB8AC3E}">
        <p14:creationId xmlns:p14="http://schemas.microsoft.com/office/powerpoint/2010/main" val="361713852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596561" y="624156"/>
            <a:ext cx="1565766" cy="5243244"/>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371600" y="624156"/>
            <a:ext cx="8179641" cy="5243244"/>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2F9FE982-CAA6-45F4-BA35-627465FF7040}" type="datetimeFigureOut">
              <a:rPr lang="en-GB" smtClean="0"/>
              <a:t>13/10/2020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BE83DA7-DD66-4B2C-881C-5EBBA922A793}" type="slidenum">
              <a:rPr lang="en-GB" smtClean="0"/>
              <a:t>‹#›</a:t>
            </a:fld>
            <a:endParaRPr lang="en-GB"/>
          </a:p>
        </p:txBody>
      </p:sp>
    </p:spTree>
    <p:extLst>
      <p:ext uri="{BB962C8B-B14F-4D97-AF65-F5344CB8AC3E}">
        <p14:creationId xmlns:p14="http://schemas.microsoft.com/office/powerpoint/2010/main" val="341171739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2F9FE982-CAA6-45F4-BA35-627465FF7040}" type="datetimeFigureOut">
              <a:rPr lang="en-GB" smtClean="0"/>
              <a:t>13/10/2020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BE83DA7-DD66-4B2C-881C-5EBBA922A793}" type="slidenum">
              <a:rPr lang="en-GB" smtClean="0"/>
              <a:t>‹#›</a:t>
            </a:fld>
            <a:endParaRPr lang="en-GB"/>
          </a:p>
        </p:txBody>
      </p:sp>
    </p:spTree>
    <p:extLst>
      <p:ext uri="{BB962C8B-B14F-4D97-AF65-F5344CB8AC3E}">
        <p14:creationId xmlns:p14="http://schemas.microsoft.com/office/powerpoint/2010/main" val="1658881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65025" y="1301360"/>
            <a:ext cx="9612971" cy="2852737"/>
          </a:xfrm>
        </p:spPr>
        <p:txBody>
          <a:bodyPr anchor="b">
            <a:normAutofit/>
          </a:bodyPr>
          <a:lstStyle>
            <a:lvl1pPr algn="r">
              <a:defRPr sz="7200" cap="all" baseline="0">
                <a:solidFill>
                  <a:schemeClr val="tx2"/>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765025" y="4216328"/>
            <a:ext cx="9612971" cy="1143324"/>
          </a:xfrm>
        </p:spPr>
        <p:txBody>
          <a:bodyPr/>
          <a:lstStyle>
            <a:lvl1pPr marL="0" indent="0" algn="r">
              <a:lnSpc>
                <a:spcPct val="112000"/>
              </a:lnSpc>
              <a:spcBef>
                <a:spcPts val="0"/>
              </a:spcBef>
              <a:spcAft>
                <a:spcPts val="0"/>
              </a:spcAft>
              <a:buNone/>
              <a:defRPr sz="24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a:xfrm>
            <a:off x="738908" y="6453386"/>
            <a:ext cx="1622409" cy="404614"/>
          </a:xfrm>
        </p:spPr>
        <p:txBody>
          <a:bodyPr/>
          <a:lstStyle>
            <a:lvl1pPr>
              <a:defRPr>
                <a:solidFill>
                  <a:schemeClr val="tx2"/>
                </a:solidFill>
              </a:defRPr>
            </a:lvl1pPr>
          </a:lstStyle>
          <a:p>
            <a:fld id="{2F9FE982-CAA6-45F4-BA35-627465FF7040}" type="datetimeFigureOut">
              <a:rPr lang="en-GB" smtClean="0"/>
              <a:t>13/10/2020</a:t>
            </a:fld>
            <a:endParaRPr lang="en-GB"/>
          </a:p>
        </p:txBody>
      </p:sp>
      <p:sp>
        <p:nvSpPr>
          <p:cNvPr id="5" name="Footer Placeholder 4"/>
          <p:cNvSpPr>
            <a:spLocks noGrp="1"/>
          </p:cNvSpPr>
          <p:nvPr>
            <p:ph type="ftr" sz="quarter" idx="11"/>
          </p:nvPr>
        </p:nvSpPr>
        <p:spPr>
          <a:xfrm>
            <a:off x="2584312" y="6453386"/>
            <a:ext cx="7023377" cy="404614"/>
          </a:xfrm>
        </p:spPr>
        <p:txBody>
          <a:bodyPr/>
          <a:lstStyle>
            <a:lvl1pPr algn="ctr">
              <a:defRPr>
                <a:solidFill>
                  <a:schemeClr val="tx2"/>
                </a:solidFill>
              </a:defRPr>
            </a:lvl1pPr>
          </a:lstStyle>
          <a:p>
            <a:endParaRPr lang="en-GB"/>
          </a:p>
        </p:txBody>
      </p:sp>
      <p:sp>
        <p:nvSpPr>
          <p:cNvPr id="6" name="Slide Number Placeholder 5"/>
          <p:cNvSpPr>
            <a:spLocks noGrp="1"/>
          </p:cNvSpPr>
          <p:nvPr>
            <p:ph type="sldNum" sz="quarter" idx="12"/>
          </p:nvPr>
        </p:nvSpPr>
        <p:spPr>
          <a:xfrm>
            <a:off x="9830683" y="6453386"/>
            <a:ext cx="1596292" cy="404614"/>
          </a:xfrm>
        </p:spPr>
        <p:txBody>
          <a:bodyPr/>
          <a:lstStyle>
            <a:lvl1pPr>
              <a:defRPr>
                <a:solidFill>
                  <a:schemeClr val="tx2"/>
                </a:solidFill>
              </a:defRPr>
            </a:lvl1pPr>
          </a:lstStyle>
          <a:p>
            <a:fld id="{8BE83DA7-DD66-4B2C-881C-5EBBA922A793}" type="slidenum">
              <a:rPr lang="en-GB" smtClean="0"/>
              <a:t>‹#›</a:t>
            </a:fld>
            <a:endParaRPr lang="en-GB"/>
          </a:p>
        </p:txBody>
      </p:sp>
      <p:sp>
        <p:nvSpPr>
          <p:cNvPr id="7" name="Freeform 6" title="Crop Mark"/>
          <p:cNvSpPr/>
          <p:nvPr/>
        </p:nvSpPr>
        <p:spPr bwMode="auto">
          <a:xfrm>
            <a:off x="8151962" y="1685652"/>
            <a:ext cx="3275013" cy="4408488"/>
          </a:xfrm>
          <a:custGeom>
            <a:avLst/>
            <a:gdLst/>
            <a:ahLst/>
            <a:cxnLst/>
            <a:rect l="0" t="0" r="r" b="b"/>
            <a:pathLst>
              <a:path w="4125" h="5554">
                <a:moveTo>
                  <a:pt x="3614" y="0"/>
                </a:moveTo>
                <a:lnTo>
                  <a:pt x="4125" y="0"/>
                </a:lnTo>
                <a:lnTo>
                  <a:pt x="4125" y="5554"/>
                </a:lnTo>
                <a:lnTo>
                  <a:pt x="0" y="5554"/>
                </a:lnTo>
                <a:lnTo>
                  <a:pt x="0" y="5074"/>
                </a:lnTo>
                <a:lnTo>
                  <a:pt x="3614" y="5074"/>
                </a:lnTo>
                <a:lnTo>
                  <a:pt x="3614" y="0"/>
                </a:lnTo>
                <a:close/>
              </a:path>
            </a:pathLst>
          </a:custGeom>
          <a:solidFill>
            <a:schemeClr val="tx2"/>
          </a:solidFill>
          <a:ln w="0">
            <a:noFill/>
            <a:prstDash val="solid"/>
            <a:round/>
            <a:headEnd/>
            <a:tailEnd/>
          </a:ln>
        </p:spPr>
      </p:sp>
    </p:spTree>
    <p:extLst>
      <p:ext uri="{BB962C8B-B14F-4D97-AF65-F5344CB8AC3E}">
        <p14:creationId xmlns:p14="http://schemas.microsoft.com/office/powerpoint/2010/main" val="1799869641"/>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2"/>
                </a:solidFill>
              </a:defRPr>
            </a:lvl1pPr>
          </a:lstStyle>
          <a:p>
            <a:r>
              <a:rPr lang="en-US" smtClean="0"/>
              <a:t>Click to edit Master title style</a:t>
            </a:r>
            <a:endParaRPr lang="en-US" dirty="0"/>
          </a:p>
        </p:txBody>
      </p:sp>
      <p:sp>
        <p:nvSpPr>
          <p:cNvPr id="3" name="Content Placeholder 2"/>
          <p:cNvSpPr>
            <a:spLocks noGrp="1"/>
          </p:cNvSpPr>
          <p:nvPr>
            <p:ph sz="half" idx="1"/>
          </p:nvPr>
        </p:nvSpPr>
        <p:spPr>
          <a:xfrm>
            <a:off x="1371600" y="2285999"/>
            <a:ext cx="4447786" cy="3581401"/>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525403" y="2285999"/>
            <a:ext cx="4447786" cy="3581401"/>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2F9FE982-CAA6-45F4-BA35-627465FF7040}" type="datetimeFigureOut">
              <a:rPr lang="en-GB" smtClean="0"/>
              <a:t>13/10/2020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8BE83DA7-DD66-4B2C-881C-5EBBA922A793}" type="slidenum">
              <a:rPr lang="en-GB" smtClean="0"/>
              <a:t>‹#›</a:t>
            </a:fld>
            <a:endParaRPr lang="en-GB"/>
          </a:p>
        </p:txBody>
      </p:sp>
    </p:spTree>
    <p:extLst>
      <p:ext uri="{BB962C8B-B14F-4D97-AF65-F5344CB8AC3E}">
        <p14:creationId xmlns:p14="http://schemas.microsoft.com/office/powerpoint/2010/main" val="15227572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371600" y="685800"/>
            <a:ext cx="9601200" cy="1485900"/>
          </a:xfrm>
        </p:spPr>
        <p:txBody>
          <a:bodyPr/>
          <a:lstStyle>
            <a:lvl1pPr>
              <a:defRPr>
                <a:solidFill>
                  <a:schemeClr val="tx2"/>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1371600" y="2340864"/>
            <a:ext cx="4443984" cy="823912"/>
          </a:xfrm>
        </p:spPr>
        <p:txBody>
          <a:bodyPr anchor="b">
            <a:noAutofit/>
          </a:bodyPr>
          <a:lstStyle>
            <a:lvl1pPr marL="0" indent="0">
              <a:lnSpc>
                <a:spcPct val="84000"/>
              </a:lnSpc>
              <a:spcBef>
                <a:spcPts val="0"/>
              </a:spcBef>
              <a:spcAft>
                <a:spcPts val="0"/>
              </a:spcAft>
              <a:buNone/>
              <a:defRPr sz="3000" b="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1371600" y="3305207"/>
            <a:ext cx="4443984" cy="2562193"/>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525014" y="2340864"/>
            <a:ext cx="4443984" cy="823912"/>
          </a:xfrm>
        </p:spPr>
        <p:txBody>
          <a:bodyPr anchor="b">
            <a:noAutofit/>
          </a:bodyPr>
          <a:lstStyle>
            <a:lvl1pPr marL="0" indent="0">
              <a:lnSpc>
                <a:spcPct val="84000"/>
              </a:lnSpc>
              <a:spcBef>
                <a:spcPts val="0"/>
              </a:spcBef>
              <a:spcAft>
                <a:spcPts val="0"/>
              </a:spcAft>
              <a:buNone/>
              <a:defRPr sz="3000" b="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525014" y="3305207"/>
            <a:ext cx="4443984" cy="2562193"/>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2F9FE982-CAA6-45F4-BA35-627465FF7040}" type="datetimeFigureOut">
              <a:rPr lang="en-GB" smtClean="0"/>
              <a:t>13/10/2020</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8BE83DA7-DD66-4B2C-881C-5EBBA922A793}" type="slidenum">
              <a:rPr lang="en-GB" smtClean="0"/>
              <a:t>‹#›</a:t>
            </a:fld>
            <a:endParaRPr lang="en-GB"/>
          </a:p>
        </p:txBody>
      </p:sp>
    </p:spTree>
    <p:extLst>
      <p:ext uri="{BB962C8B-B14F-4D97-AF65-F5344CB8AC3E}">
        <p14:creationId xmlns:p14="http://schemas.microsoft.com/office/powerpoint/2010/main" val="422547960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2F9FE982-CAA6-45F4-BA35-627465FF7040}" type="datetimeFigureOut">
              <a:rPr lang="en-GB" smtClean="0"/>
              <a:t>13/10/2020</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8BE83DA7-DD66-4B2C-881C-5EBBA922A793}" type="slidenum">
              <a:rPr lang="en-GB" smtClean="0"/>
              <a:t>‹#›</a:t>
            </a:fld>
            <a:endParaRPr lang="en-GB"/>
          </a:p>
        </p:txBody>
      </p:sp>
    </p:spTree>
    <p:extLst>
      <p:ext uri="{BB962C8B-B14F-4D97-AF65-F5344CB8AC3E}">
        <p14:creationId xmlns:p14="http://schemas.microsoft.com/office/powerpoint/2010/main" val="416155338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F9FE982-CAA6-45F4-BA35-627465FF7040}" type="datetimeFigureOut">
              <a:rPr lang="en-GB" smtClean="0"/>
              <a:t>13/10/2020</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8BE83DA7-DD66-4B2C-881C-5EBBA922A793}" type="slidenum">
              <a:rPr lang="en-GB" smtClean="0"/>
              <a:t>‹#›</a:t>
            </a:fld>
            <a:endParaRPr lang="en-GB"/>
          </a:p>
        </p:txBody>
      </p:sp>
    </p:spTree>
    <p:extLst>
      <p:ext uri="{BB962C8B-B14F-4D97-AF65-F5344CB8AC3E}">
        <p14:creationId xmlns:p14="http://schemas.microsoft.com/office/powerpoint/2010/main" val="157394331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Rectangle 7" title="Background Shape"/>
          <p:cNvSpPr/>
          <p:nvPr/>
        </p:nvSpPr>
        <p:spPr>
          <a:xfrm>
            <a:off x="0" y="376"/>
            <a:ext cx="5303520" cy="68576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723900" y="685800"/>
            <a:ext cx="3855720" cy="2157884"/>
          </a:xfrm>
        </p:spPr>
        <p:txBody>
          <a:bodyPr anchor="t">
            <a:noAutofit/>
          </a:bodyPr>
          <a:lstStyle>
            <a:lvl1pPr>
              <a:lnSpc>
                <a:spcPct val="84000"/>
              </a:lnSpc>
              <a:defRPr sz="4800" baseline="0">
                <a:solidFill>
                  <a:schemeClr val="tx2"/>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6256020" y="685801"/>
            <a:ext cx="5212080" cy="5175250"/>
          </a:xfrm>
        </p:spPr>
        <p:txBody>
          <a:bodyPr/>
          <a:lstStyle>
            <a:lvl1pPr>
              <a:defRPr sz="2000"/>
            </a:lvl1pPr>
            <a:lvl2pPr>
              <a:defRPr sz="2000"/>
            </a:lvl2pPr>
            <a:lvl3pPr>
              <a:defRPr sz="1800"/>
            </a:lvl3pPr>
            <a:lvl4pPr>
              <a:defRPr sz="1800"/>
            </a:lvl4pPr>
            <a:lvl5pPr>
              <a:defRPr sz="1600"/>
            </a:lvl5pPr>
            <a:lvl6pPr>
              <a:defRPr sz="1600"/>
            </a:lvl6pPr>
            <a:lvl7pPr>
              <a:defRPr sz="1600"/>
            </a:lvl7pPr>
            <a:lvl8pPr>
              <a:defRPr sz="1600"/>
            </a:lvl8pPr>
            <a:lvl9pPr>
              <a:defRPr sz="16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723900" y="2856344"/>
            <a:ext cx="3855720" cy="3011056"/>
          </a:xfrm>
        </p:spPr>
        <p:txBody>
          <a:bodyPr/>
          <a:lstStyle>
            <a:lvl1pPr marL="0" indent="0">
              <a:lnSpc>
                <a:spcPct val="113000"/>
              </a:lnSpc>
              <a:spcBef>
                <a:spcPts val="0"/>
              </a:spcBef>
              <a:spcAft>
                <a:spcPts val="1500"/>
              </a:spcAft>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a:xfrm>
            <a:off x="723900" y="6453386"/>
            <a:ext cx="1204572" cy="404614"/>
          </a:xfrm>
        </p:spPr>
        <p:txBody>
          <a:bodyPr/>
          <a:lstStyle>
            <a:lvl1pPr>
              <a:defRPr>
                <a:solidFill>
                  <a:schemeClr val="tx2"/>
                </a:solidFill>
              </a:defRPr>
            </a:lvl1pPr>
          </a:lstStyle>
          <a:p>
            <a:fld id="{2F9FE982-CAA6-45F4-BA35-627465FF7040}" type="datetimeFigureOut">
              <a:rPr lang="en-GB" smtClean="0"/>
              <a:t>13/10/2020</a:t>
            </a:fld>
            <a:endParaRPr lang="en-GB"/>
          </a:p>
        </p:txBody>
      </p:sp>
      <p:sp>
        <p:nvSpPr>
          <p:cNvPr id="6" name="Footer Placeholder 5"/>
          <p:cNvSpPr>
            <a:spLocks noGrp="1"/>
          </p:cNvSpPr>
          <p:nvPr>
            <p:ph type="ftr" sz="quarter" idx="11"/>
          </p:nvPr>
        </p:nvSpPr>
        <p:spPr>
          <a:xfrm>
            <a:off x="2205945" y="6453386"/>
            <a:ext cx="2373675" cy="404614"/>
          </a:xfrm>
        </p:spPr>
        <p:txBody>
          <a:bodyPr/>
          <a:lstStyle>
            <a:lvl1pPr>
              <a:defRPr>
                <a:solidFill>
                  <a:schemeClr val="tx2"/>
                </a:solidFill>
              </a:defRPr>
            </a:lvl1pPr>
          </a:lstStyle>
          <a:p>
            <a:endParaRPr lang="en-GB"/>
          </a:p>
        </p:txBody>
      </p:sp>
      <p:sp>
        <p:nvSpPr>
          <p:cNvPr id="7" name="Slide Number Placeholder 6"/>
          <p:cNvSpPr>
            <a:spLocks noGrp="1"/>
          </p:cNvSpPr>
          <p:nvPr>
            <p:ph type="sldNum" sz="quarter" idx="12"/>
          </p:nvPr>
        </p:nvSpPr>
        <p:spPr>
          <a:xfrm>
            <a:off x="9883140" y="6453386"/>
            <a:ext cx="1596292" cy="404614"/>
          </a:xfrm>
        </p:spPr>
        <p:txBody>
          <a:bodyPr/>
          <a:lstStyle>
            <a:lvl1pPr>
              <a:defRPr>
                <a:solidFill>
                  <a:schemeClr val="tx2"/>
                </a:solidFill>
              </a:defRPr>
            </a:lvl1pPr>
          </a:lstStyle>
          <a:p>
            <a:fld id="{8BE83DA7-DD66-4B2C-881C-5EBBA922A793}" type="slidenum">
              <a:rPr lang="en-GB" smtClean="0"/>
              <a:t>‹#›</a:t>
            </a:fld>
            <a:endParaRPr lang="en-GB"/>
          </a:p>
        </p:txBody>
      </p:sp>
      <p:sp>
        <p:nvSpPr>
          <p:cNvPr id="9" name="Rectangle 8" title="Divider Bar"/>
          <p:cNvSpPr/>
          <p:nvPr/>
        </p:nvSpPr>
        <p:spPr>
          <a:xfrm>
            <a:off x="5303520"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398265432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8" name="Rectangle 7" title="Background Shape"/>
          <p:cNvSpPr/>
          <p:nvPr/>
        </p:nvSpPr>
        <p:spPr>
          <a:xfrm>
            <a:off x="0" y="376"/>
            <a:ext cx="5303520" cy="68576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723900" y="685800"/>
            <a:ext cx="3855720" cy="2157884"/>
          </a:xfrm>
        </p:spPr>
        <p:txBody>
          <a:bodyPr anchor="t">
            <a:normAutofit/>
          </a:bodyPr>
          <a:lstStyle>
            <a:lvl1pPr>
              <a:lnSpc>
                <a:spcPct val="84000"/>
              </a:lnSpc>
              <a:defRPr sz="4800" baseline="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5532120" y="0"/>
            <a:ext cx="6659880" cy="6857999"/>
          </a:xfrm>
        </p:spPr>
        <p:txBody>
          <a:bodyPr anchor="t">
            <a:normAutofit/>
          </a:bodyPr>
          <a:lstStyle>
            <a:lvl1pPr marL="0" indent="0">
              <a:buNone/>
              <a:defRPr sz="2000"/>
            </a:lvl1pPr>
            <a:lvl2pPr marL="457200" indent="0">
              <a:buNone/>
              <a:defRPr sz="2000"/>
            </a:lvl2pPr>
            <a:lvl3pPr marL="914400" indent="0">
              <a:buNone/>
              <a:defRPr sz="20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723900" y="2855968"/>
            <a:ext cx="3855720" cy="3011432"/>
          </a:xfrm>
        </p:spPr>
        <p:txBody>
          <a:bodyPr/>
          <a:lstStyle>
            <a:lvl1pPr marL="0" indent="0">
              <a:lnSpc>
                <a:spcPct val="113000"/>
              </a:lnSpc>
              <a:spcBef>
                <a:spcPts val="0"/>
              </a:spcBef>
              <a:spcAft>
                <a:spcPts val="1500"/>
              </a:spcAft>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a:xfrm>
            <a:off x="723900" y="6453386"/>
            <a:ext cx="1204572" cy="404614"/>
          </a:xfrm>
        </p:spPr>
        <p:txBody>
          <a:bodyPr/>
          <a:lstStyle>
            <a:lvl1pPr>
              <a:defRPr>
                <a:solidFill>
                  <a:schemeClr val="tx2"/>
                </a:solidFill>
              </a:defRPr>
            </a:lvl1pPr>
          </a:lstStyle>
          <a:p>
            <a:fld id="{2F9FE982-CAA6-45F4-BA35-627465FF7040}" type="datetimeFigureOut">
              <a:rPr lang="en-GB" smtClean="0"/>
              <a:t>13/10/2020</a:t>
            </a:fld>
            <a:endParaRPr lang="en-GB"/>
          </a:p>
        </p:txBody>
      </p:sp>
      <p:sp>
        <p:nvSpPr>
          <p:cNvPr id="6" name="Footer Placeholder 5"/>
          <p:cNvSpPr>
            <a:spLocks noGrp="1"/>
          </p:cNvSpPr>
          <p:nvPr>
            <p:ph type="ftr" sz="quarter" idx="11"/>
          </p:nvPr>
        </p:nvSpPr>
        <p:spPr>
          <a:xfrm>
            <a:off x="2205945" y="6453386"/>
            <a:ext cx="2373675" cy="404614"/>
          </a:xfrm>
        </p:spPr>
        <p:txBody>
          <a:bodyPr/>
          <a:lstStyle>
            <a:lvl1pPr>
              <a:defRPr>
                <a:solidFill>
                  <a:schemeClr val="tx2"/>
                </a:solidFill>
              </a:defRPr>
            </a:lvl1pPr>
          </a:lstStyle>
          <a:p>
            <a:endParaRPr lang="en-GB"/>
          </a:p>
        </p:txBody>
      </p:sp>
      <p:sp>
        <p:nvSpPr>
          <p:cNvPr id="7" name="Slide Number Placeholder 6"/>
          <p:cNvSpPr>
            <a:spLocks noGrp="1"/>
          </p:cNvSpPr>
          <p:nvPr>
            <p:ph type="sldNum" sz="quarter" idx="12"/>
          </p:nvPr>
        </p:nvSpPr>
        <p:spPr>
          <a:xfrm>
            <a:off x="9883140" y="6453386"/>
            <a:ext cx="1596292" cy="404614"/>
          </a:xfrm>
        </p:spPr>
        <p:txBody>
          <a:bodyPr/>
          <a:lstStyle>
            <a:lvl1pPr>
              <a:defRPr>
                <a:solidFill>
                  <a:schemeClr val="tx2"/>
                </a:solidFill>
              </a:defRPr>
            </a:lvl1pPr>
          </a:lstStyle>
          <a:p>
            <a:fld id="{8BE83DA7-DD66-4B2C-881C-5EBBA922A793}" type="slidenum">
              <a:rPr lang="en-GB" smtClean="0"/>
              <a:t>‹#›</a:t>
            </a:fld>
            <a:endParaRPr lang="en-GB"/>
          </a:p>
        </p:txBody>
      </p:sp>
      <p:sp>
        <p:nvSpPr>
          <p:cNvPr id="9" name="Rectangle 8" title="Divider Bar"/>
          <p:cNvSpPr/>
          <p:nvPr/>
        </p:nvSpPr>
        <p:spPr>
          <a:xfrm>
            <a:off x="5303520"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384303986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6">
            <a:lumMod val="40000"/>
            <a:lumOff val="60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371600" y="685800"/>
            <a:ext cx="9601200" cy="148590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371600" y="2286000"/>
            <a:ext cx="9601200" cy="3581400"/>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390650" y="6453386"/>
            <a:ext cx="1204572" cy="404614"/>
          </a:xfrm>
          <a:prstGeom prst="rect">
            <a:avLst/>
          </a:prstGeom>
        </p:spPr>
        <p:txBody>
          <a:bodyPr vert="horz" lIns="91440" tIns="45720" rIns="91440" bIns="45720" rtlCol="0" anchor="ctr"/>
          <a:lstStyle>
            <a:lvl1pPr algn="l">
              <a:defRPr sz="1200" baseline="0">
                <a:solidFill>
                  <a:schemeClr val="tx2"/>
                </a:solidFill>
              </a:defRPr>
            </a:lvl1pPr>
          </a:lstStyle>
          <a:p>
            <a:fld id="{2F9FE982-CAA6-45F4-BA35-627465FF7040}" type="datetimeFigureOut">
              <a:rPr lang="en-GB" smtClean="0"/>
              <a:t>13/10/2020</a:t>
            </a:fld>
            <a:endParaRPr lang="en-GB"/>
          </a:p>
        </p:txBody>
      </p:sp>
      <p:sp>
        <p:nvSpPr>
          <p:cNvPr id="5" name="Footer Placeholder 4"/>
          <p:cNvSpPr>
            <a:spLocks noGrp="1"/>
          </p:cNvSpPr>
          <p:nvPr>
            <p:ph type="ftr" sz="quarter" idx="3"/>
          </p:nvPr>
        </p:nvSpPr>
        <p:spPr>
          <a:xfrm>
            <a:off x="2893564" y="6453386"/>
            <a:ext cx="6280830" cy="404614"/>
          </a:xfrm>
          <a:prstGeom prst="rect">
            <a:avLst/>
          </a:prstGeom>
        </p:spPr>
        <p:txBody>
          <a:bodyPr vert="horz" lIns="91440" tIns="45720" rIns="91440" bIns="45720" rtlCol="0" anchor="ctr"/>
          <a:lstStyle>
            <a:lvl1pPr algn="l">
              <a:defRPr sz="1200" baseline="0">
                <a:solidFill>
                  <a:schemeClr val="tx2"/>
                </a:solidFill>
              </a:defRPr>
            </a:lvl1pPr>
          </a:lstStyle>
          <a:p>
            <a:endParaRPr lang="en-GB"/>
          </a:p>
        </p:txBody>
      </p:sp>
      <p:sp>
        <p:nvSpPr>
          <p:cNvPr id="6" name="Slide Number Placeholder 5"/>
          <p:cNvSpPr>
            <a:spLocks noGrp="1"/>
          </p:cNvSpPr>
          <p:nvPr>
            <p:ph type="sldNum" sz="quarter" idx="4"/>
          </p:nvPr>
        </p:nvSpPr>
        <p:spPr>
          <a:xfrm>
            <a:off x="9472736" y="6453386"/>
            <a:ext cx="1596292" cy="404614"/>
          </a:xfrm>
          <a:prstGeom prst="rect">
            <a:avLst/>
          </a:prstGeom>
        </p:spPr>
        <p:txBody>
          <a:bodyPr vert="horz" lIns="91440" tIns="45720" rIns="91440" bIns="45720" rtlCol="0" anchor="ctr"/>
          <a:lstStyle>
            <a:lvl1pPr algn="r">
              <a:defRPr sz="1200" baseline="0">
                <a:solidFill>
                  <a:schemeClr val="tx2"/>
                </a:solidFill>
              </a:defRPr>
            </a:lvl1pPr>
          </a:lstStyle>
          <a:p>
            <a:fld id="{8BE83DA7-DD66-4B2C-881C-5EBBA922A793}" type="slidenum">
              <a:rPr lang="en-GB" smtClean="0"/>
              <a:t>‹#›</a:t>
            </a:fld>
            <a:endParaRPr lang="en-GB"/>
          </a:p>
        </p:txBody>
      </p:sp>
      <p:sp>
        <p:nvSpPr>
          <p:cNvPr id="9" name="Rectangle 8" title="Side bar"/>
          <p:cNvSpPr/>
          <p:nvPr/>
        </p:nvSpPr>
        <p:spPr>
          <a:xfrm>
            <a:off x="478095"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2059952127"/>
      </p:ext>
    </p:extLst>
  </p:cSld>
  <p:clrMap bg1="lt1" tx1="dk1" bg2="lt2" tx2="dk2" accent1="accent1" accent2="accent2" accent3="accent3" accent4="accent4" accent5="accent5" accent6="accent6" hlink="hlink" folHlink="folHlink"/>
  <p:sldLayoutIdLst>
    <p:sldLayoutId id="2147483731" r:id="rId1"/>
    <p:sldLayoutId id="2147483732" r:id="rId2"/>
    <p:sldLayoutId id="2147483733" r:id="rId3"/>
    <p:sldLayoutId id="2147483734" r:id="rId4"/>
    <p:sldLayoutId id="2147483735" r:id="rId5"/>
    <p:sldLayoutId id="2147483736" r:id="rId6"/>
    <p:sldLayoutId id="2147483737" r:id="rId7"/>
    <p:sldLayoutId id="2147483738" r:id="rId8"/>
    <p:sldLayoutId id="2147483739" r:id="rId9"/>
    <p:sldLayoutId id="2147483740" r:id="rId10"/>
    <p:sldLayoutId id="2147483741" r:id="rId11"/>
  </p:sldLayoutIdLst>
  <p:txStyles>
    <p:titleStyle>
      <a:lvl1pPr algn="l" defTabSz="914400" rtl="0" eaLnBrk="1" latinLnBrk="0" hangingPunct="1">
        <a:lnSpc>
          <a:spcPct val="89000"/>
        </a:lnSpc>
        <a:spcBef>
          <a:spcPct val="0"/>
        </a:spcBef>
        <a:buNone/>
        <a:defRPr sz="4400" kern="1200" baseline="0">
          <a:solidFill>
            <a:schemeClr val="tx2"/>
          </a:solidFill>
          <a:latin typeface="+mj-lt"/>
          <a:ea typeface="+mj-ea"/>
          <a:cs typeface="+mj-cs"/>
        </a:defRPr>
      </a:lvl1pPr>
    </p:titleStyle>
    <p:bodyStyle>
      <a:lvl1pPr marL="384048" indent="-384048" algn="l" defTabSz="914400" rtl="0" eaLnBrk="1" latinLnBrk="0" hangingPunct="1">
        <a:lnSpc>
          <a:spcPct val="94000"/>
        </a:lnSpc>
        <a:spcBef>
          <a:spcPts val="1000"/>
        </a:spcBef>
        <a:spcAft>
          <a:spcPts val="200"/>
        </a:spcAft>
        <a:buFont typeface="Franklin Gothic Book" panose="020B0503020102020204" pitchFamily="34" charset="0"/>
        <a:buChar char="■"/>
        <a:defRPr sz="2000" kern="1200" baseline="0">
          <a:solidFill>
            <a:schemeClr val="tx2"/>
          </a:solidFill>
          <a:latin typeface="+mn-lt"/>
          <a:ea typeface="+mn-ea"/>
          <a:cs typeface="+mn-cs"/>
        </a:defRPr>
      </a:lvl1pPr>
      <a:lvl2pPr marL="914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2000" i="1" kern="1200" baseline="0">
          <a:solidFill>
            <a:schemeClr val="tx2"/>
          </a:solidFill>
          <a:latin typeface="+mn-lt"/>
          <a:ea typeface="+mn-ea"/>
          <a:cs typeface="+mn-cs"/>
        </a:defRPr>
      </a:lvl2pPr>
      <a:lvl3pPr marL="1371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kern="1200" baseline="0">
          <a:solidFill>
            <a:schemeClr val="tx2"/>
          </a:solidFill>
          <a:latin typeface="+mn-lt"/>
          <a:ea typeface="+mn-ea"/>
          <a:cs typeface="+mn-cs"/>
        </a:defRPr>
      </a:lvl3pPr>
      <a:lvl4pPr marL="1828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i="1" kern="1200" baseline="0">
          <a:solidFill>
            <a:schemeClr val="tx2"/>
          </a:solidFill>
          <a:latin typeface="+mn-lt"/>
          <a:ea typeface="+mn-ea"/>
          <a:cs typeface="+mn-cs"/>
        </a:defRPr>
      </a:lvl4pPr>
      <a:lvl5pPr marL="22860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kern="1200" baseline="0">
          <a:solidFill>
            <a:schemeClr val="tx2"/>
          </a:solidFill>
          <a:latin typeface="+mn-lt"/>
          <a:ea typeface="+mn-ea"/>
          <a:cs typeface="+mn-cs"/>
        </a:defRPr>
      </a:lvl5pPr>
      <a:lvl6pPr marL="27432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i="1" kern="1200" baseline="0">
          <a:solidFill>
            <a:schemeClr val="tx2"/>
          </a:solidFill>
          <a:latin typeface="+mn-lt"/>
          <a:ea typeface="+mn-ea"/>
          <a:cs typeface="+mn-cs"/>
        </a:defRPr>
      </a:lvl6pPr>
      <a:lvl7pPr marL="3200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7pPr>
      <a:lvl8pPr marL="3657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i="1" kern="1200" baseline="0">
          <a:solidFill>
            <a:schemeClr val="tx2"/>
          </a:solidFill>
          <a:latin typeface="+mn-lt"/>
          <a:ea typeface="+mn-ea"/>
          <a:cs typeface="+mn-cs"/>
        </a:defRPr>
      </a:lvl8pPr>
      <a:lvl9pPr marL="4114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3" orient="horz" pos="1368">
          <p15:clr>
            <a:srgbClr val="F26B43"/>
          </p15:clr>
        </p15:guide>
        <p15:guide id="4" orient="horz" pos="1440">
          <p15:clr>
            <a:srgbClr val="F26B43"/>
          </p15:clr>
        </p15:guide>
        <p15:guide id="6" orient="horz" pos="3696">
          <p15:clr>
            <a:srgbClr val="F26B43"/>
          </p15:clr>
        </p15:guide>
        <p15:guide id="7" orient="horz" pos="432">
          <p15:clr>
            <a:srgbClr val="F26B43"/>
          </p15:clr>
        </p15:guide>
        <p15:guide id="8" orient="horz" pos="1512">
          <p15:clr>
            <a:srgbClr val="F26B43"/>
          </p15:clr>
        </p15:guide>
        <p15:guide id="9" pos="6912">
          <p15:clr>
            <a:srgbClr val="F26B43"/>
          </p15:clr>
        </p15:guide>
        <p15:guide id="10" pos="936">
          <p15:clr>
            <a:srgbClr val="F26B43"/>
          </p15:clr>
        </p15:guide>
        <p15:guide id="11" pos="864">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1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2.xml"/><Relationship Id="rId1" Type="http://schemas.openxmlformats.org/officeDocument/2006/relationships/slideLayout" Target="../slideLayouts/slideLayout4.xml"/><Relationship Id="rId4" Type="http://schemas.openxmlformats.org/officeDocument/2006/relationships/image" Target="../media/image12.jpg"/></Relationships>
</file>

<file path=ppt/slides/_rels/slide17.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3.xml"/><Relationship Id="rId1" Type="http://schemas.openxmlformats.org/officeDocument/2006/relationships/slideLayout" Target="../slideLayouts/slideLayout4.xml"/><Relationship Id="rId4" Type="http://schemas.openxmlformats.org/officeDocument/2006/relationships/image" Target="../media/image15.jpeg"/></Relationships>
</file>

<file path=ppt/slides/_rels/slide19.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4.xml"/><Relationship Id="rId1" Type="http://schemas.openxmlformats.org/officeDocument/2006/relationships/slideLayout" Target="../slideLayouts/slideLayout4.xml"/><Relationship Id="rId6" Type="http://schemas.openxmlformats.org/officeDocument/2006/relationships/image" Target="../media/image20.jpeg"/><Relationship Id="rId5" Type="http://schemas.openxmlformats.org/officeDocument/2006/relationships/image" Target="../media/image19.jpeg"/><Relationship Id="rId4" Type="http://schemas.openxmlformats.org/officeDocument/2006/relationships/image" Target="../media/image18.jpeg"/></Relationships>
</file>

<file path=ppt/slides/_rels/slide2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gif"/><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5.xml"/><Relationship Id="rId1" Type="http://schemas.openxmlformats.org/officeDocument/2006/relationships/slideLayout" Target="../slideLayouts/slideLayout6.xml"/><Relationship Id="rId4" Type="http://schemas.openxmlformats.org/officeDocument/2006/relationships/image" Target="../media/image24.jpeg"/></Relationships>
</file>

<file path=ppt/slides/_rels/slide2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8.xml"/></Relationships>
</file>

<file path=ppt/slides/_rels/slide26.xml.rels><?xml version="1.0" encoding="UTF-8" standalone="yes"?>
<Relationships xmlns="http://schemas.openxmlformats.org/package/2006/relationships"><Relationship Id="rId8" Type="http://schemas.openxmlformats.org/officeDocument/2006/relationships/image" Target="../media/image33.jpeg"/><Relationship Id="rId13" Type="http://schemas.openxmlformats.org/officeDocument/2006/relationships/image" Target="../media/image19.jpeg"/><Relationship Id="rId3" Type="http://schemas.openxmlformats.org/officeDocument/2006/relationships/image" Target="../media/image28.jpeg"/><Relationship Id="rId7" Type="http://schemas.openxmlformats.org/officeDocument/2006/relationships/image" Target="../media/image32.jpeg"/><Relationship Id="rId12" Type="http://schemas.openxmlformats.org/officeDocument/2006/relationships/image" Target="../media/image37.jpeg"/><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image" Target="../media/image31.jpeg"/><Relationship Id="rId11" Type="http://schemas.openxmlformats.org/officeDocument/2006/relationships/image" Target="../media/image36.png"/><Relationship Id="rId5" Type="http://schemas.openxmlformats.org/officeDocument/2006/relationships/image" Target="../media/image30.jpeg"/><Relationship Id="rId10" Type="http://schemas.openxmlformats.org/officeDocument/2006/relationships/image" Target="../media/image35.jpeg"/><Relationship Id="rId4" Type="http://schemas.openxmlformats.org/officeDocument/2006/relationships/image" Target="../media/image29.png"/><Relationship Id="rId9" Type="http://schemas.openxmlformats.org/officeDocument/2006/relationships/image" Target="../media/image34.jpeg"/></Relationships>
</file>

<file path=ppt/slides/_rels/slide27.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19.xml"/><Relationship Id="rId1" Type="http://schemas.openxmlformats.org/officeDocument/2006/relationships/slideLayout" Target="../slideLayouts/slideLayout4.xml"/><Relationship Id="rId5" Type="http://schemas.openxmlformats.org/officeDocument/2006/relationships/image" Target="../media/image40.jpeg"/><Relationship Id="rId4" Type="http://schemas.openxmlformats.org/officeDocument/2006/relationships/image" Target="../media/image39.jpe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915128" y="1570090"/>
            <a:ext cx="8361229" cy="2098226"/>
          </a:xfrm>
        </p:spPr>
        <p:txBody>
          <a:bodyPr/>
          <a:lstStyle/>
          <a:p>
            <a:r>
              <a:rPr lang="en-US" b="1" dirty="0" smtClean="0"/>
              <a:t>The</a:t>
            </a:r>
            <a:r>
              <a:rPr lang="en-US" dirty="0" smtClean="0"/>
              <a:t> </a:t>
            </a:r>
            <a:r>
              <a:rPr lang="en-US" b="1" dirty="0">
                <a:solidFill>
                  <a:srgbClr val="0070C0"/>
                </a:solidFill>
              </a:rPr>
              <a:t>Z</a:t>
            </a:r>
            <a:r>
              <a:rPr lang="en-US" b="1" dirty="0">
                <a:solidFill>
                  <a:srgbClr val="00B050"/>
                </a:solidFill>
              </a:rPr>
              <a:t>O</a:t>
            </a:r>
            <a:r>
              <a:rPr lang="en-US" b="1" dirty="0">
                <a:solidFill>
                  <a:srgbClr val="FFFF00"/>
                </a:solidFill>
              </a:rPr>
              <a:t>N</a:t>
            </a:r>
            <a:r>
              <a:rPr lang="en-US" b="1" dirty="0">
                <a:solidFill>
                  <a:srgbClr val="FF0000"/>
                </a:solidFill>
              </a:rPr>
              <a:t>E</a:t>
            </a:r>
            <a:r>
              <a:rPr lang="en-US" b="1" dirty="0"/>
              <a:t>S of Regulation® </a:t>
            </a:r>
            <a:endParaRPr lang="en-GB" dirty="0"/>
          </a:p>
        </p:txBody>
      </p:sp>
      <p:pic>
        <p:nvPicPr>
          <p:cNvPr id="4" name="Picture 2"/>
          <p:cNvPicPr>
            <a:picLocks noChangeAspect="1" noChangeArrowheads="1"/>
          </p:cNvPicPr>
          <p:nvPr/>
        </p:nvPicPr>
        <p:blipFill rotWithShape="1">
          <a:blip r:embed="rId3" cstate="print"/>
          <a:srcRect l="3459" t="6301" r="702" b="59301"/>
          <a:stretch/>
        </p:blipFill>
        <p:spPr bwMode="auto">
          <a:xfrm>
            <a:off x="2270233" y="3886680"/>
            <a:ext cx="7869382" cy="1399310"/>
          </a:xfrm>
          <a:prstGeom prst="rect">
            <a:avLst/>
          </a:prstGeom>
          <a:noFill/>
          <a:ln w="9525">
            <a:noFill/>
            <a:miter lim="800000"/>
            <a:headEnd/>
            <a:tailEnd/>
          </a:ln>
        </p:spPr>
      </p:pic>
    </p:spTree>
    <p:extLst>
      <p:ext uri="{BB962C8B-B14F-4D97-AF65-F5344CB8AC3E}">
        <p14:creationId xmlns:p14="http://schemas.microsoft.com/office/powerpoint/2010/main" val="364456408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Validate feelings - There is no such thing as a bad </a:t>
            </a:r>
            <a:r>
              <a:rPr lang="en-US" b="1" dirty="0" smtClean="0">
                <a:solidFill>
                  <a:srgbClr val="0070C0"/>
                </a:solidFill>
              </a:rPr>
              <a:t>Z</a:t>
            </a:r>
            <a:r>
              <a:rPr lang="en-US" b="1" dirty="0" smtClean="0">
                <a:solidFill>
                  <a:srgbClr val="00B050"/>
                </a:solidFill>
              </a:rPr>
              <a:t>O</a:t>
            </a:r>
            <a:r>
              <a:rPr lang="en-US" b="1" dirty="0" smtClean="0">
                <a:solidFill>
                  <a:srgbClr val="FFFF00"/>
                </a:solidFill>
              </a:rPr>
              <a:t>N</a:t>
            </a:r>
            <a:r>
              <a:rPr lang="en-US" b="1" dirty="0" smtClean="0">
                <a:solidFill>
                  <a:srgbClr val="FF0000"/>
                </a:solidFill>
              </a:rPr>
              <a:t>E</a:t>
            </a:r>
            <a:r>
              <a:rPr lang="en-US" b="1" dirty="0" smtClean="0"/>
              <a:t>.</a:t>
            </a:r>
            <a:endParaRPr lang="en-US" dirty="0"/>
          </a:p>
        </p:txBody>
      </p:sp>
      <p:sp>
        <p:nvSpPr>
          <p:cNvPr id="3" name="Content Placeholder 2"/>
          <p:cNvSpPr>
            <a:spLocks noGrp="1"/>
          </p:cNvSpPr>
          <p:nvPr>
            <p:ph idx="1"/>
          </p:nvPr>
        </p:nvSpPr>
        <p:spPr/>
        <p:txBody>
          <a:bodyPr>
            <a:normAutofit/>
          </a:bodyPr>
          <a:lstStyle/>
          <a:p>
            <a:pPr marL="285750" indent="-285750">
              <a:buClr>
                <a:schemeClr val="accent2"/>
              </a:buClr>
            </a:pPr>
            <a:r>
              <a:rPr lang="en-US" dirty="0" smtClean="0"/>
              <a:t>Everyone experiences all of the Zones—the Red and Yellow Zones are not “naughty” zones.  (e.g., </a:t>
            </a:r>
            <a:r>
              <a:rPr lang="en-US" dirty="0" smtClean="0">
                <a:solidFill>
                  <a:srgbClr val="F98505"/>
                </a:solidFill>
              </a:rPr>
              <a:t>“It’s totally okay to feel angry, but it’s not okay to hit”</a:t>
            </a:r>
            <a:r>
              <a:rPr lang="en-US" dirty="0" smtClean="0"/>
              <a:t>)</a:t>
            </a:r>
          </a:p>
          <a:p>
            <a:pPr marL="0" indent="0">
              <a:buNone/>
            </a:pPr>
            <a:endParaRPr lang="en-US" dirty="0" smtClean="0"/>
          </a:p>
          <a:p>
            <a:r>
              <a:rPr lang="en-US" sz="2000" u="sng" dirty="0">
                <a:solidFill>
                  <a:srgbClr val="FF0000"/>
                </a:solidFill>
              </a:rPr>
              <a:t>UNEXPECTED RED ZONE TIP</a:t>
            </a:r>
          </a:p>
          <a:p>
            <a:r>
              <a:rPr lang="en-US" dirty="0" smtClean="0"/>
              <a:t>Limit </a:t>
            </a:r>
            <a:r>
              <a:rPr lang="en-US" dirty="0" err="1" smtClean="0"/>
              <a:t>verbals</a:t>
            </a:r>
            <a:r>
              <a:rPr lang="en-US" dirty="0" smtClean="0"/>
              <a:t> – This is not a teachable moment.</a:t>
            </a:r>
          </a:p>
          <a:p>
            <a:r>
              <a:rPr lang="en-US" dirty="0" smtClean="0"/>
              <a:t>Validate their feelings. </a:t>
            </a:r>
          </a:p>
          <a:p>
            <a:r>
              <a:rPr lang="en-US" dirty="0" smtClean="0"/>
              <a:t>Give them time and space.</a:t>
            </a:r>
          </a:p>
          <a:p>
            <a:r>
              <a:rPr lang="en-US" dirty="0" smtClean="0"/>
              <a:t>Process and teach skills later when calm. </a:t>
            </a:r>
            <a:endParaRPr lang="en-US" dirty="0"/>
          </a:p>
        </p:txBody>
      </p:sp>
    </p:spTree>
    <p:extLst>
      <p:ext uri="{BB962C8B-B14F-4D97-AF65-F5344CB8AC3E}">
        <p14:creationId xmlns:p14="http://schemas.microsoft.com/office/powerpoint/2010/main" val="127296770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marL="0" indent="0">
              <a:buNone/>
            </a:pPr>
            <a:r>
              <a:rPr lang="en-GB" sz="9600" dirty="0" smtClean="0"/>
              <a:t>Strategies at Silver End </a:t>
            </a:r>
            <a:r>
              <a:rPr lang="en-GB" sz="9600" dirty="0"/>
              <a:t>…</a:t>
            </a:r>
          </a:p>
        </p:txBody>
      </p:sp>
    </p:spTree>
    <p:extLst>
      <p:ext uri="{BB962C8B-B14F-4D97-AF65-F5344CB8AC3E}">
        <p14:creationId xmlns:p14="http://schemas.microsoft.com/office/powerpoint/2010/main" val="252380965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271239" y="1428750"/>
            <a:ext cx="9601200" cy="3581400"/>
          </a:xfrm>
        </p:spPr>
        <p:txBody>
          <a:bodyPr/>
          <a:lstStyle/>
          <a:p>
            <a:pPr marL="0" indent="0">
              <a:buNone/>
            </a:pPr>
            <a:endParaRPr lang="en-GB" dirty="0"/>
          </a:p>
          <a:p>
            <a:endParaRPr lang="en-GB" dirty="0"/>
          </a:p>
        </p:txBody>
      </p:sp>
      <p:pic>
        <p:nvPicPr>
          <p:cNvPr id="5" name="Picture 2" descr="Image result for zones of regulation strategie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89212" y="1152526"/>
            <a:ext cx="3268511" cy="4116669"/>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descr="Image result for zones of regulation strategies"/>
          <p:cNvPicPr>
            <a:picLocks noChangeAspect="1" noChangeArrowheads="1"/>
          </p:cNvPicPr>
          <p:nvPr/>
        </p:nvPicPr>
        <p:blipFill rotWithShape="1">
          <a:blip r:embed="rId4">
            <a:extLst>
              <a:ext uri="{28A0092B-C50C-407E-A947-70E740481C1C}">
                <a14:useLocalDpi xmlns:a14="http://schemas.microsoft.com/office/drawing/2010/main" val="0"/>
              </a:ext>
            </a:extLst>
          </a:blip>
          <a:srcRect l="4026" t="2746" r="3529" b="6085"/>
          <a:stretch/>
        </p:blipFill>
        <p:spPr bwMode="auto">
          <a:xfrm>
            <a:off x="6857699" y="1149274"/>
            <a:ext cx="3211852" cy="410599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5224364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40" name="Picture 4" descr="Image result for yellow zone strategie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72683" y="735694"/>
            <a:ext cx="3479180" cy="4510048"/>
          </a:xfrm>
          <a:prstGeom prst="rect">
            <a:avLst/>
          </a:prstGeom>
          <a:noFill/>
          <a:extLst>
            <a:ext uri="{909E8E84-426E-40DD-AFC4-6F175D3DCCD1}">
              <a14:hiddenFill xmlns:a14="http://schemas.microsoft.com/office/drawing/2010/main">
                <a:solidFill>
                  <a:srgbClr val="FFFFFF"/>
                </a:solidFill>
              </a14:hiddenFill>
            </a:ext>
          </a:extLst>
        </p:spPr>
      </p:pic>
      <p:pic>
        <p:nvPicPr>
          <p:cNvPr id="14342" name="Picture 6" descr="Image result for red zone strategie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46849" y="735694"/>
            <a:ext cx="3479180" cy="45100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0645432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7533" y="227123"/>
            <a:ext cx="11265243" cy="548640"/>
          </a:xfrm>
        </p:spPr>
        <p:txBody>
          <a:bodyPr>
            <a:normAutofit fontScale="90000"/>
          </a:bodyPr>
          <a:lstStyle/>
          <a:p>
            <a:pPr algn="ctr"/>
            <a:r>
              <a:rPr lang="en-US" dirty="0"/>
              <a:t>How </a:t>
            </a:r>
            <a:r>
              <a:rPr lang="en-US" dirty="0" smtClean="0"/>
              <a:t>can </a:t>
            </a:r>
            <a:r>
              <a:rPr lang="en-US" dirty="0"/>
              <a:t>I </a:t>
            </a:r>
            <a:r>
              <a:rPr lang="en-US" dirty="0" smtClean="0"/>
              <a:t>support the </a:t>
            </a:r>
            <a:r>
              <a:rPr lang="en-US" dirty="0"/>
              <a:t>Zones of </a:t>
            </a:r>
            <a:r>
              <a:rPr lang="en-US" dirty="0" smtClean="0"/>
              <a:t>Regulation at home?</a:t>
            </a:r>
            <a:endParaRPr lang="en-US" dirty="0"/>
          </a:p>
        </p:txBody>
      </p:sp>
      <p:sp>
        <p:nvSpPr>
          <p:cNvPr id="3" name="Content Placeholder 2"/>
          <p:cNvSpPr>
            <a:spLocks noGrp="1"/>
          </p:cNvSpPr>
          <p:nvPr>
            <p:ph idx="1"/>
          </p:nvPr>
        </p:nvSpPr>
        <p:spPr>
          <a:xfrm>
            <a:off x="1163442" y="1220606"/>
            <a:ext cx="10613424" cy="3581400"/>
          </a:xfrm>
        </p:spPr>
        <p:txBody>
          <a:bodyPr>
            <a:noAutofit/>
          </a:bodyPr>
          <a:lstStyle/>
          <a:p>
            <a:r>
              <a:rPr lang="en-US" sz="2800" dirty="0" smtClean="0">
                <a:solidFill>
                  <a:schemeClr val="tx1"/>
                </a:solidFill>
              </a:rPr>
              <a:t>Identify </a:t>
            </a:r>
            <a:r>
              <a:rPr lang="en-US" sz="2800" dirty="0">
                <a:solidFill>
                  <a:schemeClr val="tx1"/>
                </a:solidFill>
              </a:rPr>
              <a:t>your own feelings using Zones language in front of your child (e.g.</a:t>
            </a:r>
            <a:r>
              <a:rPr lang="en-US" sz="2800" u="sng" dirty="0">
                <a:solidFill>
                  <a:schemeClr val="tx1"/>
                </a:solidFill>
              </a:rPr>
              <a:t> </a:t>
            </a:r>
            <a:r>
              <a:rPr lang="en-US" sz="2800" b="1" u="sng" dirty="0">
                <a:solidFill>
                  <a:schemeClr val="tx1"/>
                </a:solidFill>
              </a:rPr>
              <a:t>“I’m frustrated, I am in the yellow zone”) </a:t>
            </a:r>
            <a:endParaRPr lang="en-US" sz="2800" b="1" u="sng" dirty="0" smtClean="0">
              <a:solidFill>
                <a:schemeClr val="tx1"/>
              </a:solidFill>
            </a:endParaRPr>
          </a:p>
          <a:p>
            <a:r>
              <a:rPr lang="en-US" sz="2800" dirty="0" smtClean="0">
                <a:solidFill>
                  <a:schemeClr val="tx1"/>
                </a:solidFill>
              </a:rPr>
              <a:t>Talk </a:t>
            </a:r>
            <a:r>
              <a:rPr lang="en-US" sz="2800" dirty="0">
                <a:solidFill>
                  <a:schemeClr val="tx1"/>
                </a:solidFill>
              </a:rPr>
              <a:t>about what tool you will use to be in the appropriate zone (e.g. </a:t>
            </a:r>
            <a:r>
              <a:rPr lang="en-US" sz="2800" b="1" dirty="0">
                <a:solidFill>
                  <a:schemeClr val="tx1"/>
                </a:solidFill>
              </a:rPr>
              <a:t>“I’m going to go for a walk, I need to get to the green zone”) </a:t>
            </a:r>
            <a:endParaRPr lang="en-US" sz="2800" b="1" dirty="0" smtClean="0">
              <a:solidFill>
                <a:schemeClr val="tx1"/>
              </a:solidFill>
            </a:endParaRPr>
          </a:p>
          <a:p>
            <a:r>
              <a:rPr lang="en-US" sz="2800" dirty="0" smtClean="0">
                <a:solidFill>
                  <a:schemeClr val="tx1"/>
                </a:solidFill>
              </a:rPr>
              <a:t>Label </a:t>
            </a:r>
            <a:r>
              <a:rPr lang="en-US" sz="2800" dirty="0">
                <a:solidFill>
                  <a:schemeClr val="tx1"/>
                </a:solidFill>
              </a:rPr>
              <a:t>what </a:t>
            </a:r>
            <a:r>
              <a:rPr lang="en-US" sz="2800" dirty="0" smtClean="0">
                <a:solidFill>
                  <a:schemeClr val="tx1"/>
                </a:solidFill>
              </a:rPr>
              <a:t>zones your </a:t>
            </a:r>
            <a:r>
              <a:rPr lang="en-US" sz="2800" dirty="0">
                <a:solidFill>
                  <a:schemeClr val="tx1"/>
                </a:solidFill>
              </a:rPr>
              <a:t>child is in throughout the day (e.g. </a:t>
            </a:r>
            <a:r>
              <a:rPr lang="en-US" sz="2800" b="1" dirty="0" smtClean="0">
                <a:solidFill>
                  <a:schemeClr val="tx1"/>
                </a:solidFill>
              </a:rPr>
              <a:t>“You </a:t>
            </a:r>
            <a:r>
              <a:rPr lang="en-US" sz="2800" b="1" dirty="0">
                <a:solidFill>
                  <a:schemeClr val="tx1"/>
                </a:solidFill>
              </a:rPr>
              <a:t>look sleepy, </a:t>
            </a:r>
            <a:r>
              <a:rPr lang="en-US" sz="2800" b="1" dirty="0" smtClean="0">
                <a:solidFill>
                  <a:schemeClr val="tx1"/>
                </a:solidFill>
              </a:rPr>
              <a:t>are you in the </a:t>
            </a:r>
            <a:r>
              <a:rPr lang="en-US" sz="2800" b="1" dirty="0">
                <a:solidFill>
                  <a:schemeClr val="tx1"/>
                </a:solidFill>
              </a:rPr>
              <a:t>blue </a:t>
            </a:r>
            <a:r>
              <a:rPr lang="en-US" sz="2800" b="1" dirty="0" smtClean="0">
                <a:solidFill>
                  <a:schemeClr val="tx1"/>
                </a:solidFill>
              </a:rPr>
              <a:t>zone?”) </a:t>
            </a:r>
          </a:p>
          <a:p>
            <a:r>
              <a:rPr lang="en-US" sz="2800" dirty="0" smtClean="0">
                <a:solidFill>
                  <a:schemeClr val="tx1"/>
                </a:solidFill>
              </a:rPr>
              <a:t>Teach </a:t>
            </a:r>
            <a:r>
              <a:rPr lang="en-US" sz="2800" dirty="0">
                <a:solidFill>
                  <a:schemeClr val="tx1"/>
                </a:solidFill>
              </a:rPr>
              <a:t>your child what </a:t>
            </a:r>
            <a:r>
              <a:rPr lang="en-US" sz="2800" dirty="0" smtClean="0">
                <a:solidFill>
                  <a:schemeClr val="tx1"/>
                </a:solidFill>
              </a:rPr>
              <a:t> Zones tools they can use </a:t>
            </a:r>
            <a:r>
              <a:rPr lang="en-US" sz="2800" dirty="0">
                <a:solidFill>
                  <a:schemeClr val="tx1"/>
                </a:solidFill>
              </a:rPr>
              <a:t>(e.g. </a:t>
            </a:r>
            <a:r>
              <a:rPr lang="en-US" sz="2800" b="1" dirty="0" smtClean="0">
                <a:solidFill>
                  <a:schemeClr val="tx1"/>
                </a:solidFill>
              </a:rPr>
              <a:t>“It’s </a:t>
            </a:r>
            <a:r>
              <a:rPr lang="en-US" sz="2800" b="1" dirty="0">
                <a:solidFill>
                  <a:schemeClr val="tx1"/>
                </a:solidFill>
              </a:rPr>
              <a:t>time for bed, let’s read a book together in the rocking </a:t>
            </a:r>
            <a:r>
              <a:rPr lang="en-US" sz="2800" b="1" dirty="0" smtClean="0">
                <a:solidFill>
                  <a:schemeClr val="tx1"/>
                </a:solidFill>
              </a:rPr>
              <a:t>chair to get to the </a:t>
            </a:r>
            <a:r>
              <a:rPr lang="en-US" sz="2800" b="1" dirty="0">
                <a:solidFill>
                  <a:schemeClr val="tx1"/>
                </a:solidFill>
              </a:rPr>
              <a:t>blue zone”) </a:t>
            </a:r>
            <a:endParaRPr lang="en-US" sz="2800" b="1" dirty="0" smtClean="0">
              <a:solidFill>
                <a:schemeClr val="tx1"/>
              </a:solidFill>
            </a:endParaRPr>
          </a:p>
          <a:p>
            <a:pPr lvl="0"/>
            <a:r>
              <a:rPr lang="en-US" sz="2800" dirty="0" smtClean="0">
                <a:solidFill>
                  <a:schemeClr val="tx1"/>
                </a:solidFill>
              </a:rPr>
              <a:t>Share how their </a:t>
            </a:r>
            <a:r>
              <a:rPr lang="en-US" sz="2800" dirty="0" err="1" smtClean="0">
                <a:solidFill>
                  <a:schemeClr val="tx1"/>
                </a:solidFill>
              </a:rPr>
              <a:t>behaviour</a:t>
            </a:r>
            <a:r>
              <a:rPr lang="en-US" sz="2800" dirty="0" smtClean="0">
                <a:solidFill>
                  <a:schemeClr val="tx1"/>
                </a:solidFill>
              </a:rPr>
              <a:t> </a:t>
            </a:r>
            <a:r>
              <a:rPr lang="en-US" sz="2800" dirty="0">
                <a:solidFill>
                  <a:schemeClr val="tx1"/>
                </a:solidFill>
              </a:rPr>
              <a:t>is affecting </a:t>
            </a:r>
            <a:r>
              <a:rPr lang="en-US" sz="2800" dirty="0" smtClean="0">
                <a:solidFill>
                  <a:schemeClr val="tx1"/>
                </a:solidFill>
              </a:rPr>
              <a:t>your zone (e.g. </a:t>
            </a:r>
            <a:r>
              <a:rPr lang="en-US" sz="2800" b="1" dirty="0" smtClean="0">
                <a:solidFill>
                  <a:schemeClr val="tx1"/>
                </a:solidFill>
              </a:rPr>
              <a:t>“It puts me in the blue zone when you ignore me”)</a:t>
            </a:r>
          </a:p>
          <a:p>
            <a:r>
              <a:rPr lang="en-US" sz="2800" dirty="0" smtClean="0">
                <a:solidFill>
                  <a:schemeClr val="tx1"/>
                </a:solidFill>
              </a:rPr>
              <a:t>Post and reference </a:t>
            </a:r>
            <a:r>
              <a:rPr lang="en-US" sz="2800" dirty="0">
                <a:solidFill>
                  <a:schemeClr val="tx1"/>
                </a:solidFill>
              </a:rPr>
              <a:t>the </a:t>
            </a:r>
            <a:r>
              <a:rPr lang="en-US" sz="2800" dirty="0" smtClean="0">
                <a:solidFill>
                  <a:schemeClr val="tx1"/>
                </a:solidFill>
              </a:rPr>
              <a:t>Zones visuals and tools in your home.</a:t>
            </a:r>
            <a:endParaRPr lang="en-US" sz="2800" dirty="0">
              <a:solidFill>
                <a:schemeClr val="tx1"/>
              </a:solidFill>
            </a:endParaRPr>
          </a:p>
        </p:txBody>
      </p:sp>
    </p:spTree>
    <p:extLst>
      <p:ext uri="{BB962C8B-B14F-4D97-AF65-F5344CB8AC3E}">
        <p14:creationId xmlns:p14="http://schemas.microsoft.com/office/powerpoint/2010/main" val="32533665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Grp="1" noChangeAspect="1" noChangeArrowheads="1"/>
          </p:cNvPicPr>
          <p:nvPr>
            <p:ph idx="4294967295"/>
          </p:nvPr>
        </p:nvPicPr>
        <p:blipFill>
          <a:blip r:embed="rId2" cstate="print"/>
          <a:srcRect/>
          <a:stretch>
            <a:fillRect/>
          </a:stretch>
        </p:blipFill>
        <p:spPr bwMode="auto">
          <a:xfrm>
            <a:off x="1438507" y="221357"/>
            <a:ext cx="7532648" cy="5867209"/>
          </a:xfrm>
          <a:prstGeom prst="rect">
            <a:avLst/>
          </a:prstGeom>
          <a:noFill/>
          <a:ln w="9525">
            <a:noFill/>
            <a:miter lim="800000"/>
            <a:headEnd/>
            <a:tailEnd/>
          </a:ln>
        </p:spPr>
      </p:pic>
    </p:spTree>
    <p:extLst>
      <p:ext uri="{BB962C8B-B14F-4D97-AF65-F5344CB8AC3E}">
        <p14:creationId xmlns:p14="http://schemas.microsoft.com/office/powerpoint/2010/main" val="194874600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62986" y="85060"/>
            <a:ext cx="8243954" cy="1682780"/>
          </a:xfrm>
        </p:spPr>
        <p:txBody>
          <a:bodyPr>
            <a:normAutofit/>
          </a:bodyPr>
          <a:lstStyle/>
          <a:p>
            <a:r>
              <a:rPr lang="en-US" sz="3600" dirty="0" smtClean="0"/>
              <a:t>Quiet Space             Sensory Room</a:t>
            </a:r>
            <a:br>
              <a:rPr lang="en-US" sz="3600" dirty="0" smtClean="0"/>
            </a:br>
            <a:r>
              <a:rPr lang="en-US" sz="3600" dirty="0" smtClean="0"/>
              <a:t>Inclusion room          Relaxation station</a:t>
            </a:r>
            <a:endParaRPr lang="en-US" sz="3600" dirty="0"/>
          </a:p>
        </p:txBody>
      </p:sp>
      <p:pic>
        <p:nvPicPr>
          <p:cNvPr id="5" name="Content Placeholder 4"/>
          <p:cNvPicPr>
            <a:picLocks noGrp="1" noChangeAspect="1"/>
          </p:cNvPicPr>
          <p:nvPr>
            <p:ph sz="half" idx="1"/>
          </p:nvPr>
        </p:nvPicPr>
        <p:blipFill>
          <a:blip r:embed="rId3">
            <a:extLst>
              <a:ext uri="{28A0092B-C50C-407E-A947-70E740481C1C}">
                <a14:useLocalDpi xmlns:a14="http://schemas.microsoft.com/office/drawing/2010/main" val="0"/>
              </a:ext>
            </a:extLst>
          </a:blip>
          <a:stretch>
            <a:fillRect/>
          </a:stretch>
        </p:blipFill>
        <p:spPr>
          <a:xfrm>
            <a:off x="1455953" y="2286000"/>
            <a:ext cx="4279469" cy="3581400"/>
          </a:xfrm>
        </p:spPr>
      </p:pic>
      <p:pic>
        <p:nvPicPr>
          <p:cNvPr id="7" name="Content Placeholder 6"/>
          <p:cNvPicPr>
            <a:picLocks noGrp="1" noChangeAspect="1"/>
          </p:cNvPicPr>
          <p:nvPr>
            <p:ph sz="half" idx="2"/>
          </p:nvPr>
        </p:nvPicPr>
        <p:blipFill>
          <a:blip r:embed="rId4">
            <a:extLst>
              <a:ext uri="{28A0092B-C50C-407E-A947-70E740481C1C}">
                <a14:useLocalDpi xmlns:a14="http://schemas.microsoft.com/office/drawing/2010/main" val="0"/>
              </a:ext>
            </a:extLst>
          </a:blip>
          <a:stretch>
            <a:fillRect/>
          </a:stretch>
        </p:blipFill>
        <p:spPr>
          <a:xfrm>
            <a:off x="7442790" y="1932108"/>
            <a:ext cx="3225209" cy="4987437"/>
          </a:xfrm>
        </p:spPr>
      </p:pic>
    </p:spTree>
    <p:extLst>
      <p:ext uri="{BB962C8B-B14F-4D97-AF65-F5344CB8AC3E}">
        <p14:creationId xmlns:p14="http://schemas.microsoft.com/office/powerpoint/2010/main" val="415432578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Image result for meditation ki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83486" y="175846"/>
            <a:ext cx="10037640" cy="6678690"/>
          </a:xfrm>
          <a:prstGeom prst="rect">
            <a:avLst/>
          </a:prstGeom>
          <a:noFill/>
          <a:extLst>
            <a:ext uri="{909E8E84-426E-40DD-AFC4-6F175D3DCCD1}">
              <a14:hiddenFill xmlns:a14="http://schemas.microsoft.com/office/drawing/2010/main">
                <a:solidFill>
                  <a:srgbClr val="FFFFFF"/>
                </a:solidFill>
              </a14:hiddenFill>
            </a:ext>
          </a:extLst>
        </p:spPr>
      </p:pic>
      <p:sp>
        <p:nvSpPr>
          <p:cNvPr id="4" name="Title 3"/>
          <p:cNvSpPr>
            <a:spLocks noGrp="1"/>
          </p:cNvSpPr>
          <p:nvPr>
            <p:ph type="title"/>
          </p:nvPr>
        </p:nvSpPr>
        <p:spPr>
          <a:xfrm>
            <a:off x="2133600" y="1066800"/>
            <a:ext cx="7520940" cy="548640"/>
          </a:xfrm>
        </p:spPr>
        <p:txBody>
          <a:bodyPr>
            <a:normAutofit fontScale="90000"/>
          </a:bodyPr>
          <a:lstStyle/>
          <a:p>
            <a:r>
              <a:rPr lang="en-US" dirty="0"/>
              <a:t>Calming </a:t>
            </a:r>
            <a:br>
              <a:rPr lang="en-US" dirty="0"/>
            </a:br>
            <a:r>
              <a:rPr lang="en-US" dirty="0"/>
              <a:t>techniques </a:t>
            </a:r>
          </a:p>
        </p:txBody>
      </p:sp>
    </p:spTree>
    <p:extLst>
      <p:ext uri="{BB962C8B-B14F-4D97-AF65-F5344CB8AC3E}">
        <p14:creationId xmlns:p14="http://schemas.microsoft.com/office/powerpoint/2010/main" val="126367520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33600" y="457200"/>
            <a:ext cx="7520940" cy="548640"/>
          </a:xfrm>
        </p:spPr>
        <p:txBody>
          <a:bodyPr>
            <a:normAutofit fontScale="90000"/>
          </a:bodyPr>
          <a:lstStyle/>
          <a:p>
            <a:r>
              <a:rPr lang="en-US" sz="3600" dirty="0">
                <a:solidFill>
                  <a:schemeClr val="accent3">
                    <a:lumMod val="75000"/>
                  </a:schemeClr>
                </a:solidFill>
              </a:rPr>
              <a:t>DEEP BREATHING</a:t>
            </a:r>
          </a:p>
        </p:txBody>
      </p:sp>
      <p:sp>
        <p:nvSpPr>
          <p:cNvPr id="8" name="Content Placeholder 7"/>
          <p:cNvSpPr>
            <a:spLocks noGrp="1"/>
          </p:cNvSpPr>
          <p:nvPr>
            <p:ph sz="half" idx="2"/>
          </p:nvPr>
        </p:nvSpPr>
        <p:spPr/>
        <p:txBody>
          <a:bodyPr/>
          <a:lstStyle/>
          <a:p>
            <a:endParaRPr lang="en-US"/>
          </a:p>
        </p:txBody>
      </p:sp>
      <p:pic>
        <p:nvPicPr>
          <p:cNvPr id="3074" name="Picture 2" descr="Image result for lazy 8 breathi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28801" y="2691245"/>
            <a:ext cx="4267200" cy="3051070"/>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descr="Image result for blowing hot soup"/>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96001" y="1"/>
            <a:ext cx="4577716" cy="68580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3359281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sz="3200" dirty="0">
                <a:solidFill>
                  <a:schemeClr val="accent3">
                    <a:lumMod val="75000"/>
                  </a:schemeClr>
                </a:solidFill>
              </a:rPr>
              <a:t>Counting</a:t>
            </a:r>
            <a:endParaRPr lang="en-US" dirty="0">
              <a:solidFill>
                <a:schemeClr val="accent3">
                  <a:lumMod val="75000"/>
                </a:schemeClr>
              </a:solidFill>
            </a:endParaRPr>
          </a:p>
        </p:txBody>
      </p:sp>
      <p:sp>
        <p:nvSpPr>
          <p:cNvPr id="2" name="Content Placeholder 1"/>
          <p:cNvSpPr>
            <a:spLocks noGrp="1"/>
          </p:cNvSpPr>
          <p:nvPr>
            <p:ph idx="1"/>
          </p:nvPr>
        </p:nvSpPr>
        <p:spPr>
          <a:xfrm>
            <a:off x="2286000" y="1066801"/>
            <a:ext cx="7543800" cy="4037049"/>
          </a:xfrm>
        </p:spPr>
        <p:txBody>
          <a:bodyPr>
            <a:normAutofit fontScale="92500" lnSpcReduction="20000"/>
          </a:bodyPr>
          <a:lstStyle/>
          <a:p>
            <a:pPr>
              <a:lnSpc>
                <a:spcPct val="200000"/>
              </a:lnSpc>
              <a:buFont typeface="Arial" pitchFamily="34" charset="0"/>
              <a:buChar char="•"/>
            </a:pPr>
            <a:r>
              <a:rPr lang="en-US" sz="2600" dirty="0"/>
              <a:t>Forward and backward</a:t>
            </a:r>
          </a:p>
          <a:p>
            <a:pPr>
              <a:lnSpc>
                <a:spcPct val="200000"/>
              </a:lnSpc>
              <a:buFont typeface="Arial" pitchFamily="34" charset="0"/>
              <a:buChar char="•"/>
            </a:pPr>
            <a:r>
              <a:rPr lang="en-US" sz="2600" dirty="0"/>
              <a:t>Count objects</a:t>
            </a:r>
          </a:p>
          <a:p>
            <a:pPr>
              <a:lnSpc>
                <a:spcPct val="200000"/>
              </a:lnSpc>
              <a:buFont typeface="Arial" pitchFamily="34" charset="0"/>
              <a:buChar char="•"/>
            </a:pPr>
            <a:r>
              <a:rPr lang="en-US" sz="2600" dirty="0"/>
              <a:t>Count colors</a:t>
            </a:r>
          </a:p>
          <a:p>
            <a:pPr>
              <a:lnSpc>
                <a:spcPct val="200000"/>
              </a:lnSpc>
              <a:buFont typeface="Arial" pitchFamily="34" charset="0"/>
              <a:buChar char="•"/>
            </a:pPr>
            <a:r>
              <a:rPr lang="en-US" sz="2600" dirty="0"/>
              <a:t>Count breaths</a:t>
            </a:r>
          </a:p>
          <a:p>
            <a:pPr>
              <a:lnSpc>
                <a:spcPct val="200000"/>
              </a:lnSpc>
              <a:buFont typeface="Arial" pitchFamily="34" charset="0"/>
              <a:buChar char="•"/>
            </a:pPr>
            <a:r>
              <a:rPr lang="en-US" sz="2600" dirty="0"/>
              <a:t>Count pulse</a:t>
            </a:r>
          </a:p>
          <a:p>
            <a:endParaRPr lang="en-US" dirty="0"/>
          </a:p>
        </p:txBody>
      </p:sp>
      <p:pic>
        <p:nvPicPr>
          <p:cNvPr id="11266" name="Picture 2" descr="Image result for kid counti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60018" y="545600"/>
            <a:ext cx="3607981" cy="450997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4941650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37982" y="533400"/>
            <a:ext cx="7945158" cy="548640"/>
          </a:xfrm>
        </p:spPr>
        <p:txBody>
          <a:bodyPr>
            <a:normAutofit fontScale="90000"/>
          </a:bodyPr>
          <a:lstStyle/>
          <a:p>
            <a:r>
              <a:rPr lang="en-US" sz="4000" dirty="0" smtClean="0"/>
              <a:t>Why teach the </a:t>
            </a:r>
            <a:r>
              <a:rPr lang="en-US" sz="4000" b="1" dirty="0">
                <a:solidFill>
                  <a:srgbClr val="0070C0"/>
                </a:solidFill>
              </a:rPr>
              <a:t>Z</a:t>
            </a:r>
            <a:r>
              <a:rPr lang="en-US" sz="4000" b="1" dirty="0">
                <a:solidFill>
                  <a:srgbClr val="00B050"/>
                </a:solidFill>
              </a:rPr>
              <a:t>O</a:t>
            </a:r>
            <a:r>
              <a:rPr lang="en-US" sz="4000" b="1" dirty="0">
                <a:solidFill>
                  <a:srgbClr val="FFFF00"/>
                </a:solidFill>
              </a:rPr>
              <a:t>N</a:t>
            </a:r>
            <a:r>
              <a:rPr lang="en-US" sz="4000" b="1" dirty="0">
                <a:solidFill>
                  <a:srgbClr val="FF0000"/>
                </a:solidFill>
              </a:rPr>
              <a:t>E</a:t>
            </a:r>
            <a:r>
              <a:rPr lang="en-US" sz="4000" b="1" dirty="0"/>
              <a:t>S </a:t>
            </a:r>
            <a:r>
              <a:rPr lang="en-US" sz="4000" dirty="0"/>
              <a:t>of Regulation®? </a:t>
            </a:r>
          </a:p>
        </p:txBody>
      </p:sp>
      <p:sp>
        <p:nvSpPr>
          <p:cNvPr id="3" name="Content Placeholder 2"/>
          <p:cNvSpPr>
            <a:spLocks noGrp="1"/>
          </p:cNvSpPr>
          <p:nvPr>
            <p:ph idx="1"/>
          </p:nvPr>
        </p:nvSpPr>
        <p:spPr>
          <a:xfrm>
            <a:off x="886691" y="1343890"/>
            <a:ext cx="10263530" cy="5043261"/>
          </a:xfrm>
        </p:spPr>
        <p:txBody>
          <a:bodyPr>
            <a:normAutofit/>
          </a:bodyPr>
          <a:lstStyle/>
          <a:p>
            <a:pPr marL="0" indent="0">
              <a:buNone/>
            </a:pPr>
            <a:endParaRPr lang="en-US" dirty="0" smtClean="0"/>
          </a:p>
          <a:p>
            <a:pPr lvl="1"/>
            <a:r>
              <a:rPr lang="en-US" sz="2800" i="0" dirty="0" smtClean="0"/>
              <a:t>It gives students, teachers, and parents a common language to discuss emotions.</a:t>
            </a:r>
          </a:p>
          <a:p>
            <a:pPr lvl="1"/>
            <a:r>
              <a:rPr lang="en-US" sz="2800" i="0" dirty="0" smtClean="0"/>
              <a:t>The Zones of Regulation are simple for individuals to understand</a:t>
            </a:r>
            <a:r>
              <a:rPr lang="en-US" sz="2800" dirty="0" smtClean="0"/>
              <a:t>. </a:t>
            </a:r>
          </a:p>
          <a:p>
            <a:pPr lvl="1"/>
            <a:r>
              <a:rPr lang="en-US" sz="2800" i="0" dirty="0" smtClean="0"/>
              <a:t>Typically, children who can self-regulate will turn into teens who can self-regulate. </a:t>
            </a:r>
          </a:p>
          <a:p>
            <a:pPr lvl="1"/>
            <a:r>
              <a:rPr lang="en-US" sz="2800" i="0" dirty="0" smtClean="0"/>
              <a:t>Understanding the emotions of others helps with empathy and friendship skills. </a:t>
            </a:r>
          </a:p>
          <a:p>
            <a:pPr lvl="1"/>
            <a:endParaRPr lang="en-US" dirty="0"/>
          </a:p>
          <a:p>
            <a:pPr marL="0" indent="0">
              <a:buNone/>
            </a:pPr>
            <a:endParaRPr lang="en-US" dirty="0" smtClean="0"/>
          </a:p>
          <a:p>
            <a:endParaRPr lang="en-US" dirty="0"/>
          </a:p>
        </p:txBody>
      </p:sp>
    </p:spTree>
    <p:extLst>
      <p:ext uri="{BB962C8B-B14F-4D97-AF65-F5344CB8AC3E}">
        <p14:creationId xmlns:p14="http://schemas.microsoft.com/office/powerpoint/2010/main" val="400788345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6" name="Picture 4" descr="Image result for origami"/>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30031" t="-2815" r="7658"/>
          <a:stretch/>
        </p:blipFill>
        <p:spPr bwMode="auto">
          <a:xfrm>
            <a:off x="5263116" y="2796363"/>
            <a:ext cx="2179675" cy="2232837"/>
          </a:xfrm>
          <a:prstGeom prst="rect">
            <a:avLst/>
          </a:prstGeom>
          <a:noFill/>
          <a:extLst>
            <a:ext uri="{909E8E84-426E-40DD-AFC4-6F175D3DCCD1}">
              <a14:hiddenFill xmlns:a14="http://schemas.microsoft.com/office/drawing/2010/main">
                <a:solidFill>
                  <a:srgbClr val="FFFFFF"/>
                </a:solidFill>
              </a14:hiddenFill>
            </a:ext>
          </a:extLst>
        </p:spPr>
      </p:pic>
      <p:sp>
        <p:nvSpPr>
          <p:cNvPr id="4" name="Title 3"/>
          <p:cNvSpPr>
            <a:spLocks noGrp="1"/>
          </p:cNvSpPr>
          <p:nvPr>
            <p:ph type="title"/>
          </p:nvPr>
        </p:nvSpPr>
        <p:spPr/>
        <p:txBody>
          <a:bodyPr/>
          <a:lstStyle/>
          <a:p>
            <a:r>
              <a:rPr lang="en-US" dirty="0" smtClean="0"/>
              <a:t>Calming Activities</a:t>
            </a:r>
            <a:endParaRPr lang="en-US" dirty="0"/>
          </a:p>
        </p:txBody>
      </p:sp>
      <p:sp>
        <p:nvSpPr>
          <p:cNvPr id="2" name="Content Placeholder 1"/>
          <p:cNvSpPr>
            <a:spLocks noGrp="1"/>
          </p:cNvSpPr>
          <p:nvPr>
            <p:ph sz="half" idx="1"/>
          </p:nvPr>
        </p:nvSpPr>
        <p:spPr/>
        <p:txBody>
          <a:bodyPr>
            <a:normAutofit lnSpcReduction="10000"/>
          </a:bodyPr>
          <a:lstStyle/>
          <a:p>
            <a:r>
              <a:rPr lang="en-US" dirty="0" smtClean="0"/>
              <a:t>Puzzles</a:t>
            </a:r>
          </a:p>
          <a:p>
            <a:r>
              <a:rPr lang="en-US" dirty="0" smtClean="0"/>
              <a:t>Listen to Music</a:t>
            </a:r>
          </a:p>
          <a:p>
            <a:r>
              <a:rPr lang="en-US" dirty="0" smtClean="0"/>
              <a:t>Draw/Paint</a:t>
            </a:r>
          </a:p>
          <a:p>
            <a:r>
              <a:rPr lang="en-US" dirty="0" smtClean="0"/>
              <a:t>Origami</a:t>
            </a:r>
          </a:p>
          <a:p>
            <a:r>
              <a:rPr lang="en-US" dirty="0" smtClean="0"/>
              <a:t>Play-</a:t>
            </a:r>
            <a:r>
              <a:rPr lang="en-US" dirty="0" err="1" smtClean="0"/>
              <a:t>Doh</a:t>
            </a:r>
            <a:r>
              <a:rPr lang="en-US" dirty="0" smtClean="0"/>
              <a:t>/clay</a:t>
            </a:r>
          </a:p>
          <a:p>
            <a:r>
              <a:rPr lang="en-US" dirty="0" smtClean="0"/>
              <a:t>Read</a:t>
            </a:r>
          </a:p>
          <a:p>
            <a:r>
              <a:rPr lang="en-US" dirty="0"/>
              <a:t>Stack </a:t>
            </a:r>
            <a:r>
              <a:rPr lang="en-US" dirty="0" smtClean="0"/>
              <a:t>Rocks</a:t>
            </a:r>
          </a:p>
          <a:p>
            <a:r>
              <a:rPr lang="en-US" dirty="0" err="1" smtClean="0"/>
              <a:t>Colouring</a:t>
            </a:r>
            <a:r>
              <a:rPr lang="en-US" dirty="0" smtClean="0"/>
              <a:t> Books with non-dominant hand</a:t>
            </a:r>
            <a:endParaRPr lang="en-US" dirty="0"/>
          </a:p>
          <a:p>
            <a:endParaRPr lang="en-US" dirty="0" smtClean="0"/>
          </a:p>
          <a:p>
            <a:endParaRPr lang="en-US" dirty="0" smtClean="0"/>
          </a:p>
          <a:p>
            <a:endParaRPr lang="en-US" dirty="0"/>
          </a:p>
        </p:txBody>
      </p:sp>
      <p:pic>
        <p:nvPicPr>
          <p:cNvPr id="5" name="Picture 3" descr="balanced rocks.jp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bwMode="auto">
          <a:xfrm>
            <a:off x="6172200" y="416418"/>
            <a:ext cx="1541436" cy="2024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4" name="Picture 2" descr="Image result for play dough"/>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1443326">
            <a:off x="8380911" y="473792"/>
            <a:ext cx="1440257" cy="1801595"/>
          </a:xfrm>
          <a:prstGeom prst="rect">
            <a:avLst/>
          </a:prstGeom>
          <a:noFill/>
          <a:extLst>
            <a:ext uri="{909E8E84-426E-40DD-AFC4-6F175D3DCCD1}">
              <a14:hiddenFill xmlns:a14="http://schemas.microsoft.com/office/drawing/2010/main">
                <a:solidFill>
                  <a:srgbClr val="FFFFFF"/>
                </a:solidFill>
              </a14:hiddenFill>
            </a:ext>
          </a:extLst>
        </p:spPr>
      </p:pic>
      <p:pic>
        <p:nvPicPr>
          <p:cNvPr id="8198" name="Picture 6" descr="Image result for adult coloring books"/>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076269" y="2857500"/>
            <a:ext cx="2814921" cy="211119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1995002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Image result for kid with thought bubbl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99391" y="1286539"/>
            <a:ext cx="3890538" cy="3793274"/>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4" descr="Image result for thoughts feelings actions"/>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557822" y="1812851"/>
            <a:ext cx="2246396" cy="978877"/>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3795824" y="574157"/>
            <a:ext cx="3441403" cy="369332"/>
          </a:xfrm>
          <a:prstGeom prst="rect">
            <a:avLst/>
          </a:prstGeom>
          <a:noFill/>
        </p:spPr>
        <p:txBody>
          <a:bodyPr wrap="square" rtlCol="0">
            <a:spAutoFit/>
          </a:bodyPr>
          <a:lstStyle/>
          <a:p>
            <a:r>
              <a:rPr lang="en-GB" dirty="0" smtClean="0"/>
              <a:t>Thinking Strategies</a:t>
            </a:r>
            <a:endParaRPr lang="en-GB" dirty="0"/>
          </a:p>
        </p:txBody>
      </p:sp>
    </p:spTree>
    <p:extLst>
      <p:ext uri="{BB962C8B-B14F-4D97-AF65-F5344CB8AC3E}">
        <p14:creationId xmlns:p14="http://schemas.microsoft.com/office/powerpoint/2010/main" val="329747963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Image result for kid stretchi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77000" y="0"/>
            <a:ext cx="4670424" cy="7032324"/>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https://theconfidencepostlb.files.wordpress.com/2014/09/rethink.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37726" y="-1"/>
            <a:ext cx="5669280" cy="708660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7086600" y="-1"/>
            <a:ext cx="7520940" cy="548640"/>
          </a:xfrm>
        </p:spPr>
        <p:txBody>
          <a:bodyPr>
            <a:normAutofit/>
          </a:bodyPr>
          <a:lstStyle/>
          <a:p>
            <a:r>
              <a:rPr lang="en-US" sz="3200" dirty="0">
                <a:solidFill>
                  <a:srgbClr val="F98505"/>
                </a:solidFill>
              </a:rPr>
              <a:t>Positive Self-talk</a:t>
            </a:r>
          </a:p>
        </p:txBody>
      </p:sp>
    </p:spTree>
    <p:extLst>
      <p:ext uri="{BB962C8B-B14F-4D97-AF65-F5344CB8AC3E}">
        <p14:creationId xmlns:p14="http://schemas.microsoft.com/office/powerpoint/2010/main" val="143928616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descr="https://heshergott.weebly.com/uploads/3/7/9/5/37956059/9165570_orig.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06769" y="-228600"/>
            <a:ext cx="9261231" cy="6127906"/>
          </a:xfrm>
          <a:prstGeom prst="rect">
            <a:avLst/>
          </a:prstGeom>
          <a:noFill/>
          <a:extLst>
            <a:ext uri="{909E8E84-426E-40DD-AFC4-6F175D3DCCD1}">
              <a14:hiddenFill xmlns:a14="http://schemas.microsoft.com/office/drawing/2010/main">
                <a:solidFill>
                  <a:srgbClr val="FFFFFF"/>
                </a:solidFill>
              </a14:hiddenFill>
            </a:ext>
          </a:extLst>
        </p:spPr>
      </p:pic>
      <p:sp>
        <p:nvSpPr>
          <p:cNvPr id="5" name="Title 4"/>
          <p:cNvSpPr>
            <a:spLocks noGrp="1"/>
          </p:cNvSpPr>
          <p:nvPr>
            <p:ph type="title"/>
          </p:nvPr>
        </p:nvSpPr>
        <p:spPr>
          <a:xfrm>
            <a:off x="1905000" y="6096000"/>
            <a:ext cx="8763000" cy="548640"/>
          </a:xfrm>
        </p:spPr>
        <p:txBody>
          <a:bodyPr>
            <a:normAutofit fontScale="90000"/>
          </a:bodyPr>
          <a:lstStyle/>
          <a:p>
            <a:pPr lvl="0"/>
            <a:endParaRPr lang="en-US" dirty="0"/>
          </a:p>
        </p:txBody>
      </p:sp>
    </p:spTree>
    <p:extLst>
      <p:ext uri="{BB962C8B-B14F-4D97-AF65-F5344CB8AC3E}">
        <p14:creationId xmlns:p14="http://schemas.microsoft.com/office/powerpoint/2010/main" val="287346913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https://resizer.boardmakeronline.com/thumbnails/A0A7B1F26A91476065C94989087A04A0.png?h=393&amp;w=491"/>
          <p:cNvPicPr/>
          <p:nvPr/>
        </p:nvPicPr>
        <p:blipFill>
          <a:blip r:embed="rId3">
            <a:extLst>
              <a:ext uri="{28A0092B-C50C-407E-A947-70E740481C1C}">
                <a14:useLocalDpi xmlns:a14="http://schemas.microsoft.com/office/drawing/2010/main" val="0"/>
              </a:ext>
            </a:extLst>
          </a:blip>
          <a:srcRect/>
          <a:stretch>
            <a:fillRect/>
          </a:stretch>
        </p:blipFill>
        <p:spPr bwMode="auto">
          <a:xfrm>
            <a:off x="1828800" y="707886"/>
            <a:ext cx="7600439" cy="4435615"/>
          </a:xfrm>
          <a:prstGeom prst="rect">
            <a:avLst/>
          </a:prstGeom>
          <a:noFill/>
          <a:ln>
            <a:noFill/>
          </a:ln>
        </p:spPr>
      </p:pic>
      <p:sp>
        <p:nvSpPr>
          <p:cNvPr id="4" name="TextBox 3"/>
          <p:cNvSpPr txBox="1"/>
          <p:nvPr/>
        </p:nvSpPr>
        <p:spPr>
          <a:xfrm>
            <a:off x="-379295" y="0"/>
            <a:ext cx="9029700" cy="707886"/>
          </a:xfrm>
          <a:prstGeom prst="rect">
            <a:avLst/>
          </a:prstGeom>
          <a:noFill/>
        </p:spPr>
        <p:txBody>
          <a:bodyPr wrap="square" rtlCol="0">
            <a:spAutoFit/>
          </a:bodyPr>
          <a:lstStyle/>
          <a:p>
            <a:pPr algn="ctr"/>
            <a:r>
              <a:rPr lang="en-GB" dirty="0" smtClean="0"/>
              <a:t> </a:t>
            </a:r>
            <a:r>
              <a:rPr lang="en-GB" sz="4000" dirty="0" smtClean="0"/>
              <a:t>Size of the problem</a:t>
            </a:r>
            <a:endParaRPr lang="en-GB" sz="4000" dirty="0"/>
          </a:p>
        </p:txBody>
      </p:sp>
    </p:spTree>
    <p:extLst>
      <p:ext uri="{BB962C8B-B14F-4D97-AF65-F5344CB8AC3E}">
        <p14:creationId xmlns:p14="http://schemas.microsoft.com/office/powerpoint/2010/main" val="160551583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rot="19140000">
            <a:off x="2537528" y="2274687"/>
            <a:ext cx="5212080" cy="1089427"/>
          </a:xfrm>
        </p:spPr>
        <p:txBody>
          <a:bodyPr/>
          <a:lstStyle/>
          <a:p>
            <a:r>
              <a:rPr lang="en-US" sz="4000" dirty="0"/>
              <a:t>Sensory support</a:t>
            </a:r>
          </a:p>
        </p:txBody>
      </p:sp>
      <p:pic>
        <p:nvPicPr>
          <p:cNvPr id="3074" name="Picture 2" descr="Image result for sensory strategies"/>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096000" y="2819400"/>
            <a:ext cx="4053840" cy="2895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8057307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5" name="Title 1"/>
          <p:cNvSpPr>
            <a:spLocks noGrp="1"/>
          </p:cNvSpPr>
          <p:nvPr>
            <p:ph type="title"/>
          </p:nvPr>
        </p:nvSpPr>
        <p:spPr>
          <a:xfrm>
            <a:off x="1981200" y="304800"/>
            <a:ext cx="8229600" cy="1143000"/>
          </a:xfrm>
        </p:spPr>
        <p:txBody>
          <a:bodyPr/>
          <a:lstStyle/>
          <a:p>
            <a:r>
              <a:rPr lang="en-US" dirty="0"/>
              <a:t>Sensory tools</a:t>
            </a:r>
            <a:endParaRPr lang="en-US" b="1" dirty="0">
              <a:solidFill>
                <a:srgbClr val="E7E200"/>
              </a:solidFill>
              <a:latin typeface="Curlz MT" pitchFamily="82" charset="0"/>
            </a:endParaRPr>
          </a:p>
        </p:txBody>
      </p:sp>
      <p:sp>
        <p:nvSpPr>
          <p:cNvPr id="78851" name="Content Placeholder 2"/>
          <p:cNvSpPr>
            <a:spLocks noGrp="1"/>
          </p:cNvSpPr>
          <p:nvPr>
            <p:ph idx="1"/>
          </p:nvPr>
        </p:nvSpPr>
        <p:spPr>
          <a:xfrm>
            <a:off x="1981200" y="2438400"/>
            <a:ext cx="8229600" cy="4419600"/>
          </a:xfrm>
        </p:spPr>
        <p:txBody>
          <a:bodyPr/>
          <a:lstStyle/>
          <a:p>
            <a:pPr marL="0" indent="0">
              <a:buNone/>
              <a:defRPr/>
            </a:pPr>
            <a:endParaRPr lang="en-US" sz="1400" dirty="0">
              <a:solidFill>
                <a:srgbClr val="3333FF"/>
              </a:solidFill>
              <a:latin typeface="Comic Sans MS" pitchFamily="66" charset="0"/>
            </a:endParaRPr>
          </a:p>
          <a:p>
            <a:pPr marL="0" indent="0">
              <a:buNone/>
              <a:defRPr/>
            </a:pPr>
            <a:endParaRPr lang="en-US" dirty="0">
              <a:solidFill>
                <a:srgbClr val="3333FF"/>
              </a:solidFill>
              <a:latin typeface="Comic Sans MS" pitchFamily="66" charset="0"/>
            </a:endParaRPr>
          </a:p>
          <a:p>
            <a:pPr eaLnBrk="1" hangingPunct="1">
              <a:buFont typeface="Arial" pitchFamily="34" charset="0"/>
              <a:buNone/>
              <a:defRPr/>
            </a:pPr>
            <a:endParaRPr lang="en-US" dirty="0" smtClean="0"/>
          </a:p>
        </p:txBody>
      </p:sp>
      <p:pic>
        <p:nvPicPr>
          <p:cNvPr id="49159" name="Picture 7" descr="visual timer"/>
          <p:cNvPicPr>
            <a:picLocks noChangeAspect="1" noChangeArrowheads="1"/>
          </p:cNvPicPr>
          <p:nvPr/>
        </p:nvPicPr>
        <p:blipFill>
          <a:blip r:embed="rId3">
            <a:extLst>
              <a:ext uri="{28A0092B-C50C-407E-A947-70E740481C1C}">
                <a14:useLocalDpi xmlns:a14="http://schemas.microsoft.com/office/drawing/2010/main" val="0"/>
              </a:ext>
            </a:extLst>
          </a:blip>
          <a:srcRect l="17999" r="23500" b="5499"/>
          <a:stretch>
            <a:fillRect/>
          </a:stretch>
        </p:blipFill>
        <p:spPr bwMode="auto">
          <a:xfrm>
            <a:off x="3263620" y="1046612"/>
            <a:ext cx="1371600" cy="19202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9162" name="Picture 10" descr="ear muf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991600" y="370280"/>
            <a:ext cx="1372892" cy="13728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0" name="Picture 2" descr="Image result for lava lamp"/>
          <p:cNvPicPr>
            <a:picLocks noChangeAspect="1" noChangeArrowheads="1"/>
          </p:cNvPicPr>
          <p:nvPr/>
        </p:nvPicPr>
        <p:blipFill rotWithShape="1">
          <a:blip r:embed="rId5">
            <a:extLst>
              <a:ext uri="{28A0092B-C50C-407E-A947-70E740481C1C}">
                <a14:useLocalDpi xmlns:a14="http://schemas.microsoft.com/office/drawing/2010/main" val="0"/>
              </a:ext>
            </a:extLst>
          </a:blip>
          <a:srcRect l="26076" r="27422" b="-2114"/>
          <a:stretch/>
        </p:blipFill>
        <p:spPr bwMode="auto">
          <a:xfrm>
            <a:off x="10712674" y="594093"/>
            <a:ext cx="1286593" cy="2825277"/>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Image result for sensory cushions"/>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rot="302360">
            <a:off x="6688082" y="3012190"/>
            <a:ext cx="1985075" cy="1985075"/>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Image result for sensory cushions"/>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363086" y="3467009"/>
            <a:ext cx="2438400" cy="1661596"/>
          </a:xfrm>
          <a:prstGeom prst="rect">
            <a:avLst/>
          </a:prstGeom>
          <a:noFill/>
          <a:extLst>
            <a:ext uri="{909E8E84-426E-40DD-AFC4-6F175D3DCCD1}">
              <a14:hiddenFill xmlns:a14="http://schemas.microsoft.com/office/drawing/2010/main">
                <a:solidFill>
                  <a:srgbClr val="FFFFFF"/>
                </a:solidFill>
              </a14:hiddenFill>
            </a:ext>
          </a:extLst>
        </p:spPr>
      </p:pic>
      <p:pic>
        <p:nvPicPr>
          <p:cNvPr id="49160" name="Picture 8" descr="prickly balls"/>
          <p:cNvPicPr>
            <a:picLocks noChangeAspect="1" noChangeArrowheads="1"/>
          </p:cNvPicPr>
          <p:nvPr/>
        </p:nvPicPr>
        <p:blipFill>
          <a:blip r:embed="rId8" cstate="print">
            <a:extLst>
              <a:ext uri="{28A0092B-C50C-407E-A947-70E740481C1C}">
                <a14:useLocalDpi xmlns:a14="http://schemas.microsoft.com/office/drawing/2010/main" val="0"/>
              </a:ext>
            </a:extLst>
          </a:blip>
          <a:srcRect b="-999"/>
          <a:stretch>
            <a:fillRect/>
          </a:stretch>
        </p:blipFill>
        <p:spPr bwMode="auto">
          <a:xfrm>
            <a:off x="6862139" y="465164"/>
            <a:ext cx="1270215" cy="12702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6" name="Picture 8" descr="Image result for sensory tools"/>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400712" y="3329956"/>
            <a:ext cx="1785938" cy="1785938"/>
          </a:xfrm>
          <a:prstGeom prst="rect">
            <a:avLst/>
          </a:prstGeom>
          <a:noFill/>
          <a:extLst>
            <a:ext uri="{909E8E84-426E-40DD-AFC4-6F175D3DCCD1}">
              <a14:hiddenFill xmlns:a14="http://schemas.microsoft.com/office/drawing/2010/main">
                <a:solidFill>
                  <a:srgbClr val="FFFFFF"/>
                </a:solidFill>
              </a14:hiddenFill>
            </a:ext>
          </a:extLst>
        </p:spPr>
      </p:pic>
      <p:pic>
        <p:nvPicPr>
          <p:cNvPr id="2058" name="Picture 10" descr="Image result for sand timer"/>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rot="20976197">
            <a:off x="949089" y="1062189"/>
            <a:ext cx="1336942" cy="2006798"/>
          </a:xfrm>
          <a:prstGeom prst="rect">
            <a:avLst/>
          </a:prstGeom>
          <a:noFill/>
          <a:extLst>
            <a:ext uri="{909E8E84-426E-40DD-AFC4-6F175D3DCCD1}">
              <a14:hiddenFill xmlns:a14="http://schemas.microsoft.com/office/drawing/2010/main">
                <a:solidFill>
                  <a:srgbClr val="FFFFFF"/>
                </a:solidFill>
              </a14:hiddenFill>
            </a:ext>
          </a:extLst>
        </p:spPr>
      </p:pic>
      <p:pic>
        <p:nvPicPr>
          <p:cNvPr id="2060" name="Picture 12" descr="Image result for lavender"/>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rot="984159">
            <a:off x="9111825" y="3207943"/>
            <a:ext cx="2039706" cy="2039706"/>
          </a:xfrm>
          <a:prstGeom prst="rect">
            <a:avLst/>
          </a:prstGeom>
          <a:noFill/>
          <a:extLst>
            <a:ext uri="{909E8E84-426E-40DD-AFC4-6F175D3DCCD1}">
              <a14:hiddenFill xmlns:a14="http://schemas.microsoft.com/office/drawing/2010/main">
                <a:solidFill>
                  <a:srgbClr val="FFFFFF"/>
                </a:solidFill>
              </a14:hiddenFill>
            </a:ext>
          </a:extLst>
        </p:spPr>
      </p:pic>
      <p:pic>
        <p:nvPicPr>
          <p:cNvPr id="2062" name="Picture 14" descr="Image result for snow globe"/>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5084514" y="1437356"/>
            <a:ext cx="1382062" cy="1382062"/>
          </a:xfrm>
          <a:prstGeom prst="rect">
            <a:avLst/>
          </a:prstGeom>
          <a:noFill/>
          <a:extLst>
            <a:ext uri="{909E8E84-426E-40DD-AFC4-6F175D3DCCD1}">
              <a14:hiddenFill xmlns:a14="http://schemas.microsoft.com/office/drawing/2010/main">
                <a:solidFill>
                  <a:srgbClr val="FFFFFF"/>
                </a:solidFill>
              </a14:hiddenFill>
            </a:ext>
          </a:extLst>
        </p:spPr>
      </p:pic>
      <p:pic>
        <p:nvPicPr>
          <p:cNvPr id="2066" name="Picture 18" descr="Image result for play dough"/>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rot="1488242">
            <a:off x="8224690" y="1811913"/>
            <a:ext cx="1001670" cy="125297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640636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98505"/>
                </a:solidFill>
              </a:rPr>
              <a:t>Sensory strategies</a:t>
            </a:r>
            <a:endParaRPr lang="en-US" dirty="0">
              <a:solidFill>
                <a:srgbClr val="F98505"/>
              </a:solidFill>
            </a:endParaRPr>
          </a:p>
        </p:txBody>
      </p:sp>
      <p:sp>
        <p:nvSpPr>
          <p:cNvPr id="3" name="Content Placeholder 2"/>
          <p:cNvSpPr>
            <a:spLocks noGrp="1"/>
          </p:cNvSpPr>
          <p:nvPr>
            <p:ph sz="half" idx="1"/>
          </p:nvPr>
        </p:nvSpPr>
        <p:spPr>
          <a:xfrm>
            <a:off x="1256768" y="1879187"/>
            <a:ext cx="3672840" cy="3712464"/>
          </a:xfrm>
        </p:spPr>
        <p:txBody>
          <a:bodyPr>
            <a:normAutofit fontScale="77500" lnSpcReduction="20000"/>
          </a:bodyPr>
          <a:lstStyle/>
          <a:p>
            <a:r>
              <a:rPr lang="en-US" dirty="0" smtClean="0"/>
              <a:t>Bear Hug</a:t>
            </a:r>
          </a:p>
          <a:p>
            <a:r>
              <a:rPr lang="en-US" dirty="0" smtClean="0"/>
              <a:t>Spaghetti Noodle</a:t>
            </a:r>
          </a:p>
          <a:p>
            <a:r>
              <a:rPr lang="en-US" dirty="0" smtClean="0"/>
              <a:t>Swing/rock</a:t>
            </a:r>
          </a:p>
          <a:p>
            <a:r>
              <a:rPr lang="en-US" dirty="0" smtClean="0"/>
              <a:t>Go for a walk</a:t>
            </a:r>
          </a:p>
          <a:p>
            <a:r>
              <a:rPr lang="en-US" dirty="0" smtClean="0"/>
              <a:t>Wall push ups</a:t>
            </a:r>
          </a:p>
          <a:p>
            <a:r>
              <a:rPr lang="en-US" dirty="0" smtClean="0"/>
              <a:t>Straw (breath or chew)</a:t>
            </a:r>
          </a:p>
          <a:p>
            <a:r>
              <a:rPr lang="en-US" dirty="0" smtClean="0"/>
              <a:t>Blow bubbles</a:t>
            </a:r>
          </a:p>
          <a:p>
            <a:r>
              <a:rPr lang="en-US" dirty="0" smtClean="0"/>
              <a:t>Classical music</a:t>
            </a:r>
          </a:p>
          <a:p>
            <a:r>
              <a:rPr lang="en-US" dirty="0" smtClean="0"/>
              <a:t>Roll on an exercise ball</a:t>
            </a:r>
          </a:p>
          <a:p>
            <a:r>
              <a:rPr lang="en-US" dirty="0" smtClean="0"/>
              <a:t>Trampoline </a:t>
            </a:r>
          </a:p>
          <a:p>
            <a:r>
              <a:rPr lang="en-US" dirty="0" smtClean="0"/>
              <a:t>Blanket roll</a:t>
            </a:r>
            <a:endParaRPr lang="en-US" dirty="0"/>
          </a:p>
        </p:txBody>
      </p:sp>
      <p:pic>
        <p:nvPicPr>
          <p:cNvPr id="7174" name="Picture 6" descr="Image result for kid with headphones"/>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029200" y="2441638"/>
            <a:ext cx="2590800" cy="2587562"/>
          </a:xfrm>
          <a:prstGeom prst="rect">
            <a:avLst/>
          </a:prstGeom>
          <a:noFill/>
          <a:extLst>
            <a:ext uri="{909E8E84-426E-40DD-AFC4-6F175D3DCCD1}">
              <a14:hiddenFill xmlns:a14="http://schemas.microsoft.com/office/drawing/2010/main">
                <a:solidFill>
                  <a:srgbClr val="FFFFFF"/>
                </a:solidFill>
              </a14:hiddenFill>
            </a:ext>
          </a:extLst>
        </p:spPr>
      </p:pic>
      <p:pic>
        <p:nvPicPr>
          <p:cNvPr id="7172" name="Picture 4" descr="Image result for kid on exercise ball"/>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46648" y="-762000"/>
            <a:ext cx="3352800" cy="3352800"/>
          </a:xfrm>
          <a:prstGeom prst="rect">
            <a:avLst/>
          </a:prstGeom>
          <a:noFill/>
          <a:extLst>
            <a:ext uri="{909E8E84-426E-40DD-AFC4-6F175D3DCCD1}">
              <a14:hiddenFill xmlns:a14="http://schemas.microsoft.com/office/drawing/2010/main">
                <a:solidFill>
                  <a:srgbClr val="FFFFFF"/>
                </a:solidFill>
              </a14:hiddenFill>
            </a:ext>
          </a:extLst>
        </p:spPr>
      </p:pic>
      <p:pic>
        <p:nvPicPr>
          <p:cNvPr id="7176" name="Picture 8" descr="Image result for kid stretchi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485407" y="2286000"/>
            <a:ext cx="3158054" cy="2514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0738404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3"/>
          <p:cNvSpPr>
            <a:spLocks noGrp="1" noChangeArrowheads="1"/>
          </p:cNvSpPr>
          <p:nvPr>
            <p:ph idx="1"/>
          </p:nvPr>
        </p:nvSpPr>
        <p:spPr>
          <a:xfrm>
            <a:off x="845126" y="374073"/>
            <a:ext cx="10796413" cy="6313330"/>
          </a:xfrm>
        </p:spPr>
        <p:txBody>
          <a:bodyPr>
            <a:normAutofit/>
          </a:bodyPr>
          <a:lstStyle/>
          <a:p>
            <a:pPr eaLnBrk="1" hangingPunct="1">
              <a:buFontTx/>
              <a:buNone/>
            </a:pPr>
            <a:r>
              <a:rPr lang="en-GB" altLang="en-US" b="1" dirty="0" smtClean="0"/>
              <a:t>                                                What does Zone of Regulation mean?</a:t>
            </a:r>
          </a:p>
          <a:p>
            <a:pPr eaLnBrk="1" hangingPunct="1">
              <a:lnSpc>
                <a:spcPct val="120000"/>
              </a:lnSpc>
              <a:buFontTx/>
              <a:buNone/>
            </a:pPr>
            <a:r>
              <a:rPr lang="en-GB" altLang="en-US" dirty="0" smtClean="0"/>
              <a:t>     Your body and brain have energy.  Your energy level change depending on how you feel or what you’re doing. Think about your energy level as being in different ZONES. </a:t>
            </a:r>
          </a:p>
          <a:p>
            <a:pPr>
              <a:lnSpc>
                <a:spcPct val="120000"/>
              </a:lnSpc>
              <a:buNone/>
            </a:pPr>
            <a:endParaRPr lang="en-GB" dirty="0" smtClean="0">
              <a:solidFill>
                <a:srgbClr val="0070C0"/>
              </a:solidFill>
            </a:endParaRPr>
          </a:p>
          <a:p>
            <a:pPr>
              <a:lnSpc>
                <a:spcPct val="120000"/>
              </a:lnSpc>
              <a:buNone/>
            </a:pPr>
            <a:endParaRPr lang="en-GB" dirty="0">
              <a:solidFill>
                <a:srgbClr val="0070C0"/>
              </a:solidFill>
            </a:endParaRPr>
          </a:p>
          <a:p>
            <a:pPr>
              <a:lnSpc>
                <a:spcPct val="120000"/>
              </a:lnSpc>
              <a:buNone/>
            </a:pPr>
            <a:endParaRPr lang="en-GB" dirty="0" smtClean="0">
              <a:solidFill>
                <a:srgbClr val="0070C0"/>
              </a:solidFill>
            </a:endParaRPr>
          </a:p>
          <a:p>
            <a:pPr>
              <a:lnSpc>
                <a:spcPct val="120000"/>
              </a:lnSpc>
              <a:buNone/>
            </a:pPr>
            <a:r>
              <a:rPr lang="en-GB" dirty="0" smtClean="0">
                <a:solidFill>
                  <a:srgbClr val="0070C0"/>
                </a:solidFill>
              </a:rPr>
              <a:t>Blue Zone </a:t>
            </a:r>
            <a:r>
              <a:rPr lang="en-GB" dirty="0" smtClean="0"/>
              <a:t>– Body running slow, such as when tired, sick, sad, or bored</a:t>
            </a:r>
          </a:p>
          <a:p>
            <a:pPr>
              <a:lnSpc>
                <a:spcPct val="120000"/>
              </a:lnSpc>
              <a:buNone/>
            </a:pPr>
            <a:r>
              <a:rPr lang="en-GB" dirty="0" smtClean="0">
                <a:solidFill>
                  <a:srgbClr val="00B050"/>
                </a:solidFill>
              </a:rPr>
              <a:t>Green Zone </a:t>
            </a:r>
            <a:r>
              <a:rPr lang="en-GB" dirty="0" smtClean="0"/>
              <a:t>– Like a green light , “Good to Go!”. </a:t>
            </a:r>
            <a:r>
              <a:rPr lang="en-GB" dirty="0"/>
              <a:t>Being in the Green Zone shows control.</a:t>
            </a:r>
            <a:r>
              <a:rPr lang="en-GB" dirty="0" smtClean="0"/>
              <a:t> </a:t>
            </a:r>
          </a:p>
          <a:p>
            <a:pPr>
              <a:lnSpc>
                <a:spcPct val="120000"/>
              </a:lnSpc>
              <a:buNone/>
            </a:pPr>
            <a:r>
              <a:rPr lang="en-GB" dirty="0" smtClean="0">
                <a:solidFill>
                  <a:srgbClr val="FFFF00"/>
                </a:solidFill>
              </a:rPr>
              <a:t>Yellow Zone </a:t>
            </a:r>
            <a:r>
              <a:rPr lang="en-GB" dirty="0" smtClean="0"/>
              <a:t>– Proceed with Caution &amp; Slow Down! A person </a:t>
            </a:r>
            <a:r>
              <a:rPr lang="en-GB" dirty="0"/>
              <a:t>has some control when in the Yellow Zone</a:t>
            </a:r>
            <a:endParaRPr lang="en-GB" dirty="0" smtClean="0"/>
          </a:p>
          <a:p>
            <a:pPr>
              <a:lnSpc>
                <a:spcPct val="120000"/>
              </a:lnSpc>
              <a:buNone/>
            </a:pPr>
            <a:r>
              <a:rPr lang="en-GB" dirty="0" smtClean="0">
                <a:solidFill>
                  <a:srgbClr val="FF0000"/>
                </a:solidFill>
              </a:rPr>
              <a:t>Red Zone </a:t>
            </a:r>
            <a:r>
              <a:rPr lang="en-GB" dirty="0" smtClean="0"/>
              <a:t>– Extreme Emotions! out of control, trouble making good decisions, and must STOP</a:t>
            </a:r>
          </a:p>
          <a:p>
            <a:pPr eaLnBrk="1" hangingPunct="1">
              <a:lnSpc>
                <a:spcPct val="120000"/>
              </a:lnSpc>
              <a:buFontTx/>
              <a:buNone/>
            </a:pPr>
            <a:endParaRPr lang="en-GB" altLang="en-US" dirty="0" smtClean="0"/>
          </a:p>
          <a:p>
            <a:pPr eaLnBrk="1" hangingPunct="1">
              <a:buFontTx/>
              <a:buNone/>
            </a:pPr>
            <a:endParaRPr lang="en-GB" altLang="en-US" dirty="0"/>
          </a:p>
          <a:p>
            <a:pPr eaLnBrk="1" hangingPunct="1">
              <a:buFontTx/>
              <a:buNone/>
            </a:pPr>
            <a:endParaRPr lang="en-GB" altLang="en-US" dirty="0" smtClean="0"/>
          </a:p>
        </p:txBody>
      </p:sp>
      <p:pic>
        <p:nvPicPr>
          <p:cNvPr id="7" name="Picture 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93235" y="1753116"/>
            <a:ext cx="2743200" cy="1387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5997936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p:cNvPicPr>
            <a:picLocks noGrp="1" noChangeAspect="1" noChangeArrowheads="1"/>
          </p:cNvPicPr>
          <p:nvPr>
            <p:ph idx="4294967295"/>
          </p:nvPr>
        </p:nvPicPr>
        <p:blipFill rotWithShape="1">
          <a:blip r:embed="rId3" cstate="print"/>
          <a:srcRect l="-3194" t="3922" r="475" b="-3130"/>
          <a:stretch/>
        </p:blipFill>
        <p:spPr bwMode="auto">
          <a:xfrm>
            <a:off x="1801504" y="483856"/>
            <a:ext cx="8688388" cy="6486525"/>
          </a:xfrm>
          <a:prstGeom prst="rect">
            <a:avLst/>
          </a:prstGeom>
          <a:noFill/>
          <a:ln w="9525">
            <a:noFill/>
            <a:miter lim="800000"/>
            <a:headEnd/>
            <a:tailEnd/>
          </a:ln>
        </p:spPr>
      </p:pic>
    </p:spTree>
    <p:extLst>
      <p:ext uri="{BB962C8B-B14F-4D97-AF65-F5344CB8AC3E}">
        <p14:creationId xmlns:p14="http://schemas.microsoft.com/office/powerpoint/2010/main" val="3536306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293541" y="702527"/>
            <a:ext cx="10225669" cy="7632859"/>
          </a:xfrm>
          <a:prstGeom prst="rect">
            <a:avLst/>
          </a:prstGeom>
        </p:spPr>
        <p:txBody>
          <a:bodyPr wrap="square">
            <a:spAutoFit/>
          </a:bodyPr>
          <a:lstStyle/>
          <a:p>
            <a:r>
              <a:rPr lang="en-GB" sz="2800" b="1" u="sng" dirty="0" smtClean="0"/>
              <a:t>Emotions</a:t>
            </a:r>
            <a:r>
              <a:rPr lang="en-GB" sz="2800" dirty="0" smtClean="0"/>
              <a:t>:</a:t>
            </a:r>
            <a:endParaRPr lang="en-GB" sz="2800" b="1" u="sng" dirty="0" smtClean="0"/>
          </a:p>
          <a:p>
            <a:endParaRPr lang="en-GB" dirty="0" smtClean="0"/>
          </a:p>
          <a:p>
            <a:endParaRPr lang="en-GB" sz="2400" dirty="0"/>
          </a:p>
          <a:p>
            <a:pPr marL="285750" indent="-285750">
              <a:buFont typeface="Arial" panose="020B0604020202020204" pitchFamily="34" charset="0"/>
              <a:buChar char="•"/>
            </a:pPr>
            <a:r>
              <a:rPr lang="en-GB" sz="2400" dirty="0" smtClean="0"/>
              <a:t>Have a purpose. These </a:t>
            </a:r>
            <a:r>
              <a:rPr lang="en-GB" sz="2400" dirty="0"/>
              <a:t>messages are supposed to bring our attention to important things that are happening in our lives; whether it is a big event (e.g. the birth of a child), or something smaller and more day-to-day (e.g. getting a parking ticket). </a:t>
            </a:r>
            <a:endParaRPr lang="en-GB" sz="2400" dirty="0" smtClean="0"/>
          </a:p>
          <a:p>
            <a:endParaRPr lang="en-GB" sz="2400" dirty="0" smtClean="0"/>
          </a:p>
          <a:p>
            <a:pPr marL="285750" indent="-285750">
              <a:buFont typeface="Arial" panose="020B0604020202020204" pitchFamily="34" charset="0"/>
              <a:buChar char="•"/>
            </a:pPr>
            <a:r>
              <a:rPr lang="en-GB" sz="2400" dirty="0"/>
              <a:t>These emotion messages get through to us in three different ways, through </a:t>
            </a:r>
          </a:p>
          <a:p>
            <a:r>
              <a:rPr lang="en-GB" sz="2400" dirty="0"/>
              <a:t>	 our body (physical sensations)</a:t>
            </a:r>
          </a:p>
          <a:p>
            <a:r>
              <a:rPr lang="en-GB" sz="2400" dirty="0"/>
              <a:t>	 our minds (thoughts, memories, imagination) </a:t>
            </a:r>
          </a:p>
          <a:p>
            <a:r>
              <a:rPr lang="en-GB" sz="2400" dirty="0"/>
              <a:t>	 our behaviour (urges and actions)</a:t>
            </a:r>
          </a:p>
          <a:p>
            <a:pPr marL="285750" indent="-285750">
              <a:buFont typeface="Arial" panose="020B0604020202020204" pitchFamily="34" charset="0"/>
              <a:buChar char="•"/>
            </a:pPr>
            <a:endParaRPr lang="en-GB" sz="2400" dirty="0" smtClean="0"/>
          </a:p>
          <a:p>
            <a:pPr marL="285750" indent="-285750">
              <a:buFont typeface="Arial" panose="020B0604020202020204" pitchFamily="34" charset="0"/>
              <a:buChar char="•"/>
            </a:pPr>
            <a:endParaRPr lang="en-GB" sz="2400" dirty="0"/>
          </a:p>
          <a:p>
            <a:pPr marL="285750" indent="-285750">
              <a:buFont typeface="Arial" panose="020B0604020202020204" pitchFamily="34" charset="0"/>
              <a:buChar char="•"/>
            </a:pPr>
            <a:r>
              <a:rPr lang="en-GB" sz="2400" dirty="0" smtClean="0"/>
              <a:t>All emotions have a helpful role to play</a:t>
            </a:r>
            <a:r>
              <a:rPr lang="en-GB" sz="2400" dirty="0"/>
              <a:t>, though they can be pleasant or unpleasant. </a:t>
            </a:r>
            <a:endParaRPr lang="en-GB" sz="2400" dirty="0" smtClean="0"/>
          </a:p>
          <a:p>
            <a:pPr marL="285750" indent="-285750">
              <a:buFont typeface="Arial" panose="020B0604020202020204" pitchFamily="34" charset="0"/>
              <a:buChar char="•"/>
            </a:pPr>
            <a:endParaRPr lang="en-GB" dirty="0" smtClean="0"/>
          </a:p>
          <a:p>
            <a:pPr marL="285750" indent="-285750">
              <a:buFont typeface="Arial" panose="020B0604020202020204" pitchFamily="34" charset="0"/>
              <a:buChar char="•"/>
            </a:pPr>
            <a:endParaRPr lang="en-GB" dirty="0"/>
          </a:p>
          <a:p>
            <a:pPr marL="285750" indent="-285750">
              <a:buFont typeface="Arial" panose="020B0604020202020204" pitchFamily="34" charset="0"/>
              <a:buChar char="•"/>
            </a:pPr>
            <a:endParaRPr lang="en-GB" dirty="0" smtClean="0"/>
          </a:p>
          <a:p>
            <a:pPr marL="285750" indent="-285750">
              <a:buFont typeface="Arial" panose="020B0604020202020204" pitchFamily="34" charset="0"/>
              <a:buChar char="•"/>
            </a:pPr>
            <a:endParaRPr lang="en-GB" dirty="0"/>
          </a:p>
          <a:p>
            <a:pPr marL="285750" indent="-285750">
              <a:buFont typeface="Arial" panose="020B0604020202020204" pitchFamily="34" charset="0"/>
              <a:buChar char="•"/>
            </a:pPr>
            <a:endParaRPr lang="en-GB" dirty="0" smtClean="0"/>
          </a:p>
          <a:p>
            <a:pPr marL="285750" indent="-285750">
              <a:buFont typeface="Arial" panose="020B0604020202020204" pitchFamily="34" charset="0"/>
              <a:buChar char="•"/>
            </a:pPr>
            <a:endParaRPr lang="en-GB" dirty="0"/>
          </a:p>
        </p:txBody>
      </p:sp>
    </p:spTree>
    <p:extLst>
      <p:ext uri="{BB962C8B-B14F-4D97-AF65-F5344CB8AC3E}">
        <p14:creationId xmlns:p14="http://schemas.microsoft.com/office/powerpoint/2010/main" val="40418910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82029" y="557562"/>
            <a:ext cx="10437542" cy="5107258"/>
          </a:xfrm>
        </p:spPr>
        <p:txBody>
          <a:bodyPr>
            <a:normAutofit/>
          </a:bodyPr>
          <a:lstStyle/>
          <a:p>
            <a:r>
              <a:rPr lang="en-GB" sz="2800" dirty="0" smtClean="0"/>
              <a:t/>
            </a:r>
            <a:br>
              <a:rPr lang="en-GB" sz="2800" dirty="0" smtClean="0"/>
            </a:br>
            <a:r>
              <a:rPr lang="en-GB" sz="3200" dirty="0" smtClean="0"/>
              <a:t/>
            </a:r>
            <a:br>
              <a:rPr lang="en-GB" sz="3200" dirty="0" smtClean="0"/>
            </a:br>
            <a:r>
              <a:rPr lang="en-GB" sz="3200" dirty="0" smtClean="0"/>
              <a:t>-</a:t>
            </a:r>
            <a:r>
              <a:rPr lang="en-GB" sz="3600" dirty="0" smtClean="0"/>
              <a:t/>
            </a:r>
            <a:br>
              <a:rPr lang="en-GB" sz="3600" dirty="0" smtClean="0"/>
            </a:br>
            <a:endParaRPr lang="en-GB" sz="3600" dirty="0"/>
          </a:p>
        </p:txBody>
      </p:sp>
      <p:pic>
        <p:nvPicPr>
          <p:cNvPr id="5" name="Picture 2" descr="Image result for emotional triangl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53445" y="769434"/>
            <a:ext cx="5721726" cy="46835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6641187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algn="ctr"/>
            <a:r>
              <a:rPr lang="en-US" dirty="0" smtClean="0">
                <a:solidFill>
                  <a:schemeClr val="tx1"/>
                </a:solidFill>
              </a:rPr>
              <a:t>Recognizing emotions is the first step to regulating them</a:t>
            </a:r>
            <a:endParaRPr lang="en-US" dirty="0">
              <a:solidFill>
                <a:schemeClr val="tx1"/>
              </a:solidFill>
            </a:endParaRPr>
          </a:p>
        </p:txBody>
      </p:sp>
      <p:sp>
        <p:nvSpPr>
          <p:cNvPr id="5" name="Content Placeholder 4"/>
          <p:cNvSpPr>
            <a:spLocks noGrp="1"/>
          </p:cNvSpPr>
          <p:nvPr>
            <p:ph idx="1"/>
          </p:nvPr>
        </p:nvSpPr>
        <p:spPr>
          <a:xfrm>
            <a:off x="1371599" y="2285999"/>
            <a:ext cx="10215349" cy="4046561"/>
          </a:xfrm>
        </p:spPr>
        <p:txBody>
          <a:bodyPr>
            <a:noAutofit/>
          </a:bodyPr>
          <a:lstStyle/>
          <a:p>
            <a:r>
              <a:rPr lang="en-US" sz="2800" dirty="0" smtClean="0"/>
              <a:t>How does your body tell you you’re getting..</a:t>
            </a:r>
          </a:p>
          <a:p>
            <a:pPr>
              <a:buFont typeface="Arial" pitchFamily="34" charset="0"/>
              <a:buChar char="•"/>
            </a:pPr>
            <a:r>
              <a:rPr lang="en-US" sz="2800" dirty="0" smtClean="0">
                <a:solidFill>
                  <a:srgbClr val="0070C0"/>
                </a:solidFill>
              </a:rPr>
              <a:t>Tired?</a:t>
            </a:r>
          </a:p>
          <a:p>
            <a:pPr>
              <a:buFont typeface="Arial" pitchFamily="34" charset="0"/>
              <a:buChar char="•"/>
            </a:pPr>
            <a:r>
              <a:rPr lang="en-US" sz="2800" dirty="0" smtClean="0">
                <a:solidFill>
                  <a:srgbClr val="CCCC00"/>
                </a:solidFill>
              </a:rPr>
              <a:t>Stressed?</a:t>
            </a:r>
          </a:p>
          <a:p>
            <a:pPr>
              <a:buFont typeface="Arial" pitchFamily="34" charset="0"/>
              <a:buChar char="•"/>
            </a:pPr>
            <a:r>
              <a:rPr lang="en-US" sz="2800" dirty="0" smtClean="0">
                <a:solidFill>
                  <a:srgbClr val="FF0000"/>
                </a:solidFill>
              </a:rPr>
              <a:t>Frustrated?</a:t>
            </a:r>
          </a:p>
          <a:p>
            <a:pPr>
              <a:buFont typeface="Arial" pitchFamily="34" charset="0"/>
              <a:buChar char="•"/>
            </a:pPr>
            <a:r>
              <a:rPr lang="en-US" sz="2800" dirty="0" smtClean="0">
                <a:solidFill>
                  <a:srgbClr val="00B050"/>
                </a:solidFill>
              </a:rPr>
              <a:t>Calm?</a:t>
            </a:r>
          </a:p>
          <a:p>
            <a:pPr marL="0" indent="0">
              <a:buNone/>
            </a:pPr>
            <a:endParaRPr lang="en-US" sz="2800" smtClean="0"/>
          </a:p>
          <a:p>
            <a:pPr marL="0" indent="0">
              <a:buNone/>
            </a:pPr>
            <a:r>
              <a:rPr lang="en-US" sz="2800" smtClean="0"/>
              <a:t>What </a:t>
            </a:r>
            <a:r>
              <a:rPr lang="en-US" sz="2800" dirty="0" smtClean="0"/>
              <a:t>clues can we look for to know what zone someone is in?</a:t>
            </a:r>
          </a:p>
        </p:txBody>
      </p:sp>
    </p:spTree>
    <p:extLst>
      <p:ext uri="{BB962C8B-B14F-4D97-AF65-F5344CB8AC3E}">
        <p14:creationId xmlns:p14="http://schemas.microsoft.com/office/powerpoint/2010/main" val="202479359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685800"/>
            <a:ext cx="9478537" cy="4689088"/>
          </a:xfrm>
        </p:spPr>
        <p:txBody>
          <a:bodyPr>
            <a:normAutofit/>
          </a:bodyPr>
          <a:lstStyle/>
          <a:p>
            <a:r>
              <a:rPr lang="en-GB" dirty="0"/>
              <a:t>The </a:t>
            </a:r>
            <a:r>
              <a:rPr lang="en-GB" dirty="0" smtClean="0"/>
              <a:t>Zones </a:t>
            </a:r>
            <a:r>
              <a:rPr lang="en-GB" dirty="0"/>
              <a:t>of </a:t>
            </a:r>
            <a:r>
              <a:rPr lang="en-GB" dirty="0" smtClean="0"/>
              <a:t>Regulation </a:t>
            </a:r>
            <a:r>
              <a:rPr lang="en-GB" dirty="0"/>
              <a:t>is a simple idea that says we all have a comfort zone where we can manage our emotions productively, based on how intense the emotion is. </a:t>
            </a:r>
            <a:r>
              <a:rPr lang="en-GB" dirty="0" smtClean="0"/>
              <a:t/>
            </a:r>
            <a:br>
              <a:rPr lang="en-GB" dirty="0" smtClean="0"/>
            </a:br>
            <a:endParaRPr lang="en-GB" dirty="0"/>
          </a:p>
        </p:txBody>
      </p:sp>
      <p:pic>
        <p:nvPicPr>
          <p:cNvPr id="3" name="Picture 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35659" y="3838394"/>
            <a:ext cx="3222356" cy="16298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8832146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sz="3100" b="1" dirty="0" smtClean="0"/>
              <a:t>Red Zone:</a:t>
            </a:r>
            <a:r>
              <a:rPr lang="en-GB" sz="3100" dirty="0" smtClean="0"/>
              <a:t/>
            </a:r>
            <a:br>
              <a:rPr lang="en-GB" sz="3100" dirty="0" smtClean="0"/>
            </a:br>
            <a:r>
              <a:rPr lang="en-GB" sz="3100" dirty="0" smtClean="0"/>
              <a:t>When </a:t>
            </a:r>
            <a:r>
              <a:rPr lang="en-GB" sz="3100" dirty="0"/>
              <a:t>our emotions are too intense </a:t>
            </a:r>
            <a:r>
              <a:rPr lang="en-GB" sz="3100" dirty="0" smtClean="0"/>
              <a:t>then we</a:t>
            </a:r>
            <a:br>
              <a:rPr lang="en-GB" sz="3100" dirty="0" smtClean="0"/>
            </a:br>
            <a:r>
              <a:rPr lang="en-GB" sz="3100" dirty="0" smtClean="0"/>
              <a:t>may </a:t>
            </a:r>
            <a:r>
              <a:rPr lang="en-GB" sz="3100" dirty="0"/>
              <a:t>feel </a:t>
            </a:r>
            <a:r>
              <a:rPr lang="en-GB" sz="3100" dirty="0" smtClean="0"/>
              <a:t>panicked</a:t>
            </a:r>
            <a:r>
              <a:rPr lang="en-GB" sz="3100" dirty="0"/>
              <a:t>, distraught, “hyper</a:t>
            </a:r>
            <a:r>
              <a:rPr lang="en-GB" sz="3100" dirty="0" smtClean="0"/>
              <a:t>”</a:t>
            </a:r>
            <a:br>
              <a:rPr lang="en-GB" sz="3100" dirty="0" smtClean="0"/>
            </a:br>
            <a:r>
              <a:rPr lang="en-GB" sz="3100" dirty="0" smtClean="0"/>
              <a:t>or </a:t>
            </a:r>
            <a:r>
              <a:rPr lang="en-GB" sz="3100" dirty="0"/>
              <a:t>overwhelmed. When our emotions are too </a:t>
            </a:r>
            <a:r>
              <a:rPr lang="en-GB" sz="3100" dirty="0" smtClean="0"/>
              <a:t/>
            </a:r>
            <a:br>
              <a:rPr lang="en-GB" sz="3100" dirty="0" smtClean="0"/>
            </a:br>
            <a:r>
              <a:rPr lang="en-GB" sz="3100" dirty="0" smtClean="0"/>
              <a:t>intense </a:t>
            </a:r>
            <a:r>
              <a:rPr lang="en-GB" sz="3100" dirty="0"/>
              <a:t>it is very difficult to slow down, </a:t>
            </a:r>
            <a:r>
              <a:rPr lang="en-GB" sz="3100" dirty="0" smtClean="0"/>
              <a:t>take</a:t>
            </a:r>
            <a:br>
              <a:rPr lang="en-GB" sz="3100" dirty="0" smtClean="0"/>
            </a:br>
            <a:r>
              <a:rPr lang="en-GB" sz="3100" dirty="0" smtClean="0"/>
              <a:t>stock </a:t>
            </a:r>
            <a:r>
              <a:rPr lang="en-GB" sz="3100" dirty="0"/>
              <a:t>of what we are feeling, and to act on </a:t>
            </a:r>
            <a:r>
              <a:rPr lang="en-GB" sz="3100" dirty="0" smtClean="0"/>
              <a:t/>
            </a:r>
            <a:br>
              <a:rPr lang="en-GB" sz="3100" dirty="0" smtClean="0"/>
            </a:br>
            <a:r>
              <a:rPr lang="en-GB" sz="3100" dirty="0" smtClean="0"/>
              <a:t>those </a:t>
            </a:r>
            <a:r>
              <a:rPr lang="en-GB" sz="3100" dirty="0"/>
              <a:t>emotions in healthy ways. So we tend </a:t>
            </a:r>
            <a:r>
              <a:rPr lang="en-GB" sz="3100" dirty="0" smtClean="0"/>
              <a:t>to </a:t>
            </a:r>
            <a:br>
              <a:rPr lang="en-GB" sz="3100" dirty="0" smtClean="0"/>
            </a:br>
            <a:r>
              <a:rPr lang="en-GB" sz="3100" dirty="0" smtClean="0"/>
              <a:t>react </a:t>
            </a:r>
            <a:r>
              <a:rPr lang="en-GB" sz="3100" dirty="0"/>
              <a:t>impulsively, without thinking about </a:t>
            </a:r>
            <a:r>
              <a:rPr lang="en-GB" sz="3100" dirty="0" smtClean="0"/>
              <a:t>the</a:t>
            </a:r>
            <a:br>
              <a:rPr lang="en-GB" sz="3100" dirty="0" smtClean="0"/>
            </a:br>
            <a:r>
              <a:rPr lang="en-GB" sz="3100" dirty="0" smtClean="0"/>
              <a:t>consequences</a:t>
            </a:r>
            <a:r>
              <a:rPr lang="en-GB" sz="3100" dirty="0"/>
              <a:t>. </a:t>
            </a:r>
            <a:endParaRPr lang="en-GB" dirty="0"/>
          </a:p>
        </p:txBody>
      </p:sp>
      <p:pic>
        <p:nvPicPr>
          <p:cNvPr id="3" name="Picture 2"/>
          <p:cNvPicPr>
            <a:picLocks noChangeAspect="1" noChangeArrowheads="1"/>
          </p:cNvPicPr>
          <p:nvPr/>
        </p:nvPicPr>
        <p:blipFill rotWithShape="1">
          <a:blip r:embed="rId3" cstate="print"/>
          <a:srcRect l="73820" t="4387" r="3926"/>
          <a:stretch/>
        </p:blipFill>
        <p:spPr bwMode="auto">
          <a:xfrm>
            <a:off x="8580476" y="180754"/>
            <a:ext cx="2083981" cy="5363345"/>
          </a:xfrm>
          <a:prstGeom prst="rect">
            <a:avLst/>
          </a:prstGeom>
          <a:noFill/>
          <a:ln w="9525">
            <a:noFill/>
            <a:miter lim="800000"/>
            <a:headEnd/>
            <a:tailEnd/>
          </a:ln>
        </p:spPr>
      </p:pic>
    </p:spTree>
    <p:extLst>
      <p:ext uri="{BB962C8B-B14F-4D97-AF65-F5344CB8AC3E}">
        <p14:creationId xmlns:p14="http://schemas.microsoft.com/office/powerpoint/2010/main" val="1587265931"/>
      </p:ext>
    </p:extLst>
  </p:cSld>
  <p:clrMapOvr>
    <a:masterClrMapping/>
  </p:clrMapOvr>
  <p:timing>
    <p:tnLst>
      <p:par>
        <p:cTn id="1" dur="indefinite" restart="never" nodeType="tmRoot"/>
      </p:par>
    </p:tnLst>
  </p:timing>
</p:sld>
</file>

<file path=ppt/theme/theme1.xml><?xml version="1.0" encoding="utf-8"?>
<a:theme xmlns:a="http://schemas.openxmlformats.org/drawingml/2006/main" name="Crop">
  <a:themeElements>
    <a:clrScheme name="Crop">
      <a:dk1>
        <a:sysClr val="windowText" lastClr="000000"/>
      </a:dk1>
      <a:lt1>
        <a:sysClr val="window" lastClr="FFFFFF"/>
      </a:lt1>
      <a:dk2>
        <a:srgbClr val="191B0E"/>
      </a:dk2>
      <a:lt2>
        <a:srgbClr val="EFEDE3"/>
      </a:lt2>
      <a:accent1>
        <a:srgbClr val="8C8D86"/>
      </a:accent1>
      <a:accent2>
        <a:srgbClr val="E6C069"/>
      </a:accent2>
      <a:accent3>
        <a:srgbClr val="897B61"/>
      </a:accent3>
      <a:accent4>
        <a:srgbClr val="8DAB8E"/>
      </a:accent4>
      <a:accent5>
        <a:srgbClr val="77A2BB"/>
      </a:accent5>
      <a:accent6>
        <a:srgbClr val="E28394"/>
      </a:accent6>
      <a:hlink>
        <a:srgbClr val="77A2BB"/>
      </a:hlink>
      <a:folHlink>
        <a:srgbClr val="957A99"/>
      </a:folHlink>
    </a:clrScheme>
    <a:fontScheme name="Crop">
      <a:majorFont>
        <a:latin typeface="Franklin Gothic Book" panose="020B0503020102020204"/>
        <a:ea typeface=""/>
        <a:cs typeface=""/>
        <a:font script="Jpan" typeface="メイリオ"/>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Franklin Gothic Book" panose="020B0503020102020204"/>
        <a:ea typeface=""/>
        <a:cs typeface=""/>
        <a:font script="Jpan" typeface="メイリオ"/>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Crop">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in">
          <a:solidFill>
            <a:schemeClr val="phClr"/>
          </a:solidFill>
          <a:prstDash val="solid"/>
        </a:ln>
        <a:ln w="34925" cap="flat" cmpd="sng" algn="in">
          <a:solidFill>
            <a:schemeClr val="phClr"/>
          </a:solidFill>
          <a:prstDash val="solid"/>
        </a:ln>
        <a:ln w="19050" cap="flat" cmpd="sng" algn="in">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35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rop" id="{EC9488ED-E761-4D60-9AC4-764D1FE2C171}" vid="{CE19780C-D67D-4C13-9DE9-A52BC3BA51B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TM10001105[[fn=Crop]]</Template>
  <TotalTime>1740</TotalTime>
  <Words>899</Words>
  <Application>Microsoft Office PowerPoint</Application>
  <PresentationFormat>Widescreen</PresentationFormat>
  <Paragraphs>122</Paragraphs>
  <Slides>27</Slides>
  <Notes>19</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27</vt:i4>
      </vt:variant>
    </vt:vector>
  </HeadingPairs>
  <TitlesOfParts>
    <vt:vector size="33" baseType="lpstr">
      <vt:lpstr>Arial</vt:lpstr>
      <vt:lpstr>Calibri</vt:lpstr>
      <vt:lpstr>Comic Sans MS</vt:lpstr>
      <vt:lpstr>Curlz MT</vt:lpstr>
      <vt:lpstr>Franklin Gothic Book</vt:lpstr>
      <vt:lpstr>Crop</vt:lpstr>
      <vt:lpstr>The ZONES of Regulation® </vt:lpstr>
      <vt:lpstr>Why teach the ZONES of Regulation®? </vt:lpstr>
      <vt:lpstr>PowerPoint Presentation</vt:lpstr>
      <vt:lpstr>PowerPoint Presentation</vt:lpstr>
      <vt:lpstr>PowerPoint Presentation</vt:lpstr>
      <vt:lpstr>  - </vt:lpstr>
      <vt:lpstr>Recognizing emotions is the first step to regulating them</vt:lpstr>
      <vt:lpstr>The Zones of Regulation is a simple idea that says we all have a comfort zone where we can manage our emotions productively, based on how intense the emotion is.  </vt:lpstr>
      <vt:lpstr>Red Zone: When our emotions are too intense then we may feel panicked, distraught, “hyper” or overwhelmed. When our emotions are too  intense it is very difficult to slow down, take stock of what we are feeling, and to act on  those emotions in healthy ways. So we tend to  react impulsively, without thinking about the consequences. </vt:lpstr>
      <vt:lpstr>Validate feelings - There is no such thing as a bad ZONE.</vt:lpstr>
      <vt:lpstr>PowerPoint Presentation</vt:lpstr>
      <vt:lpstr>PowerPoint Presentation</vt:lpstr>
      <vt:lpstr>PowerPoint Presentation</vt:lpstr>
      <vt:lpstr>How can I support the Zones of Regulation at home?</vt:lpstr>
      <vt:lpstr>PowerPoint Presentation</vt:lpstr>
      <vt:lpstr>Quiet Space             Sensory Room Inclusion room          Relaxation station</vt:lpstr>
      <vt:lpstr>Calming  techniques </vt:lpstr>
      <vt:lpstr>DEEP BREATHING</vt:lpstr>
      <vt:lpstr>Counting</vt:lpstr>
      <vt:lpstr>Calming Activities</vt:lpstr>
      <vt:lpstr>PowerPoint Presentation</vt:lpstr>
      <vt:lpstr>Positive Self-talk</vt:lpstr>
      <vt:lpstr>PowerPoint Presentation</vt:lpstr>
      <vt:lpstr>PowerPoint Presentation</vt:lpstr>
      <vt:lpstr>Sensory support</vt:lpstr>
      <vt:lpstr>Sensory tools</vt:lpstr>
      <vt:lpstr>Sensory strategies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ZONES of Regulation®</dc:title>
  <dc:creator>Sinead Boland</dc:creator>
  <cp:lastModifiedBy>JULIE SIBLEY</cp:lastModifiedBy>
  <cp:revision>51</cp:revision>
  <cp:lastPrinted>2019-12-09T13:06:07Z</cp:lastPrinted>
  <dcterms:created xsi:type="dcterms:W3CDTF">2019-11-20T08:47:03Z</dcterms:created>
  <dcterms:modified xsi:type="dcterms:W3CDTF">2020-10-13T15:09:38Z</dcterms:modified>
</cp:coreProperties>
</file>