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4" r:id="rId3"/>
    <p:sldId id="268" r:id="rId4"/>
    <p:sldId id="270" r:id="rId5"/>
    <p:sldId id="271" r:id="rId6"/>
    <p:sldId id="272" r:id="rId7"/>
    <p:sldId id="273" r:id="rId8"/>
    <p:sldId id="301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94" r:id="rId21"/>
    <p:sldId id="295" r:id="rId22"/>
    <p:sldId id="296" r:id="rId23"/>
    <p:sldId id="288" r:id="rId24"/>
    <p:sldId id="289" r:id="rId25"/>
    <p:sldId id="290" r:id="rId26"/>
    <p:sldId id="291" r:id="rId27"/>
    <p:sldId id="292" r:id="rId28"/>
    <p:sldId id="293" r:id="rId29"/>
    <p:sldId id="298" r:id="rId30"/>
    <p:sldId id="299" r:id="rId31"/>
    <p:sldId id="300" r:id="rId32"/>
    <p:sldId id="267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Twinkl" panose="02000000000000000000" pitchFamily="2" charset="0"/>
      <p:regular r:id="rId40"/>
      <p:bold r:id="rId4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>
          <p15:clr>
            <a:srgbClr val="A4A3A4"/>
          </p15:clr>
        </p15:guide>
        <p15:guide id="2" pos="1020">
          <p15:clr>
            <a:srgbClr val="A4A3A4"/>
          </p15:clr>
        </p15:guide>
        <p15:guide id="3" pos="5057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pos="3334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78A"/>
    <a:srgbClr val="BFBFBF"/>
    <a:srgbClr val="BCA017"/>
    <a:srgbClr val="00B0F0"/>
    <a:srgbClr val="929292"/>
    <a:srgbClr val="FFC000"/>
    <a:srgbClr val="FF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2" autoAdjust="0"/>
  </p:normalViewPr>
  <p:slideViewPr>
    <p:cSldViewPr snapToGrid="0">
      <p:cViewPr varScale="1">
        <p:scale>
          <a:sx n="108" d="100"/>
          <a:sy n="108" d="100"/>
        </p:scale>
        <p:origin x="1458" y="108"/>
      </p:cViewPr>
      <p:guideLst>
        <p:guide orient="horz" pos="1956"/>
        <p:guide pos="1020"/>
        <p:guide pos="5057"/>
        <p:guide orient="horz" pos="459"/>
        <p:guide pos="3334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43386A-1A69-4ED0-B79E-AE6B69AD93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92953-C19F-48B8-7D3C-BA14AF8F3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2360A8-8D9A-4CF5-B8CE-CCF233410B9E}" type="datetimeFigureOut">
              <a:rPr lang="en-GB"/>
              <a:pPr>
                <a:defRPr/>
              </a:pPr>
              <a:t>08/09/2022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63D08-9C44-B964-6CC6-952D731F7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EA896-4AC0-AF6F-0B52-51A3A51075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5379C7C-F84B-4AEF-A9F9-27C7027B31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8F7F8E-5270-77D3-2BD7-6319858FC0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03707-28B5-2C8A-D750-0B08388068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C3486A-0CC5-475C-948B-2E336FC7E54E}" type="datetimeFigureOut">
              <a:rPr lang="en-GB"/>
              <a:pPr>
                <a:defRPr/>
              </a:pPr>
              <a:t>08/09/2022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AFCA15-962C-1F62-6570-695F1BFCB5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6436E5B-E536-5783-511E-77016EA09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82895-E294-1D16-259F-70B7D1A902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E61F2-AAFB-4173-5632-6920264CF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633D820-74AC-4C32-9918-7856C7F5070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0C7A965-594A-1713-B23B-A1EB41FA5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31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72856B1-44CF-4EA0-2C67-98100D0BA45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08B8CAB-13A5-0005-C325-4509BF002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59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0832472-AB67-2E72-6AE4-CC516A3851F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56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C0418CC-D626-50F8-99A2-6F72A0BC5807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641274-6722-0DDC-3F37-7A5C59E3F277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968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660B34-BFC4-EFAE-E5F8-AAF54568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84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9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4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D96BBE-367E-67F6-1FA4-4E942CC723B5}"/>
              </a:ext>
            </a:extLst>
          </p:cNvPr>
          <p:cNvSpPr/>
          <p:nvPr/>
        </p:nvSpPr>
        <p:spPr>
          <a:xfrm>
            <a:off x="755650" y="1374775"/>
            <a:ext cx="3995738" cy="2470150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86A670-49EF-B845-DB97-C2547745FF90}"/>
              </a:ext>
            </a:extLst>
          </p:cNvPr>
          <p:cNvSpPr/>
          <p:nvPr/>
        </p:nvSpPr>
        <p:spPr>
          <a:xfrm>
            <a:off x="755650" y="5202238"/>
            <a:ext cx="7650163" cy="904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8" name="Title 20">
            <a:extLst>
              <a:ext uri="{FF2B5EF4-FFF2-40B4-BE49-F238E27FC236}">
                <a16:creationId xmlns:a16="http://schemas.microsoft.com/office/drawing/2014/main" id="{1172E20F-E683-5FDE-78A4-F7BF6F1C338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Solve Addition and Subtraction </a:t>
            </a: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Multi-Step Problems in Context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1B1C41-BDC3-0471-0735-43D414E96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1427163"/>
            <a:ext cx="3816350" cy="2292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 dirty="0">
                <a:latin typeface="+mn-lt"/>
              </a:rPr>
              <a:t>A toyshop sells different sizes of cuddly toys – small, medium and large.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 dirty="0">
                <a:latin typeface="+mn-lt"/>
              </a:rPr>
              <a:t>Freya buys a medium and a large cuddly toy and spends </a:t>
            </a:r>
            <a:r>
              <a:rPr lang="en-GB" altLang="en-US" sz="1600" b="1" dirty="0">
                <a:latin typeface="+mn-lt"/>
              </a:rPr>
              <a:t>£9.25</a:t>
            </a:r>
            <a:r>
              <a:rPr lang="en-GB" altLang="en-US" sz="1600" dirty="0">
                <a:latin typeface="+mn-lt"/>
              </a:rPr>
              <a:t>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 dirty="0">
                <a:latin typeface="+mn-lt"/>
              </a:rPr>
              <a:t>Oscar buys a small and a large cuddly toy and spends </a:t>
            </a:r>
            <a:r>
              <a:rPr lang="en-GB" altLang="en-US" sz="1600" b="1" dirty="0">
                <a:latin typeface="+mn-lt"/>
              </a:rPr>
              <a:t>£8.74</a:t>
            </a:r>
            <a:r>
              <a:rPr lang="en-GB" altLang="en-US" sz="1600" dirty="0">
                <a:latin typeface="+mn-lt"/>
              </a:rPr>
              <a:t>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 dirty="0">
                <a:latin typeface="+mn-lt"/>
              </a:rPr>
              <a:t>Asher buys 2 medium cuddly toys and spends </a:t>
            </a:r>
            <a:r>
              <a:rPr lang="en-GB" altLang="en-US" sz="1600" b="1" dirty="0">
                <a:latin typeface="+mn-lt"/>
              </a:rPr>
              <a:t>£7.00.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69BCA-7DFE-D25F-2D8F-820403C784BD}"/>
              </a:ext>
            </a:extLst>
          </p:cNvPr>
          <p:cNvSpPr/>
          <p:nvPr/>
        </p:nvSpPr>
        <p:spPr>
          <a:xfrm>
            <a:off x="4978400" y="1293813"/>
            <a:ext cx="21971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latin typeface="+mn-lt"/>
              </a:rPr>
              <a:t>How much does: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lphaLcPeriod"/>
              <a:defRPr/>
            </a:pPr>
            <a:r>
              <a:rPr lang="en-GB" dirty="0">
                <a:latin typeface="+mn-lt"/>
              </a:rPr>
              <a:t>A small cuddly toy cost?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lphaLcPeriod"/>
              <a:defRPr/>
            </a:pPr>
            <a:r>
              <a:rPr lang="en-GB" dirty="0">
                <a:latin typeface="+mn-lt"/>
              </a:rPr>
              <a:t>A medium cuddly toy cost?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Tx/>
              <a:buAutoNum type="alphaLcPeriod"/>
              <a:defRPr/>
            </a:pPr>
            <a:r>
              <a:rPr lang="en-GB" dirty="0">
                <a:latin typeface="+mn-lt"/>
              </a:rPr>
              <a:t>A large cuddly toy cost?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40AF3B-EF86-DFBC-8726-4A0E2EFD3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5202238"/>
            <a:ext cx="4643438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+mn-lt"/>
              </a:rPr>
              <a:t>Challenge</a:t>
            </a: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:  Make up a similar word problem for your friend to solve and swap so that you have to solve theirs and they solve yours.</a:t>
            </a:r>
            <a:endParaRPr lang="en-US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CE07C-A5E9-6602-3750-D715570DE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571875"/>
            <a:ext cx="243998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BAD354-A4FE-B7AA-C862-85D281BAE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4191000"/>
            <a:ext cx="407987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 sz="1600" dirty="0">
                <a:latin typeface="+mn-lt"/>
              </a:rPr>
              <a:t>When you have worked out the answers, share with a partner and compare.</a:t>
            </a:r>
            <a:br>
              <a:rPr lang="en-GB" altLang="en-US" sz="1600" dirty="0">
                <a:latin typeface="+mn-lt"/>
              </a:rPr>
            </a:br>
            <a:r>
              <a:rPr lang="en-GB" altLang="en-US" sz="1600" dirty="0">
                <a:latin typeface="+mn-lt"/>
              </a:rPr>
              <a:t>Explain your reasoning to your partner.</a:t>
            </a:r>
          </a:p>
        </p:txBody>
      </p:sp>
      <p:sp>
        <p:nvSpPr>
          <p:cNvPr id="11" name="Reveal answer 1">
            <a:extLst>
              <a:ext uri="{FF2B5EF4-FFF2-40B4-BE49-F238E27FC236}">
                <a16:creationId xmlns:a16="http://schemas.microsoft.com/office/drawing/2014/main" id="{B183AFFB-9DBE-5FF3-184B-3739F0E52B5A}"/>
              </a:ext>
            </a:extLst>
          </p:cNvPr>
          <p:cNvSpPr/>
          <p:nvPr/>
        </p:nvSpPr>
        <p:spPr>
          <a:xfrm>
            <a:off x="7272338" y="1866900"/>
            <a:ext cx="1116012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2" name="Reveal answer 2">
            <a:extLst>
              <a:ext uri="{FF2B5EF4-FFF2-40B4-BE49-F238E27FC236}">
                <a16:creationId xmlns:a16="http://schemas.microsoft.com/office/drawing/2014/main" id="{79BCB539-7F59-E748-C370-3320F7282598}"/>
              </a:ext>
            </a:extLst>
          </p:cNvPr>
          <p:cNvSpPr/>
          <p:nvPr/>
        </p:nvSpPr>
        <p:spPr>
          <a:xfrm>
            <a:off x="7272338" y="2625725"/>
            <a:ext cx="1116012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3" name="Reveal answer 3">
            <a:extLst>
              <a:ext uri="{FF2B5EF4-FFF2-40B4-BE49-F238E27FC236}">
                <a16:creationId xmlns:a16="http://schemas.microsoft.com/office/drawing/2014/main" id="{07E4B555-BB20-CDE0-2FDF-8A81CED77546}"/>
              </a:ext>
            </a:extLst>
          </p:cNvPr>
          <p:cNvSpPr/>
          <p:nvPr/>
        </p:nvSpPr>
        <p:spPr>
          <a:xfrm>
            <a:off x="7272338" y="3367088"/>
            <a:ext cx="1116012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F84CC5-9BE3-31EA-6152-C0CF60B9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1797050"/>
            <a:ext cx="76200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latin typeface="+mn-lt"/>
              </a:rPr>
              <a:t>£2.99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DD643E-6625-1089-D422-9BECC715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2570163"/>
            <a:ext cx="7747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latin typeface="+mn-lt"/>
              </a:rPr>
              <a:t>£3.50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B25B08-14E8-46AB-64BF-0430EB064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3297238"/>
            <a:ext cx="74612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latin typeface="+mn-lt"/>
              </a:rPr>
              <a:t>£5.75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3" grpId="0"/>
      <p:bldP spid="17" grpId="0"/>
      <p:bldP spid="20" grpId="0"/>
      <p:bldP spid="5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6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0FE793-22DE-8A88-4AE3-C71AA5BAE28A}"/>
              </a:ext>
            </a:extLst>
          </p:cNvPr>
          <p:cNvSpPr/>
          <p:nvPr/>
        </p:nvSpPr>
        <p:spPr>
          <a:xfrm>
            <a:off x="755650" y="1260475"/>
            <a:ext cx="7272338" cy="1587500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>
            <a:extLst>
              <a:ext uri="{FF2B5EF4-FFF2-40B4-BE49-F238E27FC236}">
                <a16:creationId xmlns:a16="http://schemas.microsoft.com/office/drawing/2014/main" id="{829083F9-52EC-A006-09C0-DBA20781C41E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Carry out Calculations Involving the Four Operations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307A22-D7BA-A54F-2BC4-C31E6DEFB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1322388"/>
            <a:ext cx="4151312" cy="1431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en-US" dirty="0">
                <a:latin typeface="+mn-lt"/>
              </a:rPr>
              <a:t>A sweetshop sells the following items: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en-US" dirty="0">
                <a:latin typeface="+mn-lt"/>
              </a:rPr>
              <a:t>Boxes of chocolates:	£3.49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en-US" dirty="0">
                <a:latin typeface="+mn-lt"/>
              </a:rPr>
              <a:t>Bags of 100g sweets:	£1.10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en-US" dirty="0">
                <a:latin typeface="+mn-lt"/>
              </a:rPr>
              <a:t>Lollipops:		25p each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3939A1-8F2D-0887-B2D7-878DB3164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3105150"/>
            <a:ext cx="3067050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Amir wants to buy 3 boxes of chocolates, 3 bags of 100g sweets and 7 lollipops.</a:t>
            </a:r>
          </a:p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She has £16 in cash.  </a:t>
            </a:r>
            <a:br>
              <a:rPr lang="en-GB" altLang="en-US" sz="1600" dirty="0">
                <a:latin typeface="+mn-lt"/>
              </a:rPr>
            </a:br>
            <a:r>
              <a:rPr lang="en-GB" altLang="en-US" sz="1600" dirty="0">
                <a:latin typeface="+mn-lt"/>
              </a:rPr>
              <a:t>How much change will she receive?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E509B4-F890-5A8D-34D4-773EB3E16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4889500"/>
            <a:ext cx="3432175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She decides to give ¾ of her change to the charity box – how much change does she give to charity?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FA3FC-7B81-8798-B511-FC7FE8EF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3360738"/>
            <a:ext cx="4572000" cy="1077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US" altLang="en-US" b="1" dirty="0">
                <a:latin typeface="+mn-lt"/>
              </a:rPr>
              <a:t>(£3.49 </a:t>
            </a:r>
            <a:r>
              <a:rPr lang="en-GB" altLang="en-US" b="1" dirty="0">
                <a:solidFill>
                  <a:schemeClr val="tx2"/>
                </a:solidFill>
                <a:latin typeface="+mn-lt"/>
              </a:rPr>
              <a:t>×</a:t>
            </a:r>
            <a:r>
              <a:rPr lang="en-US" altLang="en-US" b="1" dirty="0">
                <a:latin typeface="+mn-lt"/>
              </a:rPr>
              <a:t> 3) + (£1.10 </a:t>
            </a:r>
            <a:r>
              <a:rPr lang="en-GB" altLang="en-US" b="1" dirty="0">
                <a:solidFill>
                  <a:schemeClr val="tx2"/>
                </a:solidFill>
                <a:latin typeface="+mn-lt"/>
              </a:rPr>
              <a:t>×</a:t>
            </a:r>
            <a:r>
              <a:rPr lang="en-US" altLang="en-US" b="1" dirty="0">
                <a:latin typeface="+mn-lt"/>
              </a:rPr>
              <a:t> 3) + (25p </a:t>
            </a:r>
            <a:r>
              <a:rPr lang="en-GB" altLang="en-US" b="1" dirty="0">
                <a:solidFill>
                  <a:schemeClr val="tx2"/>
                </a:solidFill>
                <a:latin typeface="+mn-lt"/>
              </a:rPr>
              <a:t>×</a:t>
            </a:r>
            <a:r>
              <a:rPr lang="en-US" altLang="en-US" b="1" dirty="0">
                <a:latin typeface="+mn-lt"/>
              </a:rPr>
              <a:t> 7)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US" altLang="en-US" b="1" dirty="0">
                <a:latin typeface="+mn-lt"/>
              </a:rPr>
              <a:t>£10.47 + £3.30 + £1.75 = £15.52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US" altLang="en-US" b="1" dirty="0">
                <a:latin typeface="+mn-lt"/>
              </a:rPr>
              <a:t>£16.00 - £15.52 = 48p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CE8A3E-3EA4-1F31-B70E-36A622851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675" y="5062538"/>
            <a:ext cx="2335213" cy="723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US" altLang="en-US" b="1" dirty="0">
                <a:latin typeface="+mn-lt"/>
              </a:rPr>
              <a:t>¼ = 48p ÷ 4 = 12p  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US" altLang="en-US" b="1" dirty="0">
                <a:latin typeface="+mn-lt"/>
              </a:rPr>
              <a:t>¾ = 3 x 12p = 36p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6E49C-5D80-A871-7C6E-648ACEF9C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303338"/>
            <a:ext cx="16160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veal answer 1">
            <a:extLst>
              <a:ext uri="{FF2B5EF4-FFF2-40B4-BE49-F238E27FC236}">
                <a16:creationId xmlns:a16="http://schemas.microsoft.com/office/drawing/2014/main" id="{8AF2C394-5167-111F-485C-B8322532194F}"/>
              </a:ext>
            </a:extLst>
          </p:cNvPr>
          <p:cNvSpPr/>
          <p:nvPr/>
        </p:nvSpPr>
        <p:spPr>
          <a:xfrm>
            <a:off x="5683250" y="3679825"/>
            <a:ext cx="1114425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1" name="Reveal answer 2">
            <a:extLst>
              <a:ext uri="{FF2B5EF4-FFF2-40B4-BE49-F238E27FC236}">
                <a16:creationId xmlns:a16="http://schemas.microsoft.com/office/drawing/2014/main" id="{AC2E350A-DA52-E564-C50E-9CDE188BE34F}"/>
              </a:ext>
            </a:extLst>
          </p:cNvPr>
          <p:cNvSpPr/>
          <p:nvPr/>
        </p:nvSpPr>
        <p:spPr>
          <a:xfrm>
            <a:off x="5683250" y="5303838"/>
            <a:ext cx="1114425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5" grpId="0"/>
      <p:bldP spid="6" grpId="0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04A19D-9B41-251C-F1BF-B2D39833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1693863"/>
            <a:ext cx="3044825" cy="327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en-GB" altLang="en-US" sz="2200" dirty="0">
                <a:latin typeface="+mn-lt"/>
              </a:rPr>
              <a:t>3456 +             = 7654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GB" altLang="en-US" sz="2200" dirty="0">
                <a:latin typeface="+mn-lt"/>
              </a:rPr>
              <a:t>1308 +             = 5406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GB" altLang="en-US" sz="2200" dirty="0">
                <a:latin typeface="+mn-lt"/>
              </a:rPr>
              <a:t>2598 – 1409 =      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GB" altLang="en-US" sz="2200" dirty="0">
                <a:latin typeface="+mn-lt"/>
              </a:rPr>
              <a:t>8549 –            = 3096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GB" altLang="en-US" sz="2200" dirty="0">
                <a:latin typeface="+mn-lt"/>
              </a:rPr>
              <a:t>           + 6421 = 7104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GB" altLang="en-US" sz="2200" dirty="0">
                <a:latin typeface="+mn-lt"/>
              </a:rPr>
              <a:t>8543 –            = 1407</a:t>
            </a:r>
          </a:p>
        </p:txBody>
      </p:sp>
      <p:sp>
        <p:nvSpPr>
          <p:cNvPr id="18435" name="Title 20">
            <a:extLst>
              <a:ext uri="{FF2B5EF4-FFF2-40B4-BE49-F238E27FC236}">
                <a16:creationId xmlns:a16="http://schemas.microsoft.com/office/drawing/2014/main" id="{9DB62DFB-212E-3EA1-7B69-BC9C49D1ACE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Solve Problems Involving Addition and Subtraction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A33E19-45C3-F431-585C-C5E991B58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1185863"/>
            <a:ext cx="63722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Fill in the blanks to complete these number sentences: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80C56-96C1-A373-8C12-8CBF0CF13B46}"/>
              </a:ext>
            </a:extLst>
          </p:cNvPr>
          <p:cNvSpPr/>
          <p:nvPr/>
        </p:nvSpPr>
        <p:spPr>
          <a:xfrm>
            <a:off x="2544763" y="1717675"/>
            <a:ext cx="976312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7D8A85-0522-F368-EFE0-671673C94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1743075"/>
            <a:ext cx="677862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latin typeface="+mn-lt"/>
              </a:rPr>
              <a:t>4198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88F8043-CC63-8A49-76B8-3A9EA12E7A7D}"/>
              </a:ext>
            </a:extLst>
          </p:cNvPr>
          <p:cNvSpPr/>
          <p:nvPr/>
        </p:nvSpPr>
        <p:spPr>
          <a:xfrm>
            <a:off x="2544763" y="2278063"/>
            <a:ext cx="976312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21EA19D-8654-3841-D92F-2229C156DA11}"/>
              </a:ext>
            </a:extLst>
          </p:cNvPr>
          <p:cNvSpPr/>
          <p:nvPr/>
        </p:nvSpPr>
        <p:spPr>
          <a:xfrm>
            <a:off x="3449638" y="2838450"/>
            <a:ext cx="976312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503108D-7402-5433-55A6-4F155033C471}"/>
              </a:ext>
            </a:extLst>
          </p:cNvPr>
          <p:cNvSpPr/>
          <p:nvPr/>
        </p:nvSpPr>
        <p:spPr>
          <a:xfrm>
            <a:off x="2511425" y="3398838"/>
            <a:ext cx="976313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D35EFDD-2A10-6A47-747C-F95814C7BC68}"/>
              </a:ext>
            </a:extLst>
          </p:cNvPr>
          <p:cNvSpPr/>
          <p:nvPr/>
        </p:nvSpPr>
        <p:spPr>
          <a:xfrm>
            <a:off x="1538288" y="3959225"/>
            <a:ext cx="977900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AEA7095-3648-BFA9-6F61-BEE7007323B4}"/>
              </a:ext>
            </a:extLst>
          </p:cNvPr>
          <p:cNvSpPr/>
          <p:nvPr/>
        </p:nvSpPr>
        <p:spPr>
          <a:xfrm>
            <a:off x="2492375" y="4519613"/>
            <a:ext cx="976313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94EF0D-DB10-5157-A3B6-F7AE188E3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2301875"/>
            <a:ext cx="7302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4098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1A0F50-636B-57A9-2387-9D5EB65D3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2874963"/>
            <a:ext cx="6381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1189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7275A9-2215-F38E-26C8-FBF67FE3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3432175"/>
            <a:ext cx="687387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5453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BE2A94-5139-793E-6451-FB56A24B1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3990975"/>
            <a:ext cx="56832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683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F91990-620E-8EE1-9532-1C3FA10E0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4537075"/>
            <a:ext cx="642937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7136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CD4E421-5714-93F6-71F5-F9D3B84CDE39}"/>
              </a:ext>
            </a:extLst>
          </p:cNvPr>
          <p:cNvSpPr/>
          <p:nvPr/>
        </p:nvSpPr>
        <p:spPr>
          <a:xfrm>
            <a:off x="755650" y="5595938"/>
            <a:ext cx="7632700" cy="4968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9CD32B-02CE-6F2F-C6A1-24EE37CA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62613"/>
            <a:ext cx="73152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How did you solve each question?  Which did you find most difficult?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136684-1F0C-E5C9-AC97-F77FB812B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126038"/>
            <a:ext cx="27590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en-US" dirty="0">
                <a:latin typeface="+mn-lt"/>
              </a:rPr>
              <a:t>With a partner, discuss: 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77F9C93-F30C-FA78-7947-B8D491485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157413"/>
            <a:ext cx="271303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17" grpId="0"/>
      <p:bldP spid="23" grpId="0"/>
      <p:bldP spid="24" grpId="0"/>
      <p:bldP spid="25" grpId="0"/>
      <p:bldP spid="26" grpId="0"/>
      <p:bldP spid="29" grpId="0" animBg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CA2EE4-3675-E0AB-56D8-292CB6721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1693863"/>
            <a:ext cx="3044825" cy="327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en-GB" altLang="en-US" sz="2200" dirty="0">
                <a:latin typeface="+mn-lt"/>
              </a:rPr>
              <a:t>45 ×             = 405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GB" altLang="en-US" sz="2200" dirty="0">
                <a:latin typeface="+mn-lt"/>
              </a:rPr>
              <a:t>380 ×             = 1520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GB" altLang="en-US" sz="2200" dirty="0">
                <a:latin typeface="+mn-lt"/>
              </a:rPr>
              <a:t>355 ×             = 1775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GB" altLang="en-US" sz="2200" dirty="0">
                <a:latin typeface="+mn-lt"/>
              </a:rPr>
              <a:t>900 ÷ 3 =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GB" altLang="en-US" sz="2200" dirty="0">
                <a:latin typeface="+mn-lt"/>
              </a:rPr>
              <a:t>1500 ÷             = 250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GB" altLang="en-US" sz="2200" dirty="0">
                <a:latin typeface="+mn-lt"/>
              </a:rPr>
              <a:t>960 ÷             = 120</a:t>
            </a:r>
          </a:p>
        </p:txBody>
      </p:sp>
      <p:sp>
        <p:nvSpPr>
          <p:cNvPr id="19459" name="Title 20">
            <a:extLst>
              <a:ext uri="{FF2B5EF4-FFF2-40B4-BE49-F238E27FC236}">
                <a16:creationId xmlns:a16="http://schemas.microsoft.com/office/drawing/2014/main" id="{032EF2E6-8291-DCAB-0D8E-39904CC1308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Solve Problems Involving Multiplication and Division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6C0ABE-8A45-1BEA-09D1-2BA281A8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1185863"/>
            <a:ext cx="63722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Fill in the blanks to complete these number sentences: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EFD1422-2E44-A085-C3E7-579B9E0645E1}"/>
              </a:ext>
            </a:extLst>
          </p:cNvPr>
          <p:cNvSpPr/>
          <p:nvPr/>
        </p:nvSpPr>
        <p:spPr>
          <a:xfrm>
            <a:off x="2262188" y="1717675"/>
            <a:ext cx="977900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743A8E-320C-D6ED-B0C2-C6C1C0B11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1743075"/>
            <a:ext cx="312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9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9138048-A427-4F85-DE6E-3BEDB8F5CC71}"/>
              </a:ext>
            </a:extLst>
          </p:cNvPr>
          <p:cNvSpPr/>
          <p:nvPr/>
        </p:nvSpPr>
        <p:spPr>
          <a:xfrm>
            <a:off x="2447925" y="2278063"/>
            <a:ext cx="976313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7C32366-6846-2341-A48B-FFCEB83C7B5E}"/>
              </a:ext>
            </a:extLst>
          </p:cNvPr>
          <p:cNvSpPr/>
          <p:nvPr/>
        </p:nvSpPr>
        <p:spPr>
          <a:xfrm>
            <a:off x="2408238" y="2838450"/>
            <a:ext cx="976312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E8FB210-2C35-8D85-F719-39068E3F7434}"/>
              </a:ext>
            </a:extLst>
          </p:cNvPr>
          <p:cNvSpPr/>
          <p:nvPr/>
        </p:nvSpPr>
        <p:spPr>
          <a:xfrm>
            <a:off x="2978150" y="3398838"/>
            <a:ext cx="977900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DB08726-41F3-A4E7-1127-0CFC058B21B0}"/>
              </a:ext>
            </a:extLst>
          </p:cNvPr>
          <p:cNvSpPr/>
          <p:nvPr/>
        </p:nvSpPr>
        <p:spPr>
          <a:xfrm>
            <a:off x="2570163" y="3959225"/>
            <a:ext cx="976312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0963E27-851B-ED2A-D269-40C99D0B6C39}"/>
              </a:ext>
            </a:extLst>
          </p:cNvPr>
          <p:cNvSpPr/>
          <p:nvPr/>
        </p:nvSpPr>
        <p:spPr>
          <a:xfrm>
            <a:off x="2424113" y="4519613"/>
            <a:ext cx="976312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877C51-0D28-9BBA-D0D1-92B3000CC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2301875"/>
            <a:ext cx="31908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DC44AA-3432-0213-002E-EDD50AC0B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874963"/>
            <a:ext cx="3079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BD2626-D882-1F01-2034-28FFC6D20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00" y="3432175"/>
            <a:ext cx="60007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latin typeface="+mn-lt"/>
              </a:rPr>
              <a:t>300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613BF2-6623-0445-83B2-E9BA397B0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3990975"/>
            <a:ext cx="3127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33B6BB-C476-6AFD-C128-788DFB90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4537075"/>
            <a:ext cx="32067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8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5C41600-F798-F87C-ADBC-FC35ECDF3DF1}"/>
              </a:ext>
            </a:extLst>
          </p:cNvPr>
          <p:cNvSpPr/>
          <p:nvPr/>
        </p:nvSpPr>
        <p:spPr>
          <a:xfrm>
            <a:off x="755650" y="5595938"/>
            <a:ext cx="7632700" cy="4968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B672C5-B9B7-84FB-0A30-A6BE1E10E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62613"/>
            <a:ext cx="73152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How did you solve each question?  Which did you find most difficult?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AAA02D-5248-1683-B988-E9A1B74EE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126038"/>
            <a:ext cx="27590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en-US" dirty="0">
                <a:latin typeface="+mn-lt"/>
              </a:rPr>
              <a:t>With a partner, discuss: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1129C5-80AB-2EA1-5F38-205621946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259013"/>
            <a:ext cx="21478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17" grpId="0"/>
      <p:bldP spid="23" grpId="0"/>
      <p:bldP spid="24" grpId="0"/>
      <p:bldP spid="25" grpId="0"/>
      <p:bldP spid="26" grpId="0"/>
      <p:bldP spid="29" grpId="0" animBg="1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4AB045-66C4-005C-EAD0-2EDC1E89A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289985"/>
              </p:ext>
            </p:extLst>
          </p:nvPr>
        </p:nvGraphicFramePr>
        <p:xfrm>
          <a:off x="885825" y="1684338"/>
          <a:ext cx="5807074" cy="2135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9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95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09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 dirty="0">
                          <a:effectLst/>
                        </a:rPr>
                        <a:t>2</a:t>
                      </a:r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 dirty="0">
                          <a:effectLst/>
                        </a:rPr>
                        <a:t>6</a:t>
                      </a:r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 dirty="0">
                          <a:effectLst/>
                        </a:rPr>
                        <a:t>10</a:t>
                      </a:r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>
                          <a:effectLst/>
                        </a:rPr>
                        <a:t>14</a:t>
                      </a:r>
                      <a:endParaRPr lang="en-GB" sz="2200" b="0" i="0" u="none" strike="noStrike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 dirty="0">
                          <a:effectLst/>
                        </a:rPr>
                        <a:t>18</a:t>
                      </a:r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>
                          <a:effectLst/>
                        </a:rPr>
                        <a:t>2</a:t>
                      </a:r>
                      <a:endParaRPr lang="en-GB" sz="2200" b="0" i="0" u="none" strike="noStrike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 dirty="0">
                          <a:effectLst/>
                        </a:rPr>
                        <a:t>9</a:t>
                      </a:r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 dirty="0">
                          <a:effectLst/>
                        </a:rPr>
                        <a:t>23</a:t>
                      </a:r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>
                          <a:effectLst/>
                        </a:rPr>
                        <a:t>30</a:t>
                      </a:r>
                      <a:endParaRPr lang="en-GB" sz="2200" b="0" i="0" u="none" strike="noStrike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>
                          <a:effectLst/>
                        </a:rPr>
                        <a:t>37</a:t>
                      </a:r>
                      <a:endParaRPr lang="en-GB" sz="2200" b="0" i="0" u="none" strike="noStrike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>
                          <a:effectLst/>
                        </a:rPr>
                        <a:t>82</a:t>
                      </a:r>
                      <a:endParaRPr lang="en-GB" sz="2200" b="0" i="0" u="none" strike="noStrike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>
                          <a:effectLst/>
                        </a:rPr>
                        <a:t>77</a:t>
                      </a:r>
                      <a:endParaRPr lang="en-GB" sz="2200" b="0" i="0" u="none" strike="noStrike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 dirty="0">
                          <a:effectLst/>
                        </a:rPr>
                        <a:t>67</a:t>
                      </a:r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 dirty="0">
                          <a:effectLst/>
                        </a:rPr>
                        <a:t>62</a:t>
                      </a:r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>
                          <a:effectLst/>
                        </a:rPr>
                        <a:t>57</a:t>
                      </a:r>
                      <a:endParaRPr lang="en-GB" sz="2200" b="0" i="0" u="none" strike="noStrike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4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>
                          <a:effectLst/>
                        </a:rPr>
                        <a:t>5</a:t>
                      </a:r>
                      <a:endParaRPr lang="en-GB" sz="2200" b="0" i="0" u="none" strike="noStrike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>
                          <a:effectLst/>
                        </a:rPr>
                        <a:t>20</a:t>
                      </a:r>
                      <a:endParaRPr lang="en-GB" sz="2200" b="0" i="0" u="none" strike="noStrike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>
                          <a:effectLst/>
                        </a:rPr>
                        <a:t>35</a:t>
                      </a:r>
                      <a:endParaRPr lang="en-GB" sz="2200" b="0" i="0" u="none" strike="noStrike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 dirty="0">
                          <a:effectLst/>
                        </a:rPr>
                        <a:t>80</a:t>
                      </a:r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200" u="none" strike="noStrike" dirty="0">
                          <a:effectLst/>
                        </a:rPr>
                        <a:t>95</a:t>
                      </a:r>
                      <a:endParaRPr lang="en-GB" sz="2200" b="0" i="0" u="none" strike="noStrike" dirty="0">
                        <a:solidFill>
                          <a:srgbClr val="1C1C1C"/>
                        </a:solidFill>
                        <a:effectLst/>
                        <a:latin typeface="Twinkl" pitchFamily="2" charset="0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24" name="Title 20">
            <a:extLst>
              <a:ext uri="{FF2B5EF4-FFF2-40B4-BE49-F238E27FC236}">
                <a16:creationId xmlns:a16="http://schemas.microsoft.com/office/drawing/2014/main" id="{36A2C4DE-CB1F-2687-5A1D-F207A25C7B3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Describe Linear Number Sequences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9D749-C684-EC69-8DB9-216F3E3CB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1039813"/>
            <a:ext cx="63722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Work out the steps of these linear number sequences.  </a:t>
            </a:r>
          </a:p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When you have, work out the missing two numbers: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2D88126-EDC1-96F7-8A73-BF943F768D60}"/>
              </a:ext>
            </a:extLst>
          </p:cNvPr>
          <p:cNvSpPr/>
          <p:nvPr/>
        </p:nvSpPr>
        <p:spPr>
          <a:xfrm>
            <a:off x="777875" y="5103813"/>
            <a:ext cx="7632700" cy="10398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919FF1-B09C-9022-5F19-BD38D0945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143500"/>
            <a:ext cx="74168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Challenge</a:t>
            </a:r>
            <a:r>
              <a:rPr lang="en-GB" altLang="en-US" dirty="0">
                <a:solidFill>
                  <a:schemeClr val="bg1"/>
                </a:solidFill>
                <a:latin typeface="+mn-lt"/>
              </a:rPr>
              <a:t>: Create your own </a:t>
            </a:r>
            <a:r>
              <a:rPr lang="en-GB" altLang="en-US" b="1" dirty="0">
                <a:solidFill>
                  <a:schemeClr val="bg1"/>
                </a:solidFill>
                <a:latin typeface="+mn-lt"/>
              </a:rPr>
              <a:t>linear sequence</a:t>
            </a:r>
            <a:r>
              <a:rPr lang="en-GB" altLang="en-US" dirty="0">
                <a:solidFill>
                  <a:schemeClr val="bg1"/>
                </a:solidFill>
                <a:latin typeface="+mn-lt"/>
              </a:rPr>
              <a:t> for your partner to complete by writing it out with two blank boxes.  How complex can you make your sequence?</a:t>
            </a:r>
            <a:endParaRPr lang="en-US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610EFE-887A-FD02-919A-67EABC3B9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246563"/>
            <a:ext cx="2801938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 dirty="0">
                <a:latin typeface="+mn-lt"/>
              </a:rPr>
              <a:t>Describe to your partner what a linear sequence is.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7E6C930-6209-415D-55A4-391A5C8E060E}"/>
              </a:ext>
            </a:extLst>
          </p:cNvPr>
          <p:cNvSpPr/>
          <p:nvPr/>
        </p:nvSpPr>
        <p:spPr>
          <a:xfrm>
            <a:off x="2420938" y="2817813"/>
            <a:ext cx="719137" cy="4429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7447688-C08F-3ED4-BF1A-550ABC388A85}"/>
              </a:ext>
            </a:extLst>
          </p:cNvPr>
          <p:cNvSpPr/>
          <p:nvPr/>
        </p:nvSpPr>
        <p:spPr>
          <a:xfrm>
            <a:off x="2420938" y="2273300"/>
            <a:ext cx="719137" cy="4429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44AC2A4-196D-98EE-3F6C-1C33D48CBDFD}"/>
              </a:ext>
            </a:extLst>
          </p:cNvPr>
          <p:cNvSpPr/>
          <p:nvPr/>
        </p:nvSpPr>
        <p:spPr>
          <a:xfrm>
            <a:off x="3344863" y="3335338"/>
            <a:ext cx="719137" cy="4429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533BAFD-49A5-363E-B37C-31126B3581C6}"/>
              </a:ext>
            </a:extLst>
          </p:cNvPr>
          <p:cNvSpPr/>
          <p:nvPr/>
        </p:nvSpPr>
        <p:spPr>
          <a:xfrm>
            <a:off x="4192588" y="3335338"/>
            <a:ext cx="717550" cy="4429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5A791B1-6421-E17B-FE14-B984056F823E}"/>
              </a:ext>
            </a:extLst>
          </p:cNvPr>
          <p:cNvSpPr/>
          <p:nvPr/>
        </p:nvSpPr>
        <p:spPr>
          <a:xfrm>
            <a:off x="4687888" y="1743075"/>
            <a:ext cx="719137" cy="4429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5E57FA1-CE22-92F1-CB71-E52A18F7E9A2}"/>
              </a:ext>
            </a:extLst>
          </p:cNvPr>
          <p:cNvSpPr/>
          <p:nvPr/>
        </p:nvSpPr>
        <p:spPr>
          <a:xfrm>
            <a:off x="5592763" y="2857500"/>
            <a:ext cx="717550" cy="441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0BC7B3C-28E8-0C62-7D69-8CDB54985054}"/>
              </a:ext>
            </a:extLst>
          </p:cNvPr>
          <p:cNvSpPr/>
          <p:nvPr/>
        </p:nvSpPr>
        <p:spPr>
          <a:xfrm>
            <a:off x="5592763" y="2312988"/>
            <a:ext cx="717550" cy="441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D1013F3-E7AB-F35D-630A-8620B88136D2}"/>
              </a:ext>
            </a:extLst>
          </p:cNvPr>
          <p:cNvSpPr/>
          <p:nvPr/>
        </p:nvSpPr>
        <p:spPr>
          <a:xfrm>
            <a:off x="5592763" y="1743075"/>
            <a:ext cx="717550" cy="4429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C2BB3-3161-50B7-8BE1-E380A5120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4133850"/>
            <a:ext cx="352107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 dirty="0">
                <a:latin typeface="+mn-lt"/>
              </a:rPr>
              <a:t>A linear number sequence is a sequence that increases or decreases by the same amount.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2589B7B-377D-2B37-A5F5-895AAC6A417A}"/>
              </a:ext>
            </a:extLst>
          </p:cNvPr>
          <p:cNvSpPr/>
          <p:nvPr/>
        </p:nvSpPr>
        <p:spPr>
          <a:xfrm>
            <a:off x="7308850" y="1684338"/>
            <a:ext cx="719138" cy="442912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74745-030D-CDB0-0FCD-BDE1714FC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0" y="1712913"/>
            <a:ext cx="5238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+ 4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6C27D43-AEA1-A5FE-268D-D163120326FF}"/>
              </a:ext>
            </a:extLst>
          </p:cNvPr>
          <p:cNvSpPr/>
          <p:nvPr/>
        </p:nvSpPr>
        <p:spPr>
          <a:xfrm>
            <a:off x="7308850" y="2241550"/>
            <a:ext cx="719138" cy="441325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2B6208B-86E0-9B0D-F51C-3D532CF1D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0" y="2270125"/>
            <a:ext cx="5032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+ 7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C6D3EA5-D038-A172-24EC-FAB016491C90}"/>
              </a:ext>
            </a:extLst>
          </p:cNvPr>
          <p:cNvSpPr/>
          <p:nvPr/>
        </p:nvSpPr>
        <p:spPr>
          <a:xfrm>
            <a:off x="7308850" y="2790825"/>
            <a:ext cx="719138" cy="442913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4CF8EF-9BC7-4E12-0826-73463ECB6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0" y="2819400"/>
            <a:ext cx="4651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- 5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62A2E2A-AE06-87D0-7C48-5FFC218829C4}"/>
              </a:ext>
            </a:extLst>
          </p:cNvPr>
          <p:cNvSpPr/>
          <p:nvPr/>
        </p:nvSpPr>
        <p:spPr>
          <a:xfrm>
            <a:off x="7308850" y="3335338"/>
            <a:ext cx="719138" cy="442912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AFF994-9524-6C8C-5E80-4647EDAF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3324225"/>
            <a:ext cx="6032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+ 15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E12989-B361-0D99-13F8-3AE33393A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778000"/>
            <a:ext cx="4286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fontAlgn="ctr" hangingPunct="1">
              <a:defRPr/>
            </a:pPr>
            <a:r>
              <a:rPr lang="en-GB" altLang="en-US" b="1">
                <a:latin typeface="+mn-lt"/>
              </a:rPr>
              <a:t>22</a:t>
            </a:r>
            <a:endParaRPr lang="en-GB" altLang="en-US" b="1">
              <a:solidFill>
                <a:srgbClr val="1C1C1C"/>
              </a:solidFill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FF8021-5156-3896-21C8-8E9C3DCF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1778000"/>
            <a:ext cx="43497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fontAlgn="ctr" hangingPunct="1">
              <a:defRPr/>
            </a:pPr>
            <a:r>
              <a:rPr lang="en-GB" altLang="en-US" b="1">
                <a:latin typeface="+mn-lt"/>
              </a:rPr>
              <a:t>26</a:t>
            </a:r>
            <a:endParaRPr lang="en-GB" altLang="en-US" b="1">
              <a:solidFill>
                <a:srgbClr val="1C1C1C"/>
              </a:solidFill>
              <a:latin typeface="+mn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5BAEAF-A102-6802-4032-B79F970DC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3365500"/>
            <a:ext cx="455613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fontAlgn="ctr" hangingPunct="1">
              <a:defRPr/>
            </a:pPr>
            <a:r>
              <a:rPr lang="en-GB" altLang="en-US" b="1">
                <a:latin typeface="+mn-lt"/>
              </a:rPr>
              <a:t>50</a:t>
            </a:r>
            <a:endParaRPr lang="en-GB" altLang="en-US" b="1">
              <a:solidFill>
                <a:srgbClr val="1C1C1C"/>
              </a:solidFill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480F76-63E6-6BFD-D1FF-63CD90DC5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5" y="3365500"/>
            <a:ext cx="436563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fontAlgn="ctr" hangingPunct="1">
              <a:defRPr/>
            </a:pPr>
            <a:r>
              <a:rPr lang="en-GB" altLang="en-US" b="1">
                <a:latin typeface="+mn-lt"/>
              </a:rPr>
              <a:t>65</a:t>
            </a:r>
            <a:endParaRPr lang="en-GB" altLang="en-US" b="1">
              <a:solidFill>
                <a:srgbClr val="1C1C1C"/>
              </a:solidFill>
              <a:latin typeface="+mn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3BBBB87-2496-9A2F-5D9B-E450DDB3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525" y="2849563"/>
            <a:ext cx="42227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fontAlgn="ctr" hangingPunct="1">
              <a:defRPr/>
            </a:pPr>
            <a:r>
              <a:rPr lang="en-GB" altLang="en-US" b="1">
                <a:latin typeface="+mn-lt"/>
              </a:rPr>
              <a:t>72</a:t>
            </a:r>
            <a:endParaRPr lang="en-GB" altLang="en-US" b="1">
              <a:solidFill>
                <a:srgbClr val="1C1C1C"/>
              </a:solidFill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8A1C893-9901-97F8-1302-6FA01088A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2849563"/>
            <a:ext cx="430212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fontAlgn="ctr" hangingPunct="1">
              <a:defRPr/>
            </a:pPr>
            <a:r>
              <a:rPr lang="en-GB" altLang="en-US" b="1">
                <a:latin typeface="+mn-lt"/>
              </a:rPr>
              <a:t>52</a:t>
            </a:r>
            <a:endParaRPr lang="en-GB" altLang="en-US" b="1">
              <a:solidFill>
                <a:srgbClr val="1C1C1C"/>
              </a:solidFill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41CEBC9-8E4F-E433-EAA0-802E13AF6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2333625"/>
            <a:ext cx="4064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fontAlgn="ctr" hangingPunct="1">
              <a:defRPr/>
            </a:pPr>
            <a:r>
              <a:rPr lang="en-GB" altLang="en-US" b="1" dirty="0">
                <a:latin typeface="+mn-lt"/>
              </a:rPr>
              <a:t>16</a:t>
            </a:r>
            <a:endParaRPr lang="en-GB" altLang="en-US" b="1" dirty="0">
              <a:solidFill>
                <a:srgbClr val="1C1C1C"/>
              </a:solidFill>
              <a:latin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0A1FCC5-E321-07BC-6538-DF56753B6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2333625"/>
            <a:ext cx="4540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fontAlgn="ctr" hangingPunct="1">
              <a:defRPr/>
            </a:pPr>
            <a:r>
              <a:rPr lang="en-GB" altLang="en-US" b="1">
                <a:latin typeface="+mn-lt"/>
              </a:rPr>
              <a:t>44</a:t>
            </a:r>
            <a:endParaRPr lang="en-GB" altLang="en-US" b="1">
              <a:solidFill>
                <a:srgbClr val="1C1C1C"/>
              </a:solidFill>
              <a:latin typeface="+mn-lt"/>
            </a:endParaRPr>
          </a:p>
        </p:txBody>
      </p:sp>
      <p:sp>
        <p:nvSpPr>
          <p:cNvPr id="33" name="Reveal answer 1">
            <a:extLst>
              <a:ext uri="{FF2B5EF4-FFF2-40B4-BE49-F238E27FC236}">
                <a16:creationId xmlns:a16="http://schemas.microsoft.com/office/drawing/2014/main" id="{BFF2508D-BA27-79D2-5ED3-77B728DB3121}"/>
              </a:ext>
            </a:extLst>
          </p:cNvPr>
          <p:cNvSpPr/>
          <p:nvPr/>
        </p:nvSpPr>
        <p:spPr>
          <a:xfrm>
            <a:off x="5338763" y="4462463"/>
            <a:ext cx="1116012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/>
      <p:bldP spid="29" grpId="0" animBg="1"/>
      <p:bldP spid="27" grpId="0"/>
      <p:bldP spid="28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" grpId="0"/>
      <p:bldP spid="45" grpId="0" animBg="1"/>
      <p:bldP spid="5" grpId="0"/>
      <p:bldP spid="46" grpId="0" animBg="1"/>
      <p:bldP spid="48" grpId="0" animBg="1"/>
      <p:bldP spid="49" grpId="0"/>
      <p:bldP spid="50" grpId="0" animBg="1"/>
      <p:bldP spid="51" grpId="0"/>
      <p:bldP spid="6" grpId="0"/>
      <p:bldP spid="52" grpId="0"/>
      <p:bldP spid="54" grpId="0"/>
      <p:bldP spid="55" grpId="0"/>
      <p:bldP spid="57" grpId="0"/>
      <p:bldP spid="58" grpId="0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985F2465-5B21-CF99-2953-54B31DDA2278}"/>
              </a:ext>
            </a:extLst>
          </p:cNvPr>
          <p:cNvSpPr/>
          <p:nvPr/>
        </p:nvSpPr>
        <p:spPr>
          <a:xfrm>
            <a:off x="4037013" y="4595813"/>
            <a:ext cx="3990975" cy="338137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D1DD4F07-6893-B499-BC32-247BF5CB8270}"/>
              </a:ext>
            </a:extLst>
          </p:cNvPr>
          <p:cNvSpPr/>
          <p:nvPr/>
        </p:nvSpPr>
        <p:spPr>
          <a:xfrm>
            <a:off x="4037013" y="4167188"/>
            <a:ext cx="3990975" cy="339725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2E89ACC-50DF-925F-8C75-090519201DE0}"/>
              </a:ext>
            </a:extLst>
          </p:cNvPr>
          <p:cNvSpPr/>
          <p:nvPr/>
        </p:nvSpPr>
        <p:spPr>
          <a:xfrm>
            <a:off x="4037013" y="5024438"/>
            <a:ext cx="3990975" cy="338137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8CB93E0-8719-5B2B-A663-493FAB07253C}"/>
              </a:ext>
            </a:extLst>
          </p:cNvPr>
          <p:cNvSpPr/>
          <p:nvPr/>
        </p:nvSpPr>
        <p:spPr>
          <a:xfrm>
            <a:off x="754063" y="4592638"/>
            <a:ext cx="3990975" cy="3381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1DABB5A-22F4-925D-B975-8C4DA8C648A8}"/>
              </a:ext>
            </a:extLst>
          </p:cNvPr>
          <p:cNvSpPr/>
          <p:nvPr/>
        </p:nvSpPr>
        <p:spPr>
          <a:xfrm>
            <a:off x="754063" y="4167188"/>
            <a:ext cx="3990975" cy="3397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1D855303-5698-62B6-6300-6E38AB58C673}"/>
              </a:ext>
            </a:extLst>
          </p:cNvPr>
          <p:cNvSpPr/>
          <p:nvPr/>
        </p:nvSpPr>
        <p:spPr>
          <a:xfrm>
            <a:off x="754063" y="5024438"/>
            <a:ext cx="3990975" cy="3381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3DAD79-B8DD-70E9-3298-BD73FCEF2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4159250"/>
            <a:ext cx="4149725" cy="1230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Twinkl Sb"/>
              <a:buAutoNum type="alphaLcPeriod"/>
              <a:defRPr/>
            </a:pPr>
            <a:r>
              <a:rPr lang="en-GB" altLang="en-US">
                <a:solidFill>
                  <a:schemeClr val="bg1"/>
                </a:solidFill>
                <a:latin typeface="+mn-lt"/>
              </a:rPr>
              <a:t>A number added to 15 equals 75.</a:t>
            </a:r>
          </a:p>
          <a:p>
            <a:pPr eaLnBrk="1" hangingPunct="1">
              <a:spcAft>
                <a:spcPts val="1200"/>
              </a:spcAft>
              <a:buFont typeface="Twinkl Sb"/>
              <a:buAutoNum type="alphaLcPeriod"/>
              <a:defRPr/>
            </a:pPr>
            <a:r>
              <a:rPr lang="en-GB" altLang="en-US">
                <a:solidFill>
                  <a:schemeClr val="bg1"/>
                </a:solidFill>
                <a:latin typeface="+mn-lt"/>
              </a:rPr>
              <a:t>65 less than a number is 14.</a:t>
            </a:r>
          </a:p>
          <a:p>
            <a:pPr eaLnBrk="1" hangingPunct="1">
              <a:spcAft>
                <a:spcPts val="1200"/>
              </a:spcAft>
              <a:buFont typeface="Twinkl Sb"/>
              <a:buAutoNum type="alphaLcPeriod"/>
              <a:defRPr/>
            </a:pPr>
            <a:r>
              <a:rPr lang="en-GB" altLang="en-US">
                <a:solidFill>
                  <a:schemeClr val="bg1"/>
                </a:solidFill>
                <a:latin typeface="+mn-lt"/>
              </a:rPr>
              <a:t>38 less than a number is 54.</a:t>
            </a:r>
          </a:p>
        </p:txBody>
      </p:sp>
      <p:sp>
        <p:nvSpPr>
          <p:cNvPr id="21513" name="Title 20">
            <a:extLst>
              <a:ext uri="{FF2B5EF4-FFF2-40B4-BE49-F238E27FC236}">
                <a16:creationId xmlns:a16="http://schemas.microsoft.com/office/drawing/2014/main" id="{CE6463DE-2AD6-C6DF-3E4C-EB8ADD96311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Express Missing Number Problems Algebraically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2B942-62FF-AF32-4AA2-D04E69E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1784350"/>
            <a:ext cx="3792537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Work out ‘n’ in each of these algebraic expressions: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2DE1275-8D54-C207-DDA1-9F03E90E9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2876"/>
              </p:ext>
            </p:extLst>
          </p:nvPr>
        </p:nvGraphicFramePr>
        <p:xfrm>
          <a:off x="5707063" y="1144588"/>
          <a:ext cx="2320925" cy="2195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40" marB="4574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</a:t>
                      </a:r>
                    </a:p>
                  </a:txBody>
                  <a:tcPr marL="91460" marR="91460" marT="45740" marB="4574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600" dirty="0"/>
                        <a:t>n + 15 = 41</a:t>
                      </a:r>
                    </a:p>
                  </a:txBody>
                  <a:tcPr marL="91460" marR="91460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43 – n = 11</a:t>
                      </a:r>
                    </a:p>
                  </a:txBody>
                  <a:tcPr marL="91460" marR="91460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60" marR="91460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 + 32 = 66</a:t>
                      </a:r>
                    </a:p>
                  </a:txBody>
                  <a:tcPr marL="91460" marR="91460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60" marR="91460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98 – n = 43</a:t>
                      </a:r>
                    </a:p>
                  </a:txBody>
                  <a:tcPr marL="91460" marR="91460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60" marR="91460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406 – n = 118</a:t>
                      </a:r>
                    </a:p>
                  </a:txBody>
                  <a:tcPr marL="91460" marR="91460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40" marB="457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783EC16-123B-DE46-26A4-B000EA1C7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5457825"/>
            <a:ext cx="70231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>
                <a:latin typeface="+mn-lt"/>
              </a:rPr>
              <a:t>When you have written these expressions, try and solve them to find out what ‘n’ is.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627029-B625-1EB1-117C-B2489FEE8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3" y="4132263"/>
            <a:ext cx="2201862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latin typeface="+mn-lt"/>
              </a:rPr>
              <a:t>n + 15 = 75   n = 60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43EB74A-613A-F5E0-9B99-74C038EDB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3" y="4576763"/>
            <a:ext cx="2074862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pt-BR" altLang="en-US" b="1">
                <a:latin typeface="+mn-lt"/>
              </a:rPr>
              <a:t>n - 65 = 14  n = 79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C858DD7-F2C2-9CAB-EB96-D5CAF9086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3" y="5008563"/>
            <a:ext cx="211455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pt-BR" altLang="en-US" b="1">
                <a:latin typeface="+mn-lt"/>
              </a:rPr>
              <a:t>n - 38 = 54  n = 92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6AF73F-E4A4-733D-9165-B7790716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3690938"/>
            <a:ext cx="737870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>
                <a:latin typeface="+mn-lt"/>
              </a:rPr>
              <a:t>Write an algebraic expression to show each of these calculations.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42C812-D15C-86DE-0CF1-5471E920C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646696"/>
              </p:ext>
            </p:extLst>
          </p:nvPr>
        </p:nvGraphicFramePr>
        <p:xfrm>
          <a:off x="9256713" y="1404938"/>
          <a:ext cx="81756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83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26</a:t>
                      </a:r>
                    </a:p>
                  </a:txBody>
                  <a:tcPr marL="91489" marR="9148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26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32</a:t>
                      </a:r>
                    </a:p>
                  </a:txBody>
                  <a:tcPr marL="91489" marR="9148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26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34</a:t>
                      </a:r>
                    </a:p>
                  </a:txBody>
                  <a:tcPr marL="91489" marR="9148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261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marL="91489" marR="9148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61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marL="91489" marR="9148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913F039-8DA3-AC1F-A4DF-4A95375A7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1482725"/>
            <a:ext cx="43497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26</a:t>
            </a:r>
            <a:endParaRPr lang="en-GB" altLang="en-US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096C4-91EB-65B9-C2C4-6B05D47D1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1854200"/>
            <a:ext cx="427037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32</a:t>
            </a:r>
            <a:endParaRPr lang="en-GB" altLang="en-US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F4878E-D6E3-CA8E-D4D3-0A35E1FC7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2224088"/>
            <a:ext cx="439737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34</a:t>
            </a:r>
            <a:endParaRPr lang="en-GB" altLang="en-US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5FD76B-FCED-5CC8-36C0-A77F7AC8F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2595563"/>
            <a:ext cx="4318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55</a:t>
            </a:r>
            <a:endParaRPr lang="en-GB" altLang="en-US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406AC1-F692-C3EA-AD1C-66A847A6A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2967038"/>
            <a:ext cx="579437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288</a:t>
            </a:r>
            <a:endParaRPr lang="en-GB" alt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4" grpId="0" animBg="1"/>
      <p:bldP spid="60" grpId="0" animBg="1"/>
      <p:bldP spid="59" grpId="0" animBg="1"/>
      <p:bldP spid="61" grpId="0" animBg="1"/>
      <p:bldP spid="2" grpId="0"/>
      <p:bldP spid="7" grpId="0"/>
      <p:bldP spid="8" grpId="0"/>
      <p:bldP spid="9" grpId="0"/>
      <p:bldP spid="67" grpId="0"/>
      <p:bldP spid="68" grpId="0"/>
      <p:bldP spid="10" grpId="0"/>
      <p:bldP spid="4" grpId="0"/>
      <p:bldP spid="5" grpId="0"/>
      <p:bldP spid="6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702914A-7F53-2410-09DC-81BA2702C929}"/>
              </a:ext>
            </a:extLst>
          </p:cNvPr>
          <p:cNvSpPr/>
          <p:nvPr/>
        </p:nvSpPr>
        <p:spPr>
          <a:xfrm>
            <a:off x="755650" y="4764088"/>
            <a:ext cx="6608763" cy="13287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E8F5AC4-155E-6522-0C3B-A1744C4B1CAB}"/>
              </a:ext>
            </a:extLst>
          </p:cNvPr>
          <p:cNvSpPr/>
          <p:nvPr/>
        </p:nvSpPr>
        <p:spPr>
          <a:xfrm>
            <a:off x="979488" y="2741613"/>
            <a:ext cx="2405062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06860B5-A708-CFC2-82DB-4D7E9CA58A45}"/>
              </a:ext>
            </a:extLst>
          </p:cNvPr>
          <p:cNvSpPr/>
          <p:nvPr/>
        </p:nvSpPr>
        <p:spPr>
          <a:xfrm>
            <a:off x="979488" y="3522663"/>
            <a:ext cx="2405062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B5E7ED8-EB92-B1D3-C005-42E95117CAB9}"/>
              </a:ext>
            </a:extLst>
          </p:cNvPr>
          <p:cNvSpPr/>
          <p:nvPr/>
        </p:nvSpPr>
        <p:spPr>
          <a:xfrm>
            <a:off x="979488" y="1960563"/>
            <a:ext cx="2405062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4" name="Title 20">
            <a:extLst>
              <a:ext uri="{FF2B5EF4-FFF2-40B4-BE49-F238E27FC236}">
                <a16:creationId xmlns:a16="http://schemas.microsoft.com/office/drawing/2014/main" id="{621908D3-17C0-04E3-97AA-3899D1C505E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Find Pairs of Numbers That Satisfy an </a:t>
            </a: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Equation with Two Unknowns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4A8D4F-E2AE-C612-9876-1650FE8BA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57300"/>
            <a:ext cx="6024563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Find all the possible pairs of numbers that make these calculations correct: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B3AD9-ECAF-26AD-23D4-AE1DC0F97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1949450"/>
            <a:ext cx="2241550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600" dirty="0">
                <a:solidFill>
                  <a:schemeClr val="bg1"/>
                </a:solidFill>
                <a:latin typeface="+mn-lt"/>
              </a:rPr>
              <a:t>a + b = 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E60814-C035-5405-065B-4173C1441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288" y="1931988"/>
            <a:ext cx="45720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latin typeface="+mn-lt"/>
              </a:rPr>
              <a:t>(1, 17)   (2, 16)   (3, 15)   (4, 14)   (5, 13)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108B9-2082-C5E0-C668-AEF6407C2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2278063"/>
            <a:ext cx="2519362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latin typeface="+mn-lt"/>
              </a:rPr>
              <a:t>(6, 12)   (7, 11)   (8, 10)</a:t>
            </a:r>
            <a:endParaRPr lang="en-GB" altLang="en-US" b="1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758026-3848-A40B-A817-CC5DD920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850" y="2744788"/>
            <a:ext cx="1684338" cy="646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600">
                <a:solidFill>
                  <a:schemeClr val="bg1"/>
                </a:solidFill>
                <a:latin typeface="+mn-lt"/>
              </a:rPr>
              <a:t>cd = 36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780318-B83D-B7FF-5DE9-8DC2C5190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38" y="2909888"/>
            <a:ext cx="3983037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latin typeface="+mn-lt"/>
              </a:rPr>
              <a:t>(1, 36)   (2,18)   (3, 12)   (4, 9)   (6,6) </a:t>
            </a:r>
          </a:p>
        </p:txBody>
      </p:sp>
      <p:sp>
        <p:nvSpPr>
          <p:cNvPr id="23565" name="Rectangle 26">
            <a:extLst>
              <a:ext uri="{FF2B5EF4-FFF2-40B4-BE49-F238E27FC236}">
                <a16:creationId xmlns:a16="http://schemas.microsoft.com/office/drawing/2014/main" id="{9C0C68AB-F768-D141-E256-33C062C8B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3532188"/>
            <a:ext cx="1987550" cy="646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600">
                <a:solidFill>
                  <a:schemeClr val="bg1"/>
                </a:solidFill>
                <a:latin typeface="+mn-lt"/>
              </a:rPr>
              <a:t>l - m =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FCDFFF-5091-FBA9-A471-EFB7F18E0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210050"/>
            <a:ext cx="281781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sz="1200" dirty="0">
                <a:latin typeface="+mn-lt"/>
              </a:rPr>
              <a:t>(Find 5 pairs of numbers for this one - there are lots to choose from!)</a:t>
            </a:r>
            <a:endParaRPr lang="en-GB" altLang="en-US" sz="12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EA146F-BC95-2CEB-2BFE-EAFC08D5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4803775"/>
            <a:ext cx="5783263" cy="1262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When you have written your pairs of numbers, share them with a partner.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Have either of you missed any possibilities?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Explain to each other </a:t>
            </a:r>
            <a:r>
              <a:rPr lang="en-GB" altLang="en-US" sz="1600" b="1" dirty="0">
                <a:solidFill>
                  <a:schemeClr val="bg1"/>
                </a:solidFill>
                <a:latin typeface="+mn-lt"/>
              </a:rPr>
              <a:t>how</a:t>
            </a: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 you found the pairs of numbers</a:t>
            </a:r>
            <a:r>
              <a:rPr lang="en-GB" alt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7" name="Reveal answer 1">
            <a:extLst>
              <a:ext uri="{FF2B5EF4-FFF2-40B4-BE49-F238E27FC236}">
                <a16:creationId xmlns:a16="http://schemas.microsoft.com/office/drawing/2014/main" id="{AAA6CAE2-2DD1-89BF-659A-AC0E69EB8DA1}"/>
              </a:ext>
            </a:extLst>
          </p:cNvPr>
          <p:cNvSpPr/>
          <p:nvPr/>
        </p:nvSpPr>
        <p:spPr>
          <a:xfrm>
            <a:off x="5097463" y="2166938"/>
            <a:ext cx="1116012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8" name="Reveal answer 2">
            <a:extLst>
              <a:ext uri="{FF2B5EF4-FFF2-40B4-BE49-F238E27FC236}">
                <a16:creationId xmlns:a16="http://schemas.microsoft.com/office/drawing/2014/main" id="{90099848-5493-7329-2059-14A99F121B24}"/>
              </a:ext>
            </a:extLst>
          </p:cNvPr>
          <p:cNvSpPr/>
          <p:nvPr/>
        </p:nvSpPr>
        <p:spPr>
          <a:xfrm>
            <a:off x="5097463" y="3017838"/>
            <a:ext cx="1116012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BA6989-7C9B-1529-62AD-4A1082910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3473450"/>
            <a:ext cx="20796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  <p:bldP spid="31" grpId="0" animBg="1"/>
      <p:bldP spid="19" grpId="0" animBg="1"/>
      <p:bldP spid="3" grpId="0"/>
      <p:bldP spid="4" grpId="0"/>
      <p:bldP spid="5" grpId="0"/>
      <p:bldP spid="6" grpId="0"/>
      <p:bldP spid="12" grpId="0"/>
      <p:bldP spid="25" grpId="0"/>
      <p:bldP spid="13" grpId="0"/>
      <p:bldP spid="14" grpId="0"/>
      <p:bldP spid="17" grpId="0" animBg="1"/>
      <p:bldP spid="17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AA2FA6A9-7FAD-CFBE-B2F6-ADCFE59C4118}"/>
              </a:ext>
            </a:extLst>
          </p:cNvPr>
          <p:cNvSpPr/>
          <p:nvPr/>
        </p:nvSpPr>
        <p:spPr>
          <a:xfrm>
            <a:off x="5076825" y="3952875"/>
            <a:ext cx="3076575" cy="1743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Title 20">
            <a:extLst>
              <a:ext uri="{FF2B5EF4-FFF2-40B4-BE49-F238E27FC236}">
                <a16:creationId xmlns:a16="http://schemas.microsoft.com/office/drawing/2014/main" id="{D35DA478-77DD-E1D4-5EC3-33A7F0BBBB7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Use Common Factors to Simplify Fractions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B07C78-A3A5-B6DF-FA00-E389CD714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54100"/>
            <a:ext cx="7415213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Write factors for these numbers. Can you see any common factors?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B3097D-4DB6-68FA-FA65-61A80DA5E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1433513"/>
            <a:ext cx="363538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000" dirty="0">
                <a:latin typeface="+mn-lt"/>
              </a:rPr>
              <a:t>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44421C-CD7F-2B5B-0AD1-8FF0119A5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1433513"/>
            <a:ext cx="361950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000">
                <a:latin typeface="+mn-lt"/>
              </a:rPr>
              <a:t>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1A2D4-237E-07DD-932C-3545BD60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463" y="1433513"/>
            <a:ext cx="615950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000">
                <a:latin typeface="+mn-lt"/>
              </a:rPr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A985E4-BD89-D6F6-9A0A-096A0E7C5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236788"/>
            <a:ext cx="538162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000">
                <a:latin typeface="+mn-lt"/>
              </a:rPr>
              <a:t>16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21845B-4D5E-166C-8DB5-59DB6C080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236788"/>
            <a:ext cx="736600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000">
                <a:latin typeface="+mn-lt"/>
              </a:rPr>
              <a:t>20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DD2FE8-6743-11D9-C477-BBBBF287E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463" y="2236788"/>
            <a:ext cx="615950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000">
                <a:latin typeface="+mn-lt"/>
              </a:rPr>
              <a:t>36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B22E1-2188-A3E2-693C-EB485B43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162300"/>
            <a:ext cx="727233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Use your factor knowledge to simplify the following fractions: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E1CC8D-B12D-3294-C36D-3DF8E0E0A1CE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3598863"/>
            <a:ext cx="596900" cy="642937"/>
            <a:chOff x="1378219" y="4111136"/>
            <a:chExt cx="596495" cy="642977"/>
          </a:xfrm>
        </p:grpSpPr>
        <p:sp>
          <p:nvSpPr>
            <p:cNvPr id="24634" name="Rectangle 25">
              <a:extLst>
                <a:ext uri="{FF2B5EF4-FFF2-40B4-BE49-F238E27FC236}">
                  <a16:creationId xmlns:a16="http://schemas.microsoft.com/office/drawing/2014/main" id="{53C6BD25-D5F9-3E76-D704-0BA6BDB7B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12</a:t>
              </a:r>
            </a:p>
          </p:txBody>
        </p:sp>
        <p:sp>
          <p:nvSpPr>
            <p:cNvPr id="24635" name="Rectangle 27">
              <a:extLst>
                <a:ext uri="{FF2B5EF4-FFF2-40B4-BE49-F238E27FC236}">
                  <a16:creationId xmlns:a16="http://schemas.microsoft.com/office/drawing/2014/main" id="{6C546C91-C1B6-3D8F-44F8-9FB232F13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15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2E7D9D1-9B2D-3136-C268-E8F5B2A7FAE4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FBE2AF1-AA39-33B5-B41D-C809611BB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1843088"/>
            <a:ext cx="1052512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1, 2, 3, 6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67F9EA-6440-BADA-51B7-78BE30221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1843088"/>
            <a:ext cx="7969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1, 3, 9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6D7E69-6665-2618-8692-F2E8708FC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1843088"/>
            <a:ext cx="1674813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1, 2, 3, 4, 6, 12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843342-0E0A-F710-B1D1-B59FADD59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2703513"/>
            <a:ext cx="1433512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1, 2, 4, 8, 16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B942F7-6FF0-0C77-D6A5-81684FA72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8" y="2703513"/>
            <a:ext cx="18446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1, 2, 4, 5, 10, 20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744836E-B0FA-DBC3-6EC9-994947A6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0" y="2703513"/>
            <a:ext cx="2684463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1, 2, 3, 4, 6, 9, 12, 18, 36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74D3C6-F874-DAAC-EA4B-22B9F8D65B61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4178300"/>
            <a:ext cx="596900" cy="642938"/>
            <a:chOff x="1378219" y="4111136"/>
            <a:chExt cx="596495" cy="642977"/>
          </a:xfrm>
        </p:grpSpPr>
        <p:sp>
          <p:nvSpPr>
            <p:cNvPr id="24631" name="Rectangle 37">
              <a:extLst>
                <a:ext uri="{FF2B5EF4-FFF2-40B4-BE49-F238E27FC236}">
                  <a16:creationId xmlns:a16="http://schemas.microsoft.com/office/drawing/2014/main" id="{63D61427-3824-09A1-2B96-3A7B94AB3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6</a:t>
              </a:r>
            </a:p>
          </p:txBody>
        </p:sp>
        <p:sp>
          <p:nvSpPr>
            <p:cNvPr id="24632" name="Rectangle 38">
              <a:extLst>
                <a:ext uri="{FF2B5EF4-FFF2-40B4-BE49-F238E27FC236}">
                  <a16:creationId xmlns:a16="http://schemas.microsoft.com/office/drawing/2014/main" id="{FF6C9907-B0A5-1F6C-49C9-D8269C803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24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6DA9A8D-D5FC-5016-A91B-B3E92D9208B3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0DF462-7EF0-777E-85D7-4AC2737C2D62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4897438"/>
            <a:ext cx="596900" cy="642937"/>
            <a:chOff x="1378219" y="4111136"/>
            <a:chExt cx="596495" cy="642977"/>
          </a:xfrm>
        </p:grpSpPr>
        <p:sp>
          <p:nvSpPr>
            <p:cNvPr id="24628" name="Rectangle 41">
              <a:extLst>
                <a:ext uri="{FF2B5EF4-FFF2-40B4-BE49-F238E27FC236}">
                  <a16:creationId xmlns:a16="http://schemas.microsoft.com/office/drawing/2014/main" id="{367D1044-C8FA-7BC7-4441-B72A7D6B5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12</a:t>
              </a:r>
            </a:p>
          </p:txBody>
        </p:sp>
        <p:sp>
          <p:nvSpPr>
            <p:cNvPr id="24629" name="Rectangle 42">
              <a:extLst>
                <a:ext uri="{FF2B5EF4-FFF2-40B4-BE49-F238E27FC236}">
                  <a16:creationId xmlns:a16="http://schemas.microsoft.com/office/drawing/2014/main" id="{19339276-AD75-C524-AD0B-A118C435A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36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AA590E4-B1F9-3CB0-5B2D-3AB3E1C4B86E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D9A001-3241-2CF9-B4BC-A209CB7CF572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5581650"/>
            <a:ext cx="596900" cy="642938"/>
            <a:chOff x="1378219" y="4111136"/>
            <a:chExt cx="596495" cy="642977"/>
          </a:xfrm>
        </p:grpSpPr>
        <p:sp>
          <p:nvSpPr>
            <p:cNvPr id="24625" name="Rectangle 45">
              <a:extLst>
                <a:ext uri="{FF2B5EF4-FFF2-40B4-BE49-F238E27FC236}">
                  <a16:creationId xmlns:a16="http://schemas.microsoft.com/office/drawing/2014/main" id="{CBBCC203-C049-10AA-1ED1-AED76CB90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24</a:t>
              </a:r>
            </a:p>
          </p:txBody>
        </p:sp>
        <p:sp>
          <p:nvSpPr>
            <p:cNvPr id="24626" name="Rectangle 46">
              <a:extLst>
                <a:ext uri="{FF2B5EF4-FFF2-40B4-BE49-F238E27FC236}">
                  <a16:creationId xmlns:a16="http://schemas.microsoft.com/office/drawing/2014/main" id="{71E7C2F3-BADE-B8A7-FD2C-33BAF9D76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36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EC8DFF6-0572-A989-C23F-2D054EECABA2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ight Arrow 28">
            <a:extLst>
              <a:ext uri="{FF2B5EF4-FFF2-40B4-BE49-F238E27FC236}">
                <a16:creationId xmlns:a16="http://schemas.microsoft.com/office/drawing/2014/main" id="{53C80C0A-14B8-AF44-F50C-04F914637255}"/>
              </a:ext>
            </a:extLst>
          </p:cNvPr>
          <p:cNvSpPr/>
          <p:nvPr/>
        </p:nvSpPr>
        <p:spPr>
          <a:xfrm>
            <a:off x="1974850" y="4387850"/>
            <a:ext cx="1804988" cy="42703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Common Factor: 6</a:t>
            </a: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62952C15-D4AE-5CB7-800A-FE4CE2E37457}"/>
              </a:ext>
            </a:extLst>
          </p:cNvPr>
          <p:cNvSpPr/>
          <p:nvPr/>
        </p:nvSpPr>
        <p:spPr>
          <a:xfrm>
            <a:off x="1974850" y="5021263"/>
            <a:ext cx="1804988" cy="42862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Common Factor: 12</a:t>
            </a: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A70CAB2D-E259-D368-C2BF-5EB6CD6E5B99}"/>
              </a:ext>
            </a:extLst>
          </p:cNvPr>
          <p:cNvSpPr/>
          <p:nvPr/>
        </p:nvSpPr>
        <p:spPr>
          <a:xfrm>
            <a:off x="1974850" y="3752850"/>
            <a:ext cx="1804988" cy="42862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Common Factor: 3</a:t>
            </a:r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9EA75141-D953-6EC6-796D-D3C65463E38B}"/>
              </a:ext>
            </a:extLst>
          </p:cNvPr>
          <p:cNvSpPr/>
          <p:nvPr/>
        </p:nvSpPr>
        <p:spPr>
          <a:xfrm>
            <a:off x="1974850" y="5654675"/>
            <a:ext cx="1804988" cy="42862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Common Factor: 12</a:t>
            </a:r>
          </a:p>
        </p:txBody>
      </p:sp>
      <p:sp>
        <p:nvSpPr>
          <p:cNvPr id="24602" name="Rectangle 223">
            <a:extLst>
              <a:ext uri="{FF2B5EF4-FFF2-40B4-BE49-F238E27FC236}">
                <a16:creationId xmlns:a16="http://schemas.microsoft.com/office/drawing/2014/main" id="{723323C9-9CCA-0217-F294-D4EEFF31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048125"/>
            <a:ext cx="2935288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Challenge</a:t>
            </a:r>
            <a:r>
              <a:rPr lang="en-GB" altLang="en-US" dirty="0">
                <a:solidFill>
                  <a:schemeClr val="bg1"/>
                </a:solidFill>
                <a:latin typeface="+mn-lt"/>
              </a:rPr>
              <a:t>: Write 3 of your own fractions that can be simplified using common factors.  Swap with a partner for them to solve.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696CC1D-B7B4-5791-FFF6-0408E95520B9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4243388"/>
            <a:ext cx="595312" cy="642937"/>
            <a:chOff x="1378219" y="4111136"/>
            <a:chExt cx="596495" cy="642977"/>
          </a:xfrm>
        </p:grpSpPr>
        <p:sp>
          <p:nvSpPr>
            <p:cNvPr id="24622" name="Rectangle 57">
              <a:extLst>
                <a:ext uri="{FF2B5EF4-FFF2-40B4-BE49-F238E27FC236}">
                  <a16:creationId xmlns:a16="http://schemas.microsoft.com/office/drawing/2014/main" id="{009750D8-9511-3C8E-7639-90834A0DC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1</a:t>
              </a:r>
            </a:p>
          </p:txBody>
        </p:sp>
        <p:sp>
          <p:nvSpPr>
            <p:cNvPr id="24623" name="Rectangle 58">
              <a:extLst>
                <a:ext uri="{FF2B5EF4-FFF2-40B4-BE49-F238E27FC236}">
                  <a16:creationId xmlns:a16="http://schemas.microsoft.com/office/drawing/2014/main" id="{BD962E4C-9CA1-876E-7F71-2380AB7C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851" y="4384203"/>
              <a:ext cx="539231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4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AE6142-8819-842F-E181-A91CC499ABE3}"/>
                </a:ext>
              </a:extLst>
            </p:cNvPr>
            <p:cNvCxnSpPr/>
            <p:nvPr/>
          </p:nvCxnSpPr>
          <p:spPr>
            <a:xfrm>
              <a:off x="1526149" y="4431831"/>
              <a:ext cx="3308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EDAB50A-C56C-9C47-CA63-60D73EB1620F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3598863"/>
            <a:ext cx="595312" cy="642937"/>
            <a:chOff x="1378219" y="4111136"/>
            <a:chExt cx="596495" cy="642977"/>
          </a:xfrm>
        </p:grpSpPr>
        <p:sp>
          <p:nvSpPr>
            <p:cNvPr id="24619" name="Rectangle 61">
              <a:extLst>
                <a:ext uri="{FF2B5EF4-FFF2-40B4-BE49-F238E27FC236}">
                  <a16:creationId xmlns:a16="http://schemas.microsoft.com/office/drawing/2014/main" id="{DEB85F1F-73BF-55E6-B40B-78751560B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4</a:t>
              </a:r>
            </a:p>
          </p:txBody>
        </p:sp>
        <p:sp>
          <p:nvSpPr>
            <p:cNvPr id="24620" name="Rectangle 62">
              <a:extLst>
                <a:ext uri="{FF2B5EF4-FFF2-40B4-BE49-F238E27FC236}">
                  <a16:creationId xmlns:a16="http://schemas.microsoft.com/office/drawing/2014/main" id="{3BA7B9C4-20B4-1408-E4CD-F256B145D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851" y="4384203"/>
              <a:ext cx="539231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5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5E5C084-FB98-051C-C284-8D48D127D89D}"/>
                </a:ext>
              </a:extLst>
            </p:cNvPr>
            <p:cNvCxnSpPr/>
            <p:nvPr/>
          </p:nvCxnSpPr>
          <p:spPr>
            <a:xfrm>
              <a:off x="1526149" y="4431831"/>
              <a:ext cx="3308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F9B5C4D-A5FE-2C95-DAF8-E4895EBF3807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5534025"/>
            <a:ext cx="595312" cy="642938"/>
            <a:chOff x="1378219" y="4111136"/>
            <a:chExt cx="596495" cy="642977"/>
          </a:xfrm>
        </p:grpSpPr>
        <p:sp>
          <p:nvSpPr>
            <p:cNvPr id="24616" name="Rectangle 69">
              <a:extLst>
                <a:ext uri="{FF2B5EF4-FFF2-40B4-BE49-F238E27FC236}">
                  <a16:creationId xmlns:a16="http://schemas.microsoft.com/office/drawing/2014/main" id="{3090C29B-1951-169D-1E3F-E08BEAD2A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2</a:t>
              </a:r>
            </a:p>
          </p:txBody>
        </p:sp>
        <p:sp>
          <p:nvSpPr>
            <p:cNvPr id="24617" name="Rectangle 70">
              <a:extLst>
                <a:ext uri="{FF2B5EF4-FFF2-40B4-BE49-F238E27FC236}">
                  <a16:creationId xmlns:a16="http://schemas.microsoft.com/office/drawing/2014/main" id="{36746E8B-D1FC-04BF-53B1-C13A8538A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851" y="4384203"/>
              <a:ext cx="539231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3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6603C1-FB0E-B442-D6F7-1CABCFA340EB}"/>
                </a:ext>
              </a:extLst>
            </p:cNvPr>
            <p:cNvCxnSpPr/>
            <p:nvPr/>
          </p:nvCxnSpPr>
          <p:spPr>
            <a:xfrm>
              <a:off x="1526149" y="4431830"/>
              <a:ext cx="3308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78159D-C3F8-8EBF-B57B-5CB1A97BBCD4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4887913"/>
            <a:ext cx="595312" cy="642937"/>
            <a:chOff x="1378219" y="4111136"/>
            <a:chExt cx="596495" cy="642977"/>
          </a:xfrm>
        </p:grpSpPr>
        <p:sp>
          <p:nvSpPr>
            <p:cNvPr id="24613" name="Rectangle 73">
              <a:extLst>
                <a:ext uri="{FF2B5EF4-FFF2-40B4-BE49-F238E27FC236}">
                  <a16:creationId xmlns:a16="http://schemas.microsoft.com/office/drawing/2014/main" id="{0348E928-F451-2AC0-2947-07808EA2E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1</a:t>
              </a:r>
            </a:p>
          </p:txBody>
        </p:sp>
        <p:sp>
          <p:nvSpPr>
            <p:cNvPr id="24614" name="Rectangle 74">
              <a:extLst>
                <a:ext uri="{FF2B5EF4-FFF2-40B4-BE49-F238E27FC236}">
                  <a16:creationId xmlns:a16="http://schemas.microsoft.com/office/drawing/2014/main" id="{D515BD5B-1BE6-F3CA-DF7F-BA8D76E0B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851" y="4384203"/>
              <a:ext cx="539231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3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9CE069A-F999-9383-FB1D-9731EAEFCF92}"/>
                </a:ext>
              </a:extLst>
            </p:cNvPr>
            <p:cNvCxnSpPr/>
            <p:nvPr/>
          </p:nvCxnSpPr>
          <p:spPr>
            <a:xfrm>
              <a:off x="1526149" y="4431831"/>
              <a:ext cx="3308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2375F97-8E68-6165-4ADD-C32FD39B3CA4}"/>
              </a:ext>
            </a:extLst>
          </p:cNvPr>
          <p:cNvSpPr/>
          <p:nvPr/>
        </p:nvSpPr>
        <p:spPr>
          <a:xfrm>
            <a:off x="1112838" y="1846263"/>
            <a:ext cx="10525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4578A"/>
                </a:solidFill>
                <a:latin typeface="+mn-lt"/>
              </a:rPr>
              <a:t>1</a:t>
            </a:r>
            <a:r>
              <a:rPr lang="en-GB" b="1" dirty="0">
                <a:latin typeface="+mn-lt"/>
              </a:rPr>
              <a:t>, 2,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</a:t>
            </a:r>
            <a:r>
              <a:rPr lang="en-GB" b="1" dirty="0">
                <a:latin typeface="+mn-lt"/>
              </a:rPr>
              <a:t>, 6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9E262A-E4B0-6D50-31F2-3DCC91BC1A89}"/>
              </a:ext>
            </a:extLst>
          </p:cNvPr>
          <p:cNvSpPr/>
          <p:nvPr/>
        </p:nvSpPr>
        <p:spPr>
          <a:xfrm>
            <a:off x="3848100" y="1846263"/>
            <a:ext cx="7969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4578A"/>
                </a:solidFill>
                <a:latin typeface="+mn-lt"/>
              </a:rPr>
              <a:t>1</a:t>
            </a:r>
            <a:r>
              <a:rPr lang="en-GB" b="1" dirty="0">
                <a:latin typeface="+mn-lt"/>
              </a:rPr>
              <a:t>,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</a:t>
            </a:r>
            <a:r>
              <a:rPr lang="en-GB" b="1" dirty="0">
                <a:latin typeface="+mn-lt"/>
              </a:rPr>
              <a:t>, 9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7ABD78B-3C4C-6361-6A2D-E4980987A444}"/>
              </a:ext>
            </a:extLst>
          </p:cNvPr>
          <p:cNvSpPr/>
          <p:nvPr/>
        </p:nvSpPr>
        <p:spPr>
          <a:xfrm>
            <a:off x="6092825" y="1846263"/>
            <a:ext cx="16748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4578A"/>
                </a:solidFill>
                <a:latin typeface="+mn-lt"/>
              </a:rPr>
              <a:t>1</a:t>
            </a:r>
            <a:r>
              <a:rPr lang="en-GB" b="1" dirty="0">
                <a:latin typeface="+mn-lt"/>
              </a:rPr>
              <a:t>, 2,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</a:t>
            </a:r>
            <a:r>
              <a:rPr lang="en-GB" b="1" dirty="0">
                <a:latin typeface="+mn-lt"/>
              </a:rPr>
              <a:t>, 4, 6, 12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2D0AD3-7689-BE2F-7043-2C142E8B2A7D}"/>
              </a:ext>
            </a:extLst>
          </p:cNvPr>
          <p:cNvSpPr/>
          <p:nvPr/>
        </p:nvSpPr>
        <p:spPr>
          <a:xfrm>
            <a:off x="906463" y="2706688"/>
            <a:ext cx="14335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4578A"/>
                </a:solidFill>
                <a:latin typeface="+mn-lt"/>
              </a:rPr>
              <a:t>1</a:t>
            </a:r>
            <a:r>
              <a:rPr lang="en-GB" b="1" dirty="0">
                <a:latin typeface="+mn-lt"/>
              </a:rPr>
              <a:t>, </a:t>
            </a:r>
            <a:r>
              <a:rPr lang="en-GB" b="1" dirty="0">
                <a:solidFill>
                  <a:srgbClr val="04578A"/>
                </a:solidFill>
                <a:latin typeface="+mn-lt"/>
              </a:rPr>
              <a:t>2</a:t>
            </a:r>
            <a:r>
              <a:rPr lang="en-GB" b="1" dirty="0">
                <a:latin typeface="+mn-lt"/>
              </a:rPr>
              <a:t>,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4</a:t>
            </a:r>
            <a:r>
              <a:rPr lang="en-GB" b="1" dirty="0">
                <a:latin typeface="+mn-lt"/>
              </a:rPr>
              <a:t>, 8, 16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B51D37E-4D0D-191B-D773-BCAB3DCEE323}"/>
              </a:ext>
            </a:extLst>
          </p:cNvPr>
          <p:cNvSpPr/>
          <p:nvPr/>
        </p:nvSpPr>
        <p:spPr>
          <a:xfrm>
            <a:off x="3379788" y="2706688"/>
            <a:ext cx="18446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4578A"/>
                </a:solidFill>
                <a:latin typeface="+mn-lt"/>
              </a:rPr>
              <a:t>1</a:t>
            </a:r>
            <a:r>
              <a:rPr lang="en-GB" b="1" dirty="0">
                <a:latin typeface="+mn-lt"/>
              </a:rPr>
              <a:t>, </a:t>
            </a:r>
            <a:r>
              <a:rPr lang="en-GB" b="1" dirty="0">
                <a:solidFill>
                  <a:srgbClr val="04578A"/>
                </a:solidFill>
                <a:latin typeface="+mn-lt"/>
              </a:rPr>
              <a:t>2</a:t>
            </a:r>
            <a:r>
              <a:rPr lang="en-GB" b="1" dirty="0">
                <a:latin typeface="+mn-lt"/>
              </a:rPr>
              <a:t>,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4</a:t>
            </a:r>
            <a:r>
              <a:rPr lang="en-GB" b="1" dirty="0">
                <a:latin typeface="+mn-lt"/>
              </a:rPr>
              <a:t>, 5, 10, 20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751ED26-B270-F63B-E172-FD40EF873FFE}"/>
              </a:ext>
            </a:extLst>
          </p:cNvPr>
          <p:cNvSpPr/>
          <p:nvPr/>
        </p:nvSpPr>
        <p:spPr>
          <a:xfrm>
            <a:off x="5683250" y="2706688"/>
            <a:ext cx="26844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4578A"/>
                </a:solidFill>
                <a:latin typeface="+mn-lt"/>
              </a:rPr>
              <a:t>1</a:t>
            </a:r>
            <a:r>
              <a:rPr lang="en-GB" b="1" dirty="0">
                <a:latin typeface="+mn-lt"/>
              </a:rPr>
              <a:t>, </a:t>
            </a:r>
            <a:r>
              <a:rPr lang="en-GB" b="1" dirty="0">
                <a:solidFill>
                  <a:srgbClr val="04578A"/>
                </a:solidFill>
                <a:latin typeface="+mn-lt"/>
              </a:rPr>
              <a:t>2</a:t>
            </a:r>
            <a:r>
              <a:rPr lang="en-GB" b="1" dirty="0">
                <a:latin typeface="+mn-lt"/>
              </a:rPr>
              <a:t>, 3,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4</a:t>
            </a:r>
            <a:r>
              <a:rPr lang="en-GB" b="1" dirty="0">
                <a:latin typeface="+mn-lt"/>
              </a:rPr>
              <a:t>, 6, 9, 12, 18,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2" grpId="0"/>
      <p:bldP spid="17" grpId="0"/>
      <p:bldP spid="20" grpId="0"/>
      <p:bldP spid="21" grpId="0"/>
      <p:bldP spid="22" grpId="0"/>
      <p:bldP spid="23" grpId="0"/>
      <p:bldP spid="24" grpId="0"/>
      <p:bldP spid="7" grpId="0"/>
      <p:bldP spid="16" grpId="0"/>
      <p:bldP spid="32" grpId="0"/>
      <p:bldP spid="33" grpId="0"/>
      <p:bldP spid="34" grpId="0"/>
      <p:bldP spid="35" grpId="0"/>
      <p:bldP spid="36" grpId="0"/>
      <p:bldP spid="29" grpId="0" animBg="1"/>
      <p:bldP spid="53" grpId="0" animBg="1"/>
      <p:bldP spid="54" grpId="0" animBg="1"/>
      <p:bldP spid="55" grpId="0" animBg="1"/>
      <p:bldP spid="56" grpId="0"/>
      <p:bldP spid="65" grpId="0"/>
      <p:bldP spid="66" grpId="0"/>
      <p:bldP spid="67" grpId="0"/>
      <p:bldP spid="68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>
            <a:extLst>
              <a:ext uri="{FF2B5EF4-FFF2-40B4-BE49-F238E27FC236}">
                <a16:creationId xmlns:a16="http://schemas.microsoft.com/office/drawing/2014/main" id="{C62CB703-40BB-832B-B975-914EF7FDD4C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Compare and Order Fractions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05BD79-5F4C-A7DC-3BAA-97410D135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77913"/>
            <a:ext cx="414655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Which fraction is greater in each pair?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1A8DAD0-D516-9ACF-746A-2B9BDE3A46CD}"/>
              </a:ext>
            </a:extLst>
          </p:cNvPr>
          <p:cNvGrpSpPr>
            <a:grpSpLocks/>
          </p:cNvGrpSpPr>
          <p:nvPr/>
        </p:nvGrpSpPr>
        <p:grpSpPr bwMode="auto">
          <a:xfrm>
            <a:off x="1804988" y="1665288"/>
            <a:ext cx="596900" cy="642937"/>
            <a:chOff x="1378219" y="4111136"/>
            <a:chExt cx="596495" cy="642977"/>
          </a:xfrm>
        </p:grpSpPr>
        <p:sp>
          <p:nvSpPr>
            <p:cNvPr id="25672" name="Rectangle 65">
              <a:extLst>
                <a:ext uri="{FF2B5EF4-FFF2-40B4-BE49-F238E27FC236}">
                  <a16:creationId xmlns:a16="http://schemas.microsoft.com/office/drawing/2014/main" id="{846D5C19-1945-1C2B-173A-7BED0BFDA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3</a:t>
              </a:r>
            </a:p>
          </p:txBody>
        </p:sp>
        <p:sp>
          <p:nvSpPr>
            <p:cNvPr id="25673" name="Rectangle 66">
              <a:extLst>
                <a:ext uri="{FF2B5EF4-FFF2-40B4-BE49-F238E27FC236}">
                  <a16:creationId xmlns:a16="http://schemas.microsoft.com/office/drawing/2014/main" id="{430B38D2-1BDA-9696-6F20-6EDF779A5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9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3835C00-4368-9152-8E97-E3A55AFC924E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2AC3D17-66F4-DA65-4EC5-686D52304445}"/>
              </a:ext>
            </a:extLst>
          </p:cNvPr>
          <p:cNvGrpSpPr>
            <a:grpSpLocks/>
          </p:cNvGrpSpPr>
          <p:nvPr/>
        </p:nvGrpSpPr>
        <p:grpSpPr bwMode="auto">
          <a:xfrm>
            <a:off x="1804988" y="2368550"/>
            <a:ext cx="596900" cy="642938"/>
            <a:chOff x="1378219" y="4111136"/>
            <a:chExt cx="596495" cy="642977"/>
          </a:xfrm>
        </p:grpSpPr>
        <p:sp>
          <p:nvSpPr>
            <p:cNvPr id="25669" name="Rectangle 78">
              <a:extLst>
                <a:ext uri="{FF2B5EF4-FFF2-40B4-BE49-F238E27FC236}">
                  <a16:creationId xmlns:a16="http://schemas.microsoft.com/office/drawing/2014/main" id="{ED30D09D-96CE-613E-D2E9-BE8CE1089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7</a:t>
              </a:r>
            </a:p>
          </p:txBody>
        </p:sp>
        <p:sp>
          <p:nvSpPr>
            <p:cNvPr id="25670" name="Rectangle 79">
              <a:extLst>
                <a:ext uri="{FF2B5EF4-FFF2-40B4-BE49-F238E27FC236}">
                  <a16:creationId xmlns:a16="http://schemas.microsoft.com/office/drawing/2014/main" id="{A25869AD-503E-A909-24AE-98D73A84C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3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111BB5D-C255-1CBB-93EA-D4067B5F493B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49706D7-9686-4E33-3647-C9BFDF14856F}"/>
              </a:ext>
            </a:extLst>
          </p:cNvPr>
          <p:cNvGrpSpPr>
            <a:grpSpLocks/>
          </p:cNvGrpSpPr>
          <p:nvPr/>
        </p:nvGrpSpPr>
        <p:grpSpPr bwMode="auto">
          <a:xfrm>
            <a:off x="1804988" y="3071813"/>
            <a:ext cx="596900" cy="642937"/>
            <a:chOff x="1378219" y="4111136"/>
            <a:chExt cx="596495" cy="642977"/>
          </a:xfrm>
        </p:grpSpPr>
        <p:sp>
          <p:nvSpPr>
            <p:cNvPr id="25666" name="Rectangle 82">
              <a:extLst>
                <a:ext uri="{FF2B5EF4-FFF2-40B4-BE49-F238E27FC236}">
                  <a16:creationId xmlns:a16="http://schemas.microsoft.com/office/drawing/2014/main" id="{465A733D-EE15-15A6-B8A2-DCB55AFB3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3</a:t>
              </a:r>
            </a:p>
          </p:txBody>
        </p:sp>
        <p:sp>
          <p:nvSpPr>
            <p:cNvPr id="25667" name="Rectangle 83">
              <a:extLst>
                <a:ext uri="{FF2B5EF4-FFF2-40B4-BE49-F238E27FC236}">
                  <a16:creationId xmlns:a16="http://schemas.microsoft.com/office/drawing/2014/main" id="{04F91974-5917-1397-5639-E5A802374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4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BDB14A2-0E66-F4C3-9DD0-91CD9AF13244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459ED2D-E36A-4773-9BB8-83E84FB175BE}"/>
              </a:ext>
            </a:extLst>
          </p:cNvPr>
          <p:cNvGrpSpPr>
            <a:grpSpLocks/>
          </p:cNvGrpSpPr>
          <p:nvPr/>
        </p:nvGrpSpPr>
        <p:grpSpPr bwMode="auto">
          <a:xfrm>
            <a:off x="1804988" y="3775075"/>
            <a:ext cx="596900" cy="642938"/>
            <a:chOff x="1378219" y="4111136"/>
            <a:chExt cx="596495" cy="642977"/>
          </a:xfrm>
        </p:grpSpPr>
        <p:sp>
          <p:nvSpPr>
            <p:cNvPr id="25663" name="Rectangle 86">
              <a:extLst>
                <a:ext uri="{FF2B5EF4-FFF2-40B4-BE49-F238E27FC236}">
                  <a16:creationId xmlns:a16="http://schemas.microsoft.com/office/drawing/2014/main" id="{10B5D318-6F95-6546-A41E-6B9B4EF5D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5</a:t>
              </a:r>
            </a:p>
          </p:txBody>
        </p:sp>
        <p:sp>
          <p:nvSpPr>
            <p:cNvPr id="25664" name="Rectangle 87">
              <a:extLst>
                <a:ext uri="{FF2B5EF4-FFF2-40B4-BE49-F238E27FC236}">
                  <a16:creationId xmlns:a16="http://schemas.microsoft.com/office/drawing/2014/main" id="{95C60EF4-8A4F-BC06-6DE0-3395E006F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7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B79A972-E55C-86B1-C2A9-10E1D471C0EF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E865BED-2E60-ED0F-B83D-FA7DDD01BB67}"/>
              </a:ext>
            </a:extLst>
          </p:cNvPr>
          <p:cNvGrpSpPr>
            <a:grpSpLocks/>
          </p:cNvGrpSpPr>
          <p:nvPr/>
        </p:nvGrpSpPr>
        <p:grpSpPr bwMode="auto">
          <a:xfrm>
            <a:off x="1804988" y="4476750"/>
            <a:ext cx="596900" cy="642938"/>
            <a:chOff x="1378219" y="4111136"/>
            <a:chExt cx="596495" cy="642977"/>
          </a:xfrm>
        </p:grpSpPr>
        <p:sp>
          <p:nvSpPr>
            <p:cNvPr id="25660" name="Rectangle 90">
              <a:extLst>
                <a:ext uri="{FF2B5EF4-FFF2-40B4-BE49-F238E27FC236}">
                  <a16:creationId xmlns:a16="http://schemas.microsoft.com/office/drawing/2014/main" id="{DB436E3B-748C-F99C-046D-D3DA40504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2</a:t>
              </a:r>
            </a:p>
          </p:txBody>
        </p:sp>
        <p:sp>
          <p:nvSpPr>
            <p:cNvPr id="25661" name="Rectangle 91">
              <a:extLst>
                <a:ext uri="{FF2B5EF4-FFF2-40B4-BE49-F238E27FC236}">
                  <a16:creationId xmlns:a16="http://schemas.microsoft.com/office/drawing/2014/main" id="{A434F1B2-4C67-DC24-5735-DCE80B572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3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55D2DFE-703E-BE0A-5BEF-D8E76A91033D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D0FFBE4-1EB0-E90A-5E3E-4ACB6CF1F4B7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1665288"/>
            <a:ext cx="596900" cy="642937"/>
            <a:chOff x="1378219" y="4111136"/>
            <a:chExt cx="596495" cy="642977"/>
          </a:xfrm>
        </p:grpSpPr>
        <p:sp>
          <p:nvSpPr>
            <p:cNvPr id="25657" name="Rectangle 94">
              <a:extLst>
                <a:ext uri="{FF2B5EF4-FFF2-40B4-BE49-F238E27FC236}">
                  <a16:creationId xmlns:a16="http://schemas.microsoft.com/office/drawing/2014/main" id="{D6E0A2D0-E6CE-46B2-D4DC-3D2118D6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4</a:t>
              </a:r>
            </a:p>
          </p:txBody>
        </p:sp>
        <p:sp>
          <p:nvSpPr>
            <p:cNvPr id="25658" name="Rectangle 95">
              <a:extLst>
                <a:ext uri="{FF2B5EF4-FFF2-40B4-BE49-F238E27FC236}">
                  <a16:creationId xmlns:a16="http://schemas.microsoft.com/office/drawing/2014/main" id="{5AD36729-B358-364C-6A2E-5767105A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8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CBBCD22-64E2-1BDB-3188-35E67323611D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C936C79-9B15-D051-DAD7-28B2FD66A839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2368550"/>
            <a:ext cx="596900" cy="642938"/>
            <a:chOff x="1378219" y="4111136"/>
            <a:chExt cx="596495" cy="642977"/>
          </a:xfrm>
        </p:grpSpPr>
        <p:sp>
          <p:nvSpPr>
            <p:cNvPr id="25654" name="Rectangle 98">
              <a:extLst>
                <a:ext uri="{FF2B5EF4-FFF2-40B4-BE49-F238E27FC236}">
                  <a16:creationId xmlns:a16="http://schemas.microsoft.com/office/drawing/2014/main" id="{1CE48877-EF33-4830-108A-9804F80FB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9</a:t>
              </a:r>
            </a:p>
          </p:txBody>
        </p:sp>
        <p:sp>
          <p:nvSpPr>
            <p:cNvPr id="25655" name="Rectangle 99">
              <a:extLst>
                <a:ext uri="{FF2B5EF4-FFF2-40B4-BE49-F238E27FC236}">
                  <a16:creationId xmlns:a16="http://schemas.microsoft.com/office/drawing/2014/main" id="{83264863-D6DE-F9EB-06C0-8ABCC779F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2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A5AE339-022E-4434-7EA9-1C71FE90FC6A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33EB5C0-5707-D267-EC2B-8E882B2087D3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3071813"/>
            <a:ext cx="596900" cy="642937"/>
            <a:chOff x="1378219" y="4111136"/>
            <a:chExt cx="596495" cy="642977"/>
          </a:xfrm>
        </p:grpSpPr>
        <p:sp>
          <p:nvSpPr>
            <p:cNvPr id="25651" name="Rectangle 102">
              <a:extLst>
                <a:ext uri="{FF2B5EF4-FFF2-40B4-BE49-F238E27FC236}">
                  <a16:creationId xmlns:a16="http://schemas.microsoft.com/office/drawing/2014/main" id="{3AA4B884-3927-F063-0DFB-E51136E12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18</a:t>
              </a:r>
            </a:p>
          </p:txBody>
        </p:sp>
        <p:sp>
          <p:nvSpPr>
            <p:cNvPr id="25652" name="Rectangle 103">
              <a:extLst>
                <a:ext uri="{FF2B5EF4-FFF2-40B4-BE49-F238E27FC236}">
                  <a16:creationId xmlns:a16="http://schemas.microsoft.com/office/drawing/2014/main" id="{F1234D60-179C-1696-170F-2A20C681C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20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77C0747-699F-318F-2DD0-6B48262DB2BA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AD06A6D-22ED-93BB-3BE8-D5FAC1A9D403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3775075"/>
            <a:ext cx="596900" cy="642938"/>
            <a:chOff x="1378219" y="4111136"/>
            <a:chExt cx="596495" cy="642977"/>
          </a:xfrm>
        </p:grpSpPr>
        <p:sp>
          <p:nvSpPr>
            <p:cNvPr id="25648" name="Rectangle 106">
              <a:extLst>
                <a:ext uri="{FF2B5EF4-FFF2-40B4-BE49-F238E27FC236}">
                  <a16:creationId xmlns:a16="http://schemas.microsoft.com/office/drawing/2014/main" id="{D8042416-20B3-18AF-9017-73B4FB43E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9</a:t>
              </a:r>
            </a:p>
          </p:txBody>
        </p:sp>
        <p:sp>
          <p:nvSpPr>
            <p:cNvPr id="25649" name="Rectangle 107">
              <a:extLst>
                <a:ext uri="{FF2B5EF4-FFF2-40B4-BE49-F238E27FC236}">
                  <a16:creationId xmlns:a16="http://schemas.microsoft.com/office/drawing/2014/main" id="{370058C8-EE58-3D71-5017-34B1D9E3A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14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D4ED0DE-5BC1-432E-14F0-CF581AF8FFDA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3BE1F1F-05EC-B213-DA1E-83FCD08F23C2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4476750"/>
            <a:ext cx="596900" cy="642938"/>
            <a:chOff x="1378219" y="4111136"/>
            <a:chExt cx="596495" cy="642977"/>
          </a:xfrm>
        </p:grpSpPr>
        <p:sp>
          <p:nvSpPr>
            <p:cNvPr id="25645" name="Rectangle 110">
              <a:extLst>
                <a:ext uri="{FF2B5EF4-FFF2-40B4-BE49-F238E27FC236}">
                  <a16:creationId xmlns:a16="http://schemas.microsoft.com/office/drawing/2014/main" id="{CA41BA8B-E81C-8769-FE7F-8D56615C6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29</a:t>
              </a:r>
            </a:p>
          </p:txBody>
        </p:sp>
        <p:sp>
          <p:nvSpPr>
            <p:cNvPr id="25646" name="Rectangle 111">
              <a:extLst>
                <a:ext uri="{FF2B5EF4-FFF2-40B4-BE49-F238E27FC236}">
                  <a16:creationId xmlns:a16="http://schemas.microsoft.com/office/drawing/2014/main" id="{981D7C5B-DCC1-3E28-CD42-15032A2E3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36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92FD2B1-9197-49C9-FF76-C38CC86467A1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9679E4D-350A-5E0F-6507-9DECFE855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1808163"/>
            <a:ext cx="3968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or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957711A-D015-B1D4-1EEF-C3B17D60E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520950"/>
            <a:ext cx="39687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or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D99F58A-B8D0-A07D-6605-F1ABB5BA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3235325"/>
            <a:ext cx="39687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or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74D8D4D-D687-7E60-E238-C7B23438A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3948113"/>
            <a:ext cx="3968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or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7546CCC-A836-BD67-F237-8D6F8E8A8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4662488"/>
            <a:ext cx="39687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10BEA-486D-DE28-46BC-A8B23C301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5462588"/>
            <a:ext cx="64135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Explain to a partner how you worked out each fraction. </a:t>
            </a:r>
          </a:p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Did you both reach your answer in the same way?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BC8C1B0-B5D7-1D21-124E-B4D1DEDD9074}"/>
              </a:ext>
            </a:extLst>
          </p:cNvPr>
          <p:cNvGrpSpPr>
            <a:grpSpLocks/>
          </p:cNvGrpSpPr>
          <p:nvPr/>
        </p:nvGrpSpPr>
        <p:grpSpPr bwMode="auto">
          <a:xfrm>
            <a:off x="3903663" y="1700213"/>
            <a:ext cx="596900" cy="642937"/>
            <a:chOff x="1378219" y="4111136"/>
            <a:chExt cx="596495" cy="642977"/>
          </a:xfrm>
        </p:grpSpPr>
        <p:sp>
          <p:nvSpPr>
            <p:cNvPr id="25642" name="Rectangle 130">
              <a:extLst>
                <a:ext uri="{FF2B5EF4-FFF2-40B4-BE49-F238E27FC236}">
                  <a16:creationId xmlns:a16="http://schemas.microsoft.com/office/drawing/2014/main" id="{ED2FC3E3-17DB-E934-F42B-6B6E48FB9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4</a:t>
              </a:r>
            </a:p>
          </p:txBody>
        </p:sp>
        <p:sp>
          <p:nvSpPr>
            <p:cNvPr id="25643" name="Rectangle 131">
              <a:extLst>
                <a:ext uri="{FF2B5EF4-FFF2-40B4-BE49-F238E27FC236}">
                  <a16:creationId xmlns:a16="http://schemas.microsoft.com/office/drawing/2014/main" id="{9CE4A505-A445-762A-7234-9E7720AB1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8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C60BDFD-A4CB-0B17-7025-8BE7902937D4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2F7BF25-D593-9DE3-8A1B-138FB64DB294}"/>
              </a:ext>
            </a:extLst>
          </p:cNvPr>
          <p:cNvGrpSpPr>
            <a:grpSpLocks/>
          </p:cNvGrpSpPr>
          <p:nvPr/>
        </p:nvGrpSpPr>
        <p:grpSpPr bwMode="auto">
          <a:xfrm>
            <a:off x="3917950" y="2403475"/>
            <a:ext cx="596900" cy="642938"/>
            <a:chOff x="1378219" y="4111136"/>
            <a:chExt cx="596495" cy="642977"/>
          </a:xfrm>
        </p:grpSpPr>
        <p:sp>
          <p:nvSpPr>
            <p:cNvPr id="25639" name="Rectangle 134">
              <a:extLst>
                <a:ext uri="{FF2B5EF4-FFF2-40B4-BE49-F238E27FC236}">
                  <a16:creationId xmlns:a16="http://schemas.microsoft.com/office/drawing/2014/main" id="{A3CEE826-2F37-2DF2-ED5F-736C26130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9</a:t>
              </a:r>
            </a:p>
          </p:txBody>
        </p:sp>
        <p:sp>
          <p:nvSpPr>
            <p:cNvPr id="25640" name="Rectangle 135">
              <a:extLst>
                <a:ext uri="{FF2B5EF4-FFF2-40B4-BE49-F238E27FC236}">
                  <a16:creationId xmlns:a16="http://schemas.microsoft.com/office/drawing/2014/main" id="{A4846174-B683-9D3F-A714-1B4FC8968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2</a:t>
              </a: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D5EB2DA-6DEF-0AEF-F9C0-23DA6D0F9FE2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A44FF56-7CC6-4F5A-B264-743B3788E9D6}"/>
              </a:ext>
            </a:extLst>
          </p:cNvPr>
          <p:cNvGrpSpPr>
            <a:grpSpLocks/>
          </p:cNvGrpSpPr>
          <p:nvPr/>
        </p:nvGrpSpPr>
        <p:grpSpPr bwMode="auto">
          <a:xfrm>
            <a:off x="3889375" y="3105150"/>
            <a:ext cx="595313" cy="642938"/>
            <a:chOff x="1378219" y="4111136"/>
            <a:chExt cx="596495" cy="642977"/>
          </a:xfrm>
        </p:grpSpPr>
        <p:sp>
          <p:nvSpPr>
            <p:cNvPr id="25636" name="Rectangle 138">
              <a:extLst>
                <a:ext uri="{FF2B5EF4-FFF2-40B4-BE49-F238E27FC236}">
                  <a16:creationId xmlns:a16="http://schemas.microsoft.com/office/drawing/2014/main" id="{02D60BED-3BAB-EF7C-C18D-53A1B2FCF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18</a:t>
              </a:r>
            </a:p>
          </p:txBody>
        </p:sp>
        <p:sp>
          <p:nvSpPr>
            <p:cNvPr id="25637" name="Rectangle 139">
              <a:extLst>
                <a:ext uri="{FF2B5EF4-FFF2-40B4-BE49-F238E27FC236}">
                  <a16:creationId xmlns:a16="http://schemas.microsoft.com/office/drawing/2014/main" id="{6FC3E27D-FA1F-E152-3495-02A4ABB39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851" y="4384203"/>
              <a:ext cx="539232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20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91C0B27-D484-F2CA-D1A2-CE56D8819F93}"/>
                </a:ext>
              </a:extLst>
            </p:cNvPr>
            <p:cNvCxnSpPr/>
            <p:nvPr/>
          </p:nvCxnSpPr>
          <p:spPr>
            <a:xfrm>
              <a:off x="1526150" y="4431830"/>
              <a:ext cx="3308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29ABCB6-CD53-9294-385E-FC578195D1BC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808413"/>
            <a:ext cx="596900" cy="642937"/>
            <a:chOff x="1378219" y="4111136"/>
            <a:chExt cx="596495" cy="642977"/>
          </a:xfrm>
        </p:grpSpPr>
        <p:sp>
          <p:nvSpPr>
            <p:cNvPr id="25633" name="Rectangle 142">
              <a:extLst>
                <a:ext uri="{FF2B5EF4-FFF2-40B4-BE49-F238E27FC236}">
                  <a16:creationId xmlns:a16="http://schemas.microsoft.com/office/drawing/2014/main" id="{E0CF1F41-BEDA-3F93-319C-DD8230F63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5</a:t>
              </a:r>
            </a:p>
          </p:txBody>
        </p:sp>
        <p:sp>
          <p:nvSpPr>
            <p:cNvPr id="25634" name="Rectangle 143">
              <a:extLst>
                <a:ext uri="{FF2B5EF4-FFF2-40B4-BE49-F238E27FC236}">
                  <a16:creationId xmlns:a16="http://schemas.microsoft.com/office/drawing/2014/main" id="{B592D79C-C5E8-3CC3-13E5-8B6280A63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7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7BEAFF0-7A88-EB9B-E973-4B9383D57582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51959DB-48F5-6E59-A7AE-5C5D5FE2D721}"/>
              </a:ext>
            </a:extLst>
          </p:cNvPr>
          <p:cNvGrpSpPr>
            <a:grpSpLocks/>
          </p:cNvGrpSpPr>
          <p:nvPr/>
        </p:nvGrpSpPr>
        <p:grpSpPr bwMode="auto">
          <a:xfrm>
            <a:off x="3875088" y="4511675"/>
            <a:ext cx="596900" cy="642938"/>
            <a:chOff x="1378219" y="4111136"/>
            <a:chExt cx="596495" cy="642977"/>
          </a:xfrm>
        </p:grpSpPr>
        <p:sp>
          <p:nvSpPr>
            <p:cNvPr id="25630" name="Rectangle 146">
              <a:extLst>
                <a:ext uri="{FF2B5EF4-FFF2-40B4-BE49-F238E27FC236}">
                  <a16:creationId xmlns:a16="http://schemas.microsoft.com/office/drawing/2014/main" id="{B5B293DB-6AE9-C075-EB59-7A32159D3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29</a:t>
              </a:r>
            </a:p>
          </p:txBody>
        </p:sp>
        <p:sp>
          <p:nvSpPr>
            <p:cNvPr id="25631" name="Rectangle 147">
              <a:extLst>
                <a:ext uri="{FF2B5EF4-FFF2-40B4-BE49-F238E27FC236}">
                  <a16:creationId xmlns:a16="http://schemas.microsoft.com/office/drawing/2014/main" id="{B3A6F93A-57AA-C896-6661-E9610DCCF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36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B402FB3-854C-AC7F-616F-7E870EE02289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veal answer 1">
            <a:extLst>
              <a:ext uri="{FF2B5EF4-FFF2-40B4-BE49-F238E27FC236}">
                <a16:creationId xmlns:a16="http://schemas.microsoft.com/office/drawing/2014/main" id="{31B55FF8-C30F-C4C7-4DC2-ED949C927AD1}"/>
              </a:ext>
            </a:extLst>
          </p:cNvPr>
          <p:cNvSpPr/>
          <p:nvPr/>
        </p:nvSpPr>
        <p:spPr>
          <a:xfrm>
            <a:off x="3676650" y="1873250"/>
            <a:ext cx="1116013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71" name="Reveal answer 2">
            <a:extLst>
              <a:ext uri="{FF2B5EF4-FFF2-40B4-BE49-F238E27FC236}">
                <a16:creationId xmlns:a16="http://schemas.microsoft.com/office/drawing/2014/main" id="{F7C29BC1-CB4F-4CD8-CAA2-0F9E3721ED80}"/>
              </a:ext>
            </a:extLst>
          </p:cNvPr>
          <p:cNvSpPr/>
          <p:nvPr/>
        </p:nvSpPr>
        <p:spPr>
          <a:xfrm>
            <a:off x="3676650" y="2590800"/>
            <a:ext cx="1116013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72" name="Reveal answer 3">
            <a:extLst>
              <a:ext uri="{FF2B5EF4-FFF2-40B4-BE49-F238E27FC236}">
                <a16:creationId xmlns:a16="http://schemas.microsoft.com/office/drawing/2014/main" id="{7154CDC1-F8C6-D17F-3EB1-796481535DC4}"/>
              </a:ext>
            </a:extLst>
          </p:cNvPr>
          <p:cNvSpPr/>
          <p:nvPr/>
        </p:nvSpPr>
        <p:spPr>
          <a:xfrm>
            <a:off x="3676650" y="3308350"/>
            <a:ext cx="1116013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73" name="Reveal answer 4">
            <a:extLst>
              <a:ext uri="{FF2B5EF4-FFF2-40B4-BE49-F238E27FC236}">
                <a16:creationId xmlns:a16="http://schemas.microsoft.com/office/drawing/2014/main" id="{7E53F7BB-9193-2959-88F9-86A18794F7FE}"/>
              </a:ext>
            </a:extLst>
          </p:cNvPr>
          <p:cNvSpPr/>
          <p:nvPr/>
        </p:nvSpPr>
        <p:spPr>
          <a:xfrm>
            <a:off x="3676650" y="4025900"/>
            <a:ext cx="1116013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74" name="Reveal answer 5">
            <a:extLst>
              <a:ext uri="{FF2B5EF4-FFF2-40B4-BE49-F238E27FC236}">
                <a16:creationId xmlns:a16="http://schemas.microsoft.com/office/drawing/2014/main" id="{30D7B033-7C73-CDB4-C649-1009FAE59022}"/>
              </a:ext>
            </a:extLst>
          </p:cNvPr>
          <p:cNvSpPr/>
          <p:nvPr/>
        </p:nvSpPr>
        <p:spPr>
          <a:xfrm>
            <a:off x="3676650" y="4743450"/>
            <a:ext cx="1116013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" grpId="0"/>
      <p:bldP spid="114" grpId="0"/>
      <p:bldP spid="115" grpId="0"/>
      <p:bldP spid="116" grpId="0"/>
      <p:bldP spid="117" grpId="0"/>
      <p:bldP spid="118" grpId="0"/>
      <p:bldP spid="5" grpId="0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>
            <a:extLst>
              <a:ext uri="{FF2B5EF4-FFF2-40B4-BE49-F238E27FC236}">
                <a16:creationId xmlns:a16="http://schemas.microsoft.com/office/drawing/2014/main" id="{33EEA4BB-5659-C69B-589A-C08D73AE3B9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Add and Subtract Fractions with </a:t>
            </a: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Different Denominators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6AEAC4-6016-3CFF-368C-28DC47555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255713"/>
            <a:ext cx="77358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For each pair of fractions, find the ‘lowest common denominator’ and complete the calculation: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C67B3C-729A-6DA0-E68B-B360C5A9BB4F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1985963"/>
            <a:ext cx="596900" cy="642937"/>
            <a:chOff x="1378219" y="4111136"/>
            <a:chExt cx="596495" cy="642977"/>
          </a:xfrm>
        </p:grpSpPr>
        <p:sp>
          <p:nvSpPr>
            <p:cNvPr id="26729" name="Rectangle 5">
              <a:extLst>
                <a:ext uri="{FF2B5EF4-FFF2-40B4-BE49-F238E27FC236}">
                  <a16:creationId xmlns:a16="http://schemas.microsoft.com/office/drawing/2014/main" id="{CFE292A0-F89A-6280-066B-9D3A31BAA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1</a:t>
              </a:r>
            </a:p>
          </p:txBody>
        </p:sp>
        <p:sp>
          <p:nvSpPr>
            <p:cNvPr id="26730" name="Rectangle 6">
              <a:extLst>
                <a:ext uri="{FF2B5EF4-FFF2-40B4-BE49-F238E27FC236}">
                  <a16:creationId xmlns:a16="http://schemas.microsoft.com/office/drawing/2014/main" id="{93D66B5B-2E06-6499-397A-2188DD5F1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2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3C2D4B9-5CDD-AE23-0E4B-F50BE2507EBE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7C58426-E373-1636-DED8-5DDCA78DA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2119313"/>
            <a:ext cx="3206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+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FE65CA-889E-BD9A-822E-9060745B6E58}"/>
              </a:ext>
            </a:extLst>
          </p:cNvPr>
          <p:cNvGrpSpPr>
            <a:grpSpLocks/>
          </p:cNvGrpSpPr>
          <p:nvPr/>
        </p:nvGrpSpPr>
        <p:grpSpPr bwMode="auto">
          <a:xfrm>
            <a:off x="2170113" y="1985963"/>
            <a:ext cx="596900" cy="642937"/>
            <a:chOff x="1378219" y="4111136"/>
            <a:chExt cx="596495" cy="642977"/>
          </a:xfrm>
        </p:grpSpPr>
        <p:sp>
          <p:nvSpPr>
            <p:cNvPr id="26726" name="Rectangle 10">
              <a:extLst>
                <a:ext uri="{FF2B5EF4-FFF2-40B4-BE49-F238E27FC236}">
                  <a16:creationId xmlns:a16="http://schemas.microsoft.com/office/drawing/2014/main" id="{CCFF9C87-872E-DE96-8BE6-C5207803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1</a:t>
              </a:r>
            </a:p>
          </p:txBody>
        </p:sp>
        <p:sp>
          <p:nvSpPr>
            <p:cNvPr id="26727" name="Rectangle 11">
              <a:extLst>
                <a:ext uri="{FF2B5EF4-FFF2-40B4-BE49-F238E27FC236}">
                  <a16:creationId xmlns:a16="http://schemas.microsoft.com/office/drawing/2014/main" id="{19038CEB-780E-8117-5756-50751916D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3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9CEAF0B-69DF-FF55-69A8-7F847C9520FA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F61910-CF86-E381-F9DC-79DBFBB7CE7D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1985963"/>
            <a:ext cx="596900" cy="642937"/>
            <a:chOff x="1378219" y="4111136"/>
            <a:chExt cx="596495" cy="642977"/>
          </a:xfrm>
        </p:grpSpPr>
        <p:sp>
          <p:nvSpPr>
            <p:cNvPr id="26723" name="Rectangle 14">
              <a:extLst>
                <a:ext uri="{FF2B5EF4-FFF2-40B4-BE49-F238E27FC236}">
                  <a16:creationId xmlns:a16="http://schemas.microsoft.com/office/drawing/2014/main" id="{BA912D30-15E7-FD61-9BE2-692460DA2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3</a:t>
              </a:r>
            </a:p>
          </p:txBody>
        </p:sp>
        <p:sp>
          <p:nvSpPr>
            <p:cNvPr id="26724" name="Rectangle 15">
              <a:extLst>
                <a:ext uri="{FF2B5EF4-FFF2-40B4-BE49-F238E27FC236}">
                  <a16:creationId xmlns:a16="http://schemas.microsoft.com/office/drawing/2014/main" id="{83BCD4D4-B3C6-36E9-30E1-6A75E401E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6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3A68AF-5571-0CDA-7A89-8E9D0D8EC218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AC2109E-9515-F270-7589-53428C775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2119313"/>
            <a:ext cx="322262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+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E5081B-E2D6-84C5-0D07-61EC1018160A}"/>
              </a:ext>
            </a:extLst>
          </p:cNvPr>
          <p:cNvGrpSpPr>
            <a:grpSpLocks/>
          </p:cNvGrpSpPr>
          <p:nvPr/>
        </p:nvGrpSpPr>
        <p:grpSpPr bwMode="auto">
          <a:xfrm>
            <a:off x="4248150" y="1985963"/>
            <a:ext cx="595313" cy="642937"/>
            <a:chOff x="1378219" y="4111136"/>
            <a:chExt cx="596495" cy="642977"/>
          </a:xfrm>
        </p:grpSpPr>
        <p:sp>
          <p:nvSpPr>
            <p:cNvPr id="26720" name="Rectangle 19">
              <a:extLst>
                <a:ext uri="{FF2B5EF4-FFF2-40B4-BE49-F238E27FC236}">
                  <a16:creationId xmlns:a16="http://schemas.microsoft.com/office/drawing/2014/main" id="{1D1D1828-5297-4CBD-0BCA-2E431634B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2</a:t>
              </a:r>
            </a:p>
          </p:txBody>
        </p:sp>
        <p:sp>
          <p:nvSpPr>
            <p:cNvPr id="26721" name="Rectangle 20">
              <a:extLst>
                <a:ext uri="{FF2B5EF4-FFF2-40B4-BE49-F238E27FC236}">
                  <a16:creationId xmlns:a16="http://schemas.microsoft.com/office/drawing/2014/main" id="{1B059471-ECC8-85F5-10B8-B26F2CA82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851" y="4384203"/>
              <a:ext cx="539232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6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41265E3-F131-8A2F-C35B-502A276B1558}"/>
                </a:ext>
              </a:extLst>
            </p:cNvPr>
            <p:cNvCxnSpPr/>
            <p:nvPr/>
          </p:nvCxnSpPr>
          <p:spPr>
            <a:xfrm>
              <a:off x="1526150" y="4431831"/>
              <a:ext cx="3308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04506A-C070-02E3-BB74-C953CE0649D8}"/>
              </a:ext>
            </a:extLst>
          </p:cNvPr>
          <p:cNvGrpSpPr>
            <a:grpSpLocks/>
          </p:cNvGrpSpPr>
          <p:nvPr/>
        </p:nvGrpSpPr>
        <p:grpSpPr bwMode="auto">
          <a:xfrm>
            <a:off x="5059363" y="1985963"/>
            <a:ext cx="596900" cy="642937"/>
            <a:chOff x="1378219" y="4111136"/>
            <a:chExt cx="596495" cy="642977"/>
          </a:xfrm>
        </p:grpSpPr>
        <p:sp>
          <p:nvSpPr>
            <p:cNvPr id="26717" name="Rectangle 23">
              <a:extLst>
                <a:ext uri="{FF2B5EF4-FFF2-40B4-BE49-F238E27FC236}">
                  <a16:creationId xmlns:a16="http://schemas.microsoft.com/office/drawing/2014/main" id="{335D4684-BCA2-0AB6-DB61-45F93BBC0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5</a:t>
              </a:r>
            </a:p>
          </p:txBody>
        </p:sp>
        <p:sp>
          <p:nvSpPr>
            <p:cNvPr id="26718" name="Rectangle 24">
              <a:extLst>
                <a:ext uri="{FF2B5EF4-FFF2-40B4-BE49-F238E27FC236}">
                  <a16:creationId xmlns:a16="http://schemas.microsoft.com/office/drawing/2014/main" id="{1D9CD85A-12AA-5F4D-C41D-E4E6E57F7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6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6294CA-892F-F6A6-776E-9C30A26B3F41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8DFFD7C-FBDF-D5BE-D721-F438853AF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2119313"/>
            <a:ext cx="3206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=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A72D92-F6A5-C2E5-3702-4896D9E36AE9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2773363"/>
            <a:ext cx="596900" cy="642937"/>
            <a:chOff x="1378219" y="4111136"/>
            <a:chExt cx="596495" cy="642977"/>
          </a:xfrm>
        </p:grpSpPr>
        <p:sp>
          <p:nvSpPr>
            <p:cNvPr id="26714" name="Rectangle 32">
              <a:extLst>
                <a:ext uri="{FF2B5EF4-FFF2-40B4-BE49-F238E27FC236}">
                  <a16:creationId xmlns:a16="http://schemas.microsoft.com/office/drawing/2014/main" id="{C3ACC4B0-108E-754E-3BCB-873AC57B4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4</a:t>
              </a:r>
            </a:p>
          </p:txBody>
        </p:sp>
        <p:sp>
          <p:nvSpPr>
            <p:cNvPr id="26715" name="Rectangle 33">
              <a:extLst>
                <a:ext uri="{FF2B5EF4-FFF2-40B4-BE49-F238E27FC236}">
                  <a16:creationId xmlns:a16="http://schemas.microsoft.com/office/drawing/2014/main" id="{83F2CAD0-717E-087C-21FB-43752E8E6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5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0877EA1-7754-CAE0-2E3A-6E967319BC1E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BAC10686-AFE5-E7B2-6999-567386E9A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2906713"/>
            <a:ext cx="3206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+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F7FC2D0-E9B9-F56B-9750-BC14CE034E3C}"/>
              </a:ext>
            </a:extLst>
          </p:cNvPr>
          <p:cNvGrpSpPr>
            <a:grpSpLocks/>
          </p:cNvGrpSpPr>
          <p:nvPr/>
        </p:nvGrpSpPr>
        <p:grpSpPr bwMode="auto">
          <a:xfrm>
            <a:off x="2170113" y="2773363"/>
            <a:ext cx="596900" cy="642937"/>
            <a:chOff x="1378219" y="4111136"/>
            <a:chExt cx="596495" cy="642977"/>
          </a:xfrm>
        </p:grpSpPr>
        <p:sp>
          <p:nvSpPr>
            <p:cNvPr id="26711" name="Rectangle 37">
              <a:extLst>
                <a:ext uri="{FF2B5EF4-FFF2-40B4-BE49-F238E27FC236}">
                  <a16:creationId xmlns:a16="http://schemas.microsoft.com/office/drawing/2014/main" id="{90BA25A8-166C-C4F0-6C43-40B40D25C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2</a:t>
              </a:r>
            </a:p>
          </p:txBody>
        </p:sp>
        <p:sp>
          <p:nvSpPr>
            <p:cNvPr id="26712" name="Rectangle 38">
              <a:extLst>
                <a:ext uri="{FF2B5EF4-FFF2-40B4-BE49-F238E27FC236}">
                  <a16:creationId xmlns:a16="http://schemas.microsoft.com/office/drawing/2014/main" id="{18CCE0AC-F106-E3C9-EBB5-0CA18F96B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9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87C2F73-0F97-2F4B-C3E0-FCEAEF11ABE1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C189503-8078-217C-0D3D-35F9AE8A4A9F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2773363"/>
            <a:ext cx="2271713" cy="642937"/>
            <a:chOff x="3384856" y="2773830"/>
            <a:chExt cx="2270942" cy="642977"/>
          </a:xfrm>
        </p:grpSpPr>
        <p:grpSp>
          <p:nvGrpSpPr>
            <p:cNvPr id="25691" name="Group 40">
              <a:extLst>
                <a:ext uri="{FF2B5EF4-FFF2-40B4-BE49-F238E27FC236}">
                  <a16:creationId xmlns:a16="http://schemas.microsoft.com/office/drawing/2014/main" id="{651F9CCD-9DD4-8D17-4F98-B44E536D6B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4856" y="2773830"/>
              <a:ext cx="596495" cy="642977"/>
              <a:chOff x="1378219" y="4111136"/>
              <a:chExt cx="596495" cy="642977"/>
            </a:xfrm>
          </p:grpSpPr>
          <p:sp>
            <p:nvSpPr>
              <p:cNvPr id="26708" name="Rectangle 41">
                <a:extLst>
                  <a:ext uri="{FF2B5EF4-FFF2-40B4-BE49-F238E27FC236}">
                    <a16:creationId xmlns:a16="http://schemas.microsoft.com/office/drawing/2014/main" id="{698C6D45-72A8-1112-184D-0F6190059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69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36</a:t>
                </a:r>
              </a:p>
            </p:txBody>
          </p:sp>
          <p:sp>
            <p:nvSpPr>
              <p:cNvPr id="26709" name="Rectangle 42">
                <a:extLst>
                  <a:ext uri="{FF2B5EF4-FFF2-40B4-BE49-F238E27FC236}">
                    <a16:creationId xmlns:a16="http://schemas.microsoft.com/office/drawing/2014/main" id="{0347B8B1-1100-CE55-F850-CBA7C61E2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84" y="4384203"/>
                <a:ext cx="53956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45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C422517-DE2E-D77E-3B0F-C595505808D4}"/>
                  </a:ext>
                </a:extLst>
              </p:cNvPr>
              <p:cNvCxnSpPr/>
              <p:nvPr/>
            </p:nvCxnSpPr>
            <p:spPr>
              <a:xfrm>
                <a:off x="1527393" y="4431831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98" name="Rectangle 44">
              <a:extLst>
                <a:ext uri="{FF2B5EF4-FFF2-40B4-BE49-F238E27FC236}">
                  <a16:creationId xmlns:a16="http://schemas.microsoft.com/office/drawing/2014/main" id="{DFCDAE4B-F1FA-7AFB-CE33-B56982340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010" y="2907188"/>
              <a:ext cx="322153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+</a:t>
              </a:r>
            </a:p>
          </p:txBody>
        </p:sp>
        <p:grpSp>
          <p:nvGrpSpPr>
            <p:cNvPr id="25693" name="Group 45">
              <a:extLst>
                <a:ext uri="{FF2B5EF4-FFF2-40B4-BE49-F238E27FC236}">
                  <a16:creationId xmlns:a16="http://schemas.microsoft.com/office/drawing/2014/main" id="{3ED3F8ED-53DF-B499-3CB5-54A39C635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7451" y="2773830"/>
              <a:ext cx="596495" cy="642977"/>
              <a:chOff x="1378219" y="4111136"/>
              <a:chExt cx="596495" cy="642977"/>
            </a:xfrm>
          </p:grpSpPr>
          <p:sp>
            <p:nvSpPr>
              <p:cNvPr id="26705" name="Rectangle 46">
                <a:extLst>
                  <a:ext uri="{FF2B5EF4-FFF2-40B4-BE49-F238E27FC236}">
                    <a16:creationId xmlns:a16="http://schemas.microsoft.com/office/drawing/2014/main" id="{06A5FE1F-1111-BE9F-1179-0AAC6D70B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931" y="4111136"/>
                <a:ext cx="595110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10</a:t>
                </a:r>
              </a:p>
            </p:txBody>
          </p:sp>
          <p:sp>
            <p:nvSpPr>
              <p:cNvPr id="26706" name="Rectangle 47">
                <a:extLst>
                  <a:ext uri="{FF2B5EF4-FFF2-40B4-BE49-F238E27FC236}">
                    <a16:creationId xmlns:a16="http://schemas.microsoft.com/office/drawing/2014/main" id="{BAB143C2-ECBA-D636-19D3-FFFAAC7EC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496" y="4384203"/>
                <a:ext cx="537980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45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51F71E9-7803-FEBF-D2C6-3E8C500A5B33}"/>
                  </a:ext>
                </a:extLst>
              </p:cNvPr>
              <p:cNvCxnSpPr/>
              <p:nvPr/>
            </p:nvCxnSpPr>
            <p:spPr>
              <a:xfrm>
                <a:off x="1526519" y="4431831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94" name="Group 49">
              <a:extLst>
                <a:ext uri="{FF2B5EF4-FFF2-40B4-BE49-F238E27FC236}">
                  <a16:creationId xmlns:a16="http://schemas.microsoft.com/office/drawing/2014/main" id="{30B37153-4D52-A220-4BC7-1C49B2DB08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9101" y="2773830"/>
              <a:ext cx="596697" cy="642977"/>
              <a:chOff x="1378017" y="4111136"/>
              <a:chExt cx="596697" cy="642977"/>
            </a:xfrm>
          </p:grpSpPr>
          <p:sp>
            <p:nvSpPr>
              <p:cNvPr id="26702" name="Rectangle 50">
                <a:extLst>
                  <a:ext uri="{FF2B5EF4-FFF2-40B4-BE49-F238E27FC236}">
                    <a16:creationId xmlns:a16="http://schemas.microsoft.com/office/drawing/2014/main" id="{6900897D-C475-B5FF-5428-70253812A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017" y="4111136"/>
                <a:ext cx="59669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46</a:t>
                </a:r>
              </a:p>
            </p:txBody>
          </p:sp>
          <p:sp>
            <p:nvSpPr>
              <p:cNvPr id="26703" name="Rectangle 51">
                <a:extLst>
                  <a:ext uri="{FF2B5EF4-FFF2-40B4-BE49-F238E27FC236}">
                    <a16:creationId xmlns:a16="http://schemas.microsoft.com/office/drawing/2014/main" id="{1109931B-4F7F-1976-F118-32D004B41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582" y="4384203"/>
                <a:ext cx="53956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 dirty="0">
                    <a:latin typeface="+mn-lt"/>
                  </a:rPr>
                  <a:t>45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8AEE826-4C40-8E5D-4956-95D876C41766}"/>
                  </a:ext>
                </a:extLst>
              </p:cNvPr>
              <p:cNvCxnSpPr/>
              <p:nvPr/>
            </p:nvCxnSpPr>
            <p:spPr>
              <a:xfrm>
                <a:off x="1527191" y="4431831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701" name="Rectangle 53">
              <a:extLst>
                <a:ext uri="{FF2B5EF4-FFF2-40B4-BE49-F238E27FC236}">
                  <a16:creationId xmlns:a16="http://schemas.microsoft.com/office/drawing/2014/main" id="{AEC73786-4E82-B88C-5171-061F81B2C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709" y="2907188"/>
              <a:ext cx="320566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=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373BEA0-578D-B887-321A-4CB42C368572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3695700"/>
            <a:ext cx="596900" cy="642938"/>
            <a:chOff x="1378219" y="4111136"/>
            <a:chExt cx="596495" cy="642977"/>
          </a:xfrm>
        </p:grpSpPr>
        <p:sp>
          <p:nvSpPr>
            <p:cNvPr id="26694" name="Rectangle 55">
              <a:extLst>
                <a:ext uri="{FF2B5EF4-FFF2-40B4-BE49-F238E27FC236}">
                  <a16:creationId xmlns:a16="http://schemas.microsoft.com/office/drawing/2014/main" id="{34CA0319-1792-2B36-7D90-F0C555CB1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2</a:t>
              </a:r>
            </a:p>
          </p:txBody>
        </p:sp>
        <p:sp>
          <p:nvSpPr>
            <p:cNvPr id="26695" name="Rectangle 56">
              <a:extLst>
                <a:ext uri="{FF2B5EF4-FFF2-40B4-BE49-F238E27FC236}">
                  <a16:creationId xmlns:a16="http://schemas.microsoft.com/office/drawing/2014/main" id="{47B1B4A7-6E97-ACE2-A50E-1F9B49FF1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3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B3FF633-F18C-B519-B228-C16107E679C3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9429C1E-BBD0-76F9-790F-B1176391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3829050"/>
            <a:ext cx="32067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+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322E045-C1D0-42C5-B72B-78D004B41F0F}"/>
              </a:ext>
            </a:extLst>
          </p:cNvPr>
          <p:cNvGrpSpPr>
            <a:grpSpLocks/>
          </p:cNvGrpSpPr>
          <p:nvPr/>
        </p:nvGrpSpPr>
        <p:grpSpPr bwMode="auto">
          <a:xfrm>
            <a:off x="2170113" y="3695700"/>
            <a:ext cx="596900" cy="642938"/>
            <a:chOff x="1378219" y="4111136"/>
            <a:chExt cx="596495" cy="642977"/>
          </a:xfrm>
        </p:grpSpPr>
        <p:sp>
          <p:nvSpPr>
            <p:cNvPr id="26691" name="Rectangle 60">
              <a:extLst>
                <a:ext uri="{FF2B5EF4-FFF2-40B4-BE49-F238E27FC236}">
                  <a16:creationId xmlns:a16="http://schemas.microsoft.com/office/drawing/2014/main" id="{22326E6E-2D37-9A32-F299-EA1589A5B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4</a:t>
              </a:r>
            </a:p>
          </p:txBody>
        </p:sp>
        <p:sp>
          <p:nvSpPr>
            <p:cNvPr id="26692" name="Rectangle 61">
              <a:extLst>
                <a:ext uri="{FF2B5EF4-FFF2-40B4-BE49-F238E27FC236}">
                  <a16:creationId xmlns:a16="http://schemas.microsoft.com/office/drawing/2014/main" id="{2D1082B5-4BA0-F00B-80BC-004FCD735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5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B4E1E68-3F2C-451A-6B85-C8A622F365EB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EEA9B0-7A20-8CAC-7BD6-79007AD71D9A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3695700"/>
            <a:ext cx="2271713" cy="642938"/>
            <a:chOff x="3384856" y="3695093"/>
            <a:chExt cx="2270942" cy="642977"/>
          </a:xfrm>
        </p:grpSpPr>
        <p:grpSp>
          <p:nvGrpSpPr>
            <p:cNvPr id="25671" name="Group 63">
              <a:extLst>
                <a:ext uri="{FF2B5EF4-FFF2-40B4-BE49-F238E27FC236}">
                  <a16:creationId xmlns:a16="http://schemas.microsoft.com/office/drawing/2014/main" id="{13DF0AD8-5B7C-3FA0-989B-3A9798F88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4856" y="3695093"/>
              <a:ext cx="596495" cy="642977"/>
              <a:chOff x="1378219" y="4111136"/>
              <a:chExt cx="596495" cy="642977"/>
            </a:xfrm>
          </p:grpSpPr>
          <p:sp>
            <p:nvSpPr>
              <p:cNvPr id="26688" name="Rectangle 64">
                <a:extLst>
                  <a:ext uri="{FF2B5EF4-FFF2-40B4-BE49-F238E27FC236}">
                    <a16:creationId xmlns:a16="http://schemas.microsoft.com/office/drawing/2014/main" id="{AA707E1B-EAB7-45D9-61FC-2DFEAC538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69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10</a:t>
                </a:r>
              </a:p>
            </p:txBody>
          </p:sp>
          <p:sp>
            <p:nvSpPr>
              <p:cNvPr id="26689" name="Rectangle 65">
                <a:extLst>
                  <a:ext uri="{FF2B5EF4-FFF2-40B4-BE49-F238E27FC236}">
                    <a16:creationId xmlns:a16="http://schemas.microsoft.com/office/drawing/2014/main" id="{E3DD3003-9327-85A4-31E8-9AF156604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84" y="4384203"/>
                <a:ext cx="53956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15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3248DDA-D635-C8A7-912F-A94E7FEE19B7}"/>
                  </a:ext>
                </a:extLst>
              </p:cNvPr>
              <p:cNvCxnSpPr/>
              <p:nvPr/>
            </p:nvCxnSpPr>
            <p:spPr>
              <a:xfrm>
                <a:off x="1527393" y="4431830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78" name="Rectangle 67">
              <a:extLst>
                <a:ext uri="{FF2B5EF4-FFF2-40B4-BE49-F238E27FC236}">
                  <a16:creationId xmlns:a16="http://schemas.microsoft.com/office/drawing/2014/main" id="{6C19F177-B996-CE16-3529-94C20ACFA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010" y="3828451"/>
              <a:ext cx="322153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+</a:t>
              </a:r>
            </a:p>
          </p:txBody>
        </p:sp>
        <p:grpSp>
          <p:nvGrpSpPr>
            <p:cNvPr id="25673" name="Group 68">
              <a:extLst>
                <a:ext uri="{FF2B5EF4-FFF2-40B4-BE49-F238E27FC236}">
                  <a16:creationId xmlns:a16="http://schemas.microsoft.com/office/drawing/2014/main" id="{53314A6F-AC0A-4BF6-22FD-8633680D5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7451" y="3695093"/>
              <a:ext cx="596495" cy="642977"/>
              <a:chOff x="1378219" y="4111136"/>
              <a:chExt cx="596495" cy="642977"/>
            </a:xfrm>
          </p:grpSpPr>
          <p:sp>
            <p:nvSpPr>
              <p:cNvPr id="26685" name="Rectangle 69">
                <a:extLst>
                  <a:ext uri="{FF2B5EF4-FFF2-40B4-BE49-F238E27FC236}">
                    <a16:creationId xmlns:a16="http://schemas.microsoft.com/office/drawing/2014/main" id="{F6C49EFC-3541-F480-31D4-F762DCBA7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931" y="4111136"/>
                <a:ext cx="595110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12</a:t>
                </a:r>
              </a:p>
            </p:txBody>
          </p:sp>
          <p:sp>
            <p:nvSpPr>
              <p:cNvPr id="26686" name="Rectangle 70">
                <a:extLst>
                  <a:ext uri="{FF2B5EF4-FFF2-40B4-BE49-F238E27FC236}">
                    <a16:creationId xmlns:a16="http://schemas.microsoft.com/office/drawing/2014/main" id="{2D2F8C1B-30D4-A6A4-A723-4B97A8E85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496" y="4384203"/>
                <a:ext cx="537980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15</a:t>
                </a: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8C93773-9E10-9573-1306-14D641B32660}"/>
                  </a:ext>
                </a:extLst>
              </p:cNvPr>
              <p:cNvCxnSpPr/>
              <p:nvPr/>
            </p:nvCxnSpPr>
            <p:spPr>
              <a:xfrm>
                <a:off x="1526519" y="4431830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74" name="Group 72">
              <a:extLst>
                <a:ext uri="{FF2B5EF4-FFF2-40B4-BE49-F238E27FC236}">
                  <a16:creationId xmlns:a16="http://schemas.microsoft.com/office/drawing/2014/main" id="{ADF3EBC1-446A-6BB8-6618-1F1D8974C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9303" y="3695093"/>
              <a:ext cx="596495" cy="642977"/>
              <a:chOff x="1378219" y="4111136"/>
              <a:chExt cx="596495" cy="642977"/>
            </a:xfrm>
          </p:grpSpPr>
          <p:sp>
            <p:nvSpPr>
              <p:cNvPr id="26682" name="Rectangle 73">
                <a:extLst>
                  <a:ext uri="{FF2B5EF4-FFF2-40B4-BE49-F238E27FC236}">
                    <a16:creationId xmlns:a16="http://schemas.microsoft.com/office/drawing/2014/main" id="{802965A0-F448-599A-8E5C-94FA67CC3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017" y="4111136"/>
                <a:ext cx="59669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22</a:t>
                </a:r>
              </a:p>
            </p:txBody>
          </p:sp>
          <p:sp>
            <p:nvSpPr>
              <p:cNvPr id="26683" name="Rectangle 74">
                <a:extLst>
                  <a:ext uri="{FF2B5EF4-FFF2-40B4-BE49-F238E27FC236}">
                    <a16:creationId xmlns:a16="http://schemas.microsoft.com/office/drawing/2014/main" id="{F49BD297-B655-A09B-E8E9-E9E368EE8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582" y="4384203"/>
                <a:ext cx="53956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15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98A6A9A-5C2F-84F1-604B-BAE7B0777EF3}"/>
                  </a:ext>
                </a:extLst>
              </p:cNvPr>
              <p:cNvCxnSpPr/>
              <p:nvPr/>
            </p:nvCxnSpPr>
            <p:spPr>
              <a:xfrm>
                <a:off x="1527191" y="4431830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81" name="Rectangle 76">
              <a:extLst>
                <a:ext uri="{FF2B5EF4-FFF2-40B4-BE49-F238E27FC236}">
                  <a16:creationId xmlns:a16="http://schemas.microsoft.com/office/drawing/2014/main" id="{E36C0519-37B4-A849-DA05-4A33F3378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709" y="3828451"/>
              <a:ext cx="320566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=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463FC07-4EA4-1225-2F19-C0755AD5122C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4530725"/>
            <a:ext cx="596900" cy="642938"/>
            <a:chOff x="1378219" y="4111136"/>
            <a:chExt cx="596495" cy="642977"/>
          </a:xfrm>
        </p:grpSpPr>
        <p:sp>
          <p:nvSpPr>
            <p:cNvPr id="26674" name="Rectangle 78">
              <a:extLst>
                <a:ext uri="{FF2B5EF4-FFF2-40B4-BE49-F238E27FC236}">
                  <a16:creationId xmlns:a16="http://schemas.microsoft.com/office/drawing/2014/main" id="{C71E60C5-DB9C-6088-029C-AA7FB4987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3</a:t>
              </a:r>
            </a:p>
          </p:txBody>
        </p:sp>
        <p:sp>
          <p:nvSpPr>
            <p:cNvPr id="26675" name="Rectangle 79">
              <a:extLst>
                <a:ext uri="{FF2B5EF4-FFF2-40B4-BE49-F238E27FC236}">
                  <a16:creationId xmlns:a16="http://schemas.microsoft.com/office/drawing/2014/main" id="{1E29F994-0BAB-4419-BF82-C25C74CF2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6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6E1B3A3-6A00-AF84-4C83-3BFD7C3B5477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7FA98EB2-343D-8F5C-D77D-61F57A46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4664075"/>
            <a:ext cx="32067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+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1EA9359-3481-122D-5E7F-380140D2ED5B}"/>
              </a:ext>
            </a:extLst>
          </p:cNvPr>
          <p:cNvGrpSpPr>
            <a:grpSpLocks/>
          </p:cNvGrpSpPr>
          <p:nvPr/>
        </p:nvGrpSpPr>
        <p:grpSpPr bwMode="auto">
          <a:xfrm>
            <a:off x="2170113" y="4530725"/>
            <a:ext cx="596900" cy="642938"/>
            <a:chOff x="1378219" y="4111136"/>
            <a:chExt cx="596495" cy="642977"/>
          </a:xfrm>
        </p:grpSpPr>
        <p:sp>
          <p:nvSpPr>
            <p:cNvPr id="26671" name="Rectangle 83">
              <a:extLst>
                <a:ext uri="{FF2B5EF4-FFF2-40B4-BE49-F238E27FC236}">
                  <a16:creationId xmlns:a16="http://schemas.microsoft.com/office/drawing/2014/main" id="{B6056C6E-D1C8-182F-F1EE-416A3E123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7</a:t>
              </a:r>
            </a:p>
          </p:txBody>
        </p:sp>
        <p:sp>
          <p:nvSpPr>
            <p:cNvPr id="26672" name="Rectangle 84">
              <a:extLst>
                <a:ext uri="{FF2B5EF4-FFF2-40B4-BE49-F238E27FC236}">
                  <a16:creationId xmlns:a16="http://schemas.microsoft.com/office/drawing/2014/main" id="{BDE7DDD8-AE87-8808-48F1-BCB77FCC5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>
                  <a:latin typeface="+mn-lt"/>
                </a:rPr>
                <a:t>9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36F94AF-91F1-1E9E-FA44-8ADF95FEAC27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924F2D-2C32-EAF0-E98B-EE94B7B14082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4530725"/>
            <a:ext cx="2271713" cy="642938"/>
            <a:chOff x="3384856" y="4530809"/>
            <a:chExt cx="2270942" cy="642977"/>
          </a:xfrm>
        </p:grpSpPr>
        <p:grpSp>
          <p:nvGrpSpPr>
            <p:cNvPr id="25651" name="Group 86">
              <a:extLst>
                <a:ext uri="{FF2B5EF4-FFF2-40B4-BE49-F238E27FC236}">
                  <a16:creationId xmlns:a16="http://schemas.microsoft.com/office/drawing/2014/main" id="{DB31059B-34C5-3BF4-A18C-3351C301E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4856" y="4530809"/>
              <a:ext cx="596495" cy="642977"/>
              <a:chOff x="1378219" y="4111136"/>
              <a:chExt cx="596495" cy="642977"/>
            </a:xfrm>
          </p:grpSpPr>
          <p:sp>
            <p:nvSpPr>
              <p:cNvPr id="26668" name="Rectangle 87">
                <a:extLst>
                  <a:ext uri="{FF2B5EF4-FFF2-40B4-BE49-F238E27FC236}">
                    <a16:creationId xmlns:a16="http://schemas.microsoft.com/office/drawing/2014/main" id="{03FBA291-9C5C-D74B-DB1C-33D2D8CB7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69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9</a:t>
                </a:r>
              </a:p>
            </p:txBody>
          </p:sp>
          <p:sp>
            <p:nvSpPr>
              <p:cNvPr id="26669" name="Rectangle 88">
                <a:extLst>
                  <a:ext uri="{FF2B5EF4-FFF2-40B4-BE49-F238E27FC236}">
                    <a16:creationId xmlns:a16="http://schemas.microsoft.com/office/drawing/2014/main" id="{81FE4684-576B-FCEF-A5AC-BB29190C4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84" y="4384203"/>
                <a:ext cx="53956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18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73AFBB34-4932-B174-2268-99DE6517EAE3}"/>
                  </a:ext>
                </a:extLst>
              </p:cNvPr>
              <p:cNvCxnSpPr/>
              <p:nvPr/>
            </p:nvCxnSpPr>
            <p:spPr>
              <a:xfrm>
                <a:off x="1527393" y="4431830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58" name="Rectangle 90">
              <a:extLst>
                <a:ext uri="{FF2B5EF4-FFF2-40B4-BE49-F238E27FC236}">
                  <a16:creationId xmlns:a16="http://schemas.microsoft.com/office/drawing/2014/main" id="{A4149837-6BD9-DD96-8C48-0768BF9DA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010" y="4664167"/>
              <a:ext cx="322153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+</a:t>
              </a:r>
            </a:p>
          </p:txBody>
        </p:sp>
        <p:grpSp>
          <p:nvGrpSpPr>
            <p:cNvPr id="25653" name="Group 91">
              <a:extLst>
                <a:ext uri="{FF2B5EF4-FFF2-40B4-BE49-F238E27FC236}">
                  <a16:creationId xmlns:a16="http://schemas.microsoft.com/office/drawing/2014/main" id="{3D7D4E3A-D138-2E16-6784-8830E35F12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7451" y="4530809"/>
              <a:ext cx="596495" cy="642977"/>
              <a:chOff x="1378219" y="4111136"/>
              <a:chExt cx="596495" cy="642977"/>
            </a:xfrm>
          </p:grpSpPr>
          <p:sp>
            <p:nvSpPr>
              <p:cNvPr id="26665" name="Rectangle 92">
                <a:extLst>
                  <a:ext uri="{FF2B5EF4-FFF2-40B4-BE49-F238E27FC236}">
                    <a16:creationId xmlns:a16="http://schemas.microsoft.com/office/drawing/2014/main" id="{6AB6D1B6-07C4-5B64-1123-76935EA73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931" y="4111136"/>
                <a:ext cx="595110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14</a:t>
                </a:r>
              </a:p>
            </p:txBody>
          </p:sp>
          <p:sp>
            <p:nvSpPr>
              <p:cNvPr id="26666" name="Rectangle 93">
                <a:extLst>
                  <a:ext uri="{FF2B5EF4-FFF2-40B4-BE49-F238E27FC236}">
                    <a16:creationId xmlns:a16="http://schemas.microsoft.com/office/drawing/2014/main" id="{BB552F4C-B726-2020-2601-8312251FD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496" y="4384203"/>
                <a:ext cx="537980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18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4A670EF-825F-5C21-A61F-55989BC46AD5}"/>
                  </a:ext>
                </a:extLst>
              </p:cNvPr>
              <p:cNvCxnSpPr/>
              <p:nvPr/>
            </p:nvCxnSpPr>
            <p:spPr>
              <a:xfrm>
                <a:off x="1526519" y="4431830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54" name="Group 95">
              <a:extLst>
                <a:ext uri="{FF2B5EF4-FFF2-40B4-BE49-F238E27FC236}">
                  <a16:creationId xmlns:a16="http://schemas.microsoft.com/office/drawing/2014/main" id="{B89A5D55-7968-6D89-EFB2-745A5702D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9303" y="4530809"/>
              <a:ext cx="596495" cy="642977"/>
              <a:chOff x="1378219" y="4111136"/>
              <a:chExt cx="596495" cy="642977"/>
            </a:xfrm>
          </p:grpSpPr>
          <p:sp>
            <p:nvSpPr>
              <p:cNvPr id="26662" name="Rectangle 96">
                <a:extLst>
                  <a:ext uri="{FF2B5EF4-FFF2-40B4-BE49-F238E27FC236}">
                    <a16:creationId xmlns:a16="http://schemas.microsoft.com/office/drawing/2014/main" id="{D653DDBE-D309-E16B-AE2B-C4616C1DE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017" y="4111136"/>
                <a:ext cx="59669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23</a:t>
                </a:r>
              </a:p>
            </p:txBody>
          </p:sp>
          <p:sp>
            <p:nvSpPr>
              <p:cNvPr id="26663" name="Rectangle 97">
                <a:extLst>
                  <a:ext uri="{FF2B5EF4-FFF2-40B4-BE49-F238E27FC236}">
                    <a16:creationId xmlns:a16="http://schemas.microsoft.com/office/drawing/2014/main" id="{DC9B5318-1E62-E34B-0985-57EF91A0D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582" y="4384203"/>
                <a:ext cx="53956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18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8C838EA9-A99A-CF17-47D8-D9050A6668CA}"/>
                  </a:ext>
                </a:extLst>
              </p:cNvPr>
              <p:cNvCxnSpPr/>
              <p:nvPr/>
            </p:nvCxnSpPr>
            <p:spPr>
              <a:xfrm>
                <a:off x="1527191" y="4431830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61" name="Rectangle 99">
              <a:extLst>
                <a:ext uri="{FF2B5EF4-FFF2-40B4-BE49-F238E27FC236}">
                  <a16:creationId xmlns:a16="http://schemas.microsoft.com/office/drawing/2014/main" id="{57D56649-3D07-A5EA-2B19-BC98A50D7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709" y="4664167"/>
              <a:ext cx="320566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=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62CC99E-9B6A-8CDE-2E78-757DD65F2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5446713"/>
            <a:ext cx="7632700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Compare your calculations with a partner.  </a:t>
            </a:r>
          </a:p>
          <a:p>
            <a:pPr eaLnBrk="1" hangingPunct="1">
              <a:defRPr/>
            </a:pPr>
            <a:r>
              <a:rPr lang="en-GB" altLang="en-US">
                <a:latin typeface="+mn-lt"/>
              </a:rPr>
              <a:t>Do you have the same answer? Can you explain how you worked it out?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109F28B-77F2-F241-E853-9D1411D2B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63" y="2136775"/>
            <a:ext cx="32067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=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D6FE4A3-D993-1A5E-3888-964DF3A0C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63" y="2924175"/>
            <a:ext cx="32067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=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729DB57-9799-4901-3585-0893F9B8F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63" y="3844925"/>
            <a:ext cx="32067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=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CF1A775-61CB-3C7B-BC6F-0C0A59236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63" y="4681538"/>
            <a:ext cx="32067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=</a:t>
            </a:r>
          </a:p>
        </p:txBody>
      </p:sp>
      <p:sp>
        <p:nvSpPr>
          <p:cNvPr id="101" name="Reveal answer 1">
            <a:extLst>
              <a:ext uri="{FF2B5EF4-FFF2-40B4-BE49-F238E27FC236}">
                <a16:creationId xmlns:a16="http://schemas.microsoft.com/office/drawing/2014/main" id="{F3D00692-207E-C248-4B11-A25CC641F792}"/>
              </a:ext>
            </a:extLst>
          </p:cNvPr>
          <p:cNvSpPr/>
          <p:nvPr/>
        </p:nvSpPr>
        <p:spPr>
          <a:xfrm>
            <a:off x="3919538" y="2206625"/>
            <a:ext cx="1116012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06" name="Reveal answer 2">
            <a:extLst>
              <a:ext uri="{FF2B5EF4-FFF2-40B4-BE49-F238E27FC236}">
                <a16:creationId xmlns:a16="http://schemas.microsoft.com/office/drawing/2014/main" id="{88014946-61AD-50F8-F731-37FAA8A7FB71}"/>
              </a:ext>
            </a:extLst>
          </p:cNvPr>
          <p:cNvSpPr/>
          <p:nvPr/>
        </p:nvSpPr>
        <p:spPr>
          <a:xfrm>
            <a:off x="3919538" y="3052763"/>
            <a:ext cx="1116012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07" name="Reveal answer 3">
            <a:extLst>
              <a:ext uri="{FF2B5EF4-FFF2-40B4-BE49-F238E27FC236}">
                <a16:creationId xmlns:a16="http://schemas.microsoft.com/office/drawing/2014/main" id="{1324C677-88BE-35AA-7C5D-19A076E370CD}"/>
              </a:ext>
            </a:extLst>
          </p:cNvPr>
          <p:cNvSpPr/>
          <p:nvPr/>
        </p:nvSpPr>
        <p:spPr>
          <a:xfrm>
            <a:off x="3919538" y="3900488"/>
            <a:ext cx="1116012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08" name="Reveal answer 4">
            <a:extLst>
              <a:ext uri="{FF2B5EF4-FFF2-40B4-BE49-F238E27FC236}">
                <a16:creationId xmlns:a16="http://schemas.microsoft.com/office/drawing/2014/main" id="{4BB8B1AC-F4B5-1B7A-963B-AB3A1DD8F71D}"/>
              </a:ext>
            </a:extLst>
          </p:cNvPr>
          <p:cNvSpPr/>
          <p:nvPr/>
        </p:nvSpPr>
        <p:spPr>
          <a:xfrm>
            <a:off x="3919538" y="4746625"/>
            <a:ext cx="1116012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4EB423-A89B-978F-E0EE-F6B9037081FD}"/>
              </a:ext>
            </a:extLst>
          </p:cNvPr>
          <p:cNvGrpSpPr>
            <a:grpSpLocks/>
          </p:cNvGrpSpPr>
          <p:nvPr/>
        </p:nvGrpSpPr>
        <p:grpSpPr bwMode="auto">
          <a:xfrm>
            <a:off x="5961063" y="2782888"/>
            <a:ext cx="841375" cy="642937"/>
            <a:chOff x="6190349" y="2773363"/>
            <a:chExt cx="841708" cy="642937"/>
          </a:xfrm>
        </p:grpSpPr>
        <p:sp>
          <p:nvSpPr>
            <p:cNvPr id="114" name="Rectangle 50">
              <a:extLst>
                <a:ext uri="{FF2B5EF4-FFF2-40B4-BE49-F238E27FC236}">
                  <a16:creationId xmlns:a16="http://schemas.microsoft.com/office/drawing/2014/main" id="{D2836996-F533-CB2E-FA34-DE463F471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921" y="2773363"/>
              <a:ext cx="597136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dirty="0">
                  <a:latin typeface="+mn-lt"/>
                </a:rPr>
                <a:t>1</a:t>
              </a:r>
            </a:p>
          </p:txBody>
        </p:sp>
        <p:sp>
          <p:nvSpPr>
            <p:cNvPr id="115" name="Rectangle 51">
              <a:extLst>
                <a:ext uri="{FF2B5EF4-FFF2-40B4-BE49-F238E27FC236}">
                  <a16:creationId xmlns:a16="http://schemas.microsoft.com/office/drawing/2014/main" id="{122C1CD3-6735-E624-13CC-F85D4DD4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3507" y="3046413"/>
              <a:ext cx="539964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dirty="0">
                  <a:latin typeface="+mn-lt"/>
                </a:rPr>
                <a:t>45</a:t>
              </a:r>
            </a:p>
          </p:txBody>
        </p:sp>
        <p:sp>
          <p:nvSpPr>
            <p:cNvPr id="116" name="Rectangle 50">
              <a:extLst>
                <a:ext uri="{FF2B5EF4-FFF2-40B4-BE49-F238E27FC236}">
                  <a16:creationId xmlns:a16="http://schemas.microsoft.com/office/drawing/2014/main" id="{66D80813-E466-E702-F542-BE27E3D86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0349" y="2924175"/>
              <a:ext cx="597136" cy="3698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dirty="0">
                  <a:latin typeface="+mn-lt"/>
                </a:rPr>
                <a:t>1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A1A822E-B61B-D4BD-4894-C55578A19B0D}"/>
                </a:ext>
              </a:extLst>
            </p:cNvPr>
            <p:cNvCxnSpPr/>
            <p:nvPr/>
          </p:nvCxnSpPr>
          <p:spPr bwMode="auto">
            <a:xfrm>
              <a:off x="6576264" y="3094038"/>
              <a:ext cx="3303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Rectangle 50">
            <a:extLst>
              <a:ext uri="{FF2B5EF4-FFF2-40B4-BE49-F238E27FC236}">
                <a16:creationId xmlns:a16="http://schemas.microsoft.com/office/drawing/2014/main" id="{72C5D65F-6ADB-DD79-A9A6-5B22DCB59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13" y="2887663"/>
            <a:ext cx="5969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b="1" dirty="0">
                <a:latin typeface="+mn-lt"/>
              </a:rPr>
              <a:t>or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5BD58D1-70FE-D59B-9F37-32D30539E97B}"/>
              </a:ext>
            </a:extLst>
          </p:cNvPr>
          <p:cNvGrpSpPr>
            <a:grpSpLocks/>
          </p:cNvGrpSpPr>
          <p:nvPr/>
        </p:nvGrpSpPr>
        <p:grpSpPr bwMode="auto">
          <a:xfrm>
            <a:off x="5972175" y="3702050"/>
            <a:ext cx="841375" cy="642938"/>
            <a:chOff x="6190349" y="2773363"/>
            <a:chExt cx="841708" cy="642937"/>
          </a:xfrm>
        </p:grpSpPr>
        <p:sp>
          <p:nvSpPr>
            <p:cNvPr id="120" name="Rectangle 50">
              <a:extLst>
                <a:ext uri="{FF2B5EF4-FFF2-40B4-BE49-F238E27FC236}">
                  <a16:creationId xmlns:a16="http://schemas.microsoft.com/office/drawing/2014/main" id="{796AFFE8-D69E-25D0-46BF-0A0FCF1EF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921" y="2773363"/>
              <a:ext cx="597136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dirty="0">
                  <a:latin typeface="+mn-lt"/>
                </a:rPr>
                <a:t>7</a:t>
              </a:r>
            </a:p>
          </p:txBody>
        </p:sp>
        <p:sp>
          <p:nvSpPr>
            <p:cNvPr id="121" name="Rectangle 51">
              <a:extLst>
                <a:ext uri="{FF2B5EF4-FFF2-40B4-BE49-F238E27FC236}">
                  <a16:creationId xmlns:a16="http://schemas.microsoft.com/office/drawing/2014/main" id="{BC5337C8-56F7-1E09-F0DF-624179D9E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3507" y="3046413"/>
              <a:ext cx="539964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dirty="0">
                  <a:latin typeface="+mn-lt"/>
                </a:rPr>
                <a:t>15</a:t>
              </a:r>
            </a:p>
          </p:txBody>
        </p:sp>
        <p:sp>
          <p:nvSpPr>
            <p:cNvPr id="122" name="Rectangle 50">
              <a:extLst>
                <a:ext uri="{FF2B5EF4-FFF2-40B4-BE49-F238E27FC236}">
                  <a16:creationId xmlns:a16="http://schemas.microsoft.com/office/drawing/2014/main" id="{B1119534-2DBF-868D-06FF-A1232EAE4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0349" y="2924176"/>
              <a:ext cx="597136" cy="369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dirty="0">
                  <a:latin typeface="+mn-lt"/>
                </a:rPr>
                <a:t>1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959D533-54BC-522E-68CE-0C248799D80E}"/>
                </a:ext>
              </a:extLst>
            </p:cNvPr>
            <p:cNvCxnSpPr/>
            <p:nvPr/>
          </p:nvCxnSpPr>
          <p:spPr bwMode="auto">
            <a:xfrm>
              <a:off x="6576265" y="3094038"/>
              <a:ext cx="3303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Rectangle 50">
            <a:extLst>
              <a:ext uri="{FF2B5EF4-FFF2-40B4-BE49-F238E27FC236}">
                <a16:creationId xmlns:a16="http://schemas.microsoft.com/office/drawing/2014/main" id="{56966DCA-9F60-1188-08F2-E7193F27F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3806825"/>
            <a:ext cx="5969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b="1" dirty="0">
                <a:latin typeface="+mn-lt"/>
              </a:rPr>
              <a:t>or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C39451A-0AA4-1495-3376-F5A01E8559AC}"/>
              </a:ext>
            </a:extLst>
          </p:cNvPr>
          <p:cNvGrpSpPr>
            <a:grpSpLocks/>
          </p:cNvGrpSpPr>
          <p:nvPr/>
        </p:nvGrpSpPr>
        <p:grpSpPr bwMode="auto">
          <a:xfrm>
            <a:off x="5989638" y="4533900"/>
            <a:ext cx="841375" cy="642938"/>
            <a:chOff x="6190349" y="2773363"/>
            <a:chExt cx="841708" cy="642937"/>
          </a:xfrm>
        </p:grpSpPr>
        <p:sp>
          <p:nvSpPr>
            <p:cNvPr id="126" name="Rectangle 50">
              <a:extLst>
                <a:ext uri="{FF2B5EF4-FFF2-40B4-BE49-F238E27FC236}">
                  <a16:creationId xmlns:a16="http://schemas.microsoft.com/office/drawing/2014/main" id="{9A9879E2-F63E-75EB-4548-2999D6372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921" y="2773363"/>
              <a:ext cx="597136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dirty="0">
                  <a:latin typeface="+mn-lt"/>
                </a:rPr>
                <a:t>5</a:t>
              </a:r>
            </a:p>
          </p:txBody>
        </p:sp>
        <p:sp>
          <p:nvSpPr>
            <p:cNvPr id="127" name="Rectangle 51">
              <a:extLst>
                <a:ext uri="{FF2B5EF4-FFF2-40B4-BE49-F238E27FC236}">
                  <a16:creationId xmlns:a16="http://schemas.microsoft.com/office/drawing/2014/main" id="{9A4210A8-3CE1-EA74-F4EA-59A8790EE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3507" y="3046413"/>
              <a:ext cx="539964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dirty="0">
                  <a:latin typeface="+mn-lt"/>
                </a:rPr>
                <a:t>18</a:t>
              </a:r>
            </a:p>
          </p:txBody>
        </p:sp>
        <p:sp>
          <p:nvSpPr>
            <p:cNvPr id="128" name="Rectangle 50">
              <a:extLst>
                <a:ext uri="{FF2B5EF4-FFF2-40B4-BE49-F238E27FC236}">
                  <a16:creationId xmlns:a16="http://schemas.microsoft.com/office/drawing/2014/main" id="{2179BF1F-43FA-0169-E08C-C4AF5C7F1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0349" y="2924176"/>
              <a:ext cx="597136" cy="369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dirty="0">
                  <a:latin typeface="+mn-lt"/>
                </a:rPr>
                <a:t>1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E2E49C7-D3BB-5352-42B2-20111382AF26}"/>
                </a:ext>
              </a:extLst>
            </p:cNvPr>
            <p:cNvCxnSpPr/>
            <p:nvPr/>
          </p:nvCxnSpPr>
          <p:spPr bwMode="auto">
            <a:xfrm>
              <a:off x="6576264" y="3094038"/>
              <a:ext cx="3303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Rectangle 50">
            <a:extLst>
              <a:ext uri="{FF2B5EF4-FFF2-40B4-BE49-F238E27FC236}">
                <a16:creationId xmlns:a16="http://schemas.microsoft.com/office/drawing/2014/main" id="{F9BDD6D7-B2DB-8993-FCF0-A08849D8A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688" y="4638675"/>
            <a:ext cx="5969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b="1" dirty="0">
                <a:latin typeface="+mn-lt"/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  <p:bldP spid="27" grpId="0"/>
      <p:bldP spid="36" grpId="0"/>
      <p:bldP spid="59" grpId="0"/>
      <p:bldP spid="82" grpId="0"/>
      <p:bldP spid="9" grpId="0"/>
      <p:bldP spid="102" grpId="0"/>
      <p:bldP spid="103" grpId="0"/>
      <p:bldP spid="104" grpId="0"/>
      <p:bldP spid="105" grpId="0"/>
      <p:bldP spid="101" grpId="0" animBg="1"/>
      <p:bldP spid="101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18" grpId="0"/>
      <p:bldP spid="124" grpId="0"/>
      <p:bldP spid="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93A5950-3B90-A6DC-FDFB-AA2AB3E1C27C}"/>
              </a:ext>
            </a:extLst>
          </p:cNvPr>
          <p:cNvSpPr/>
          <p:nvPr/>
        </p:nvSpPr>
        <p:spPr>
          <a:xfrm>
            <a:off x="755650" y="1470025"/>
            <a:ext cx="7632700" cy="703263"/>
          </a:xfrm>
          <a:prstGeom prst="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686C3-56B9-F9B3-0B73-DE5FDDB16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4316413"/>
            <a:ext cx="1217613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9 543 067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2F550D-81D8-5FCC-7EDF-309849A8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4957763"/>
            <a:ext cx="27590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latin typeface="+mn-lt"/>
              </a:rPr>
              <a:t>8 975 434 </a:t>
            </a:r>
            <a:r>
              <a:rPr lang="en-GB" altLang="en-US" dirty="0">
                <a:latin typeface="+mn-lt"/>
              </a:rPr>
              <a:t>and </a:t>
            </a:r>
            <a:r>
              <a:rPr lang="en-GB" altLang="en-US" b="1" dirty="0">
                <a:latin typeface="+mn-lt"/>
              </a:rPr>
              <a:t>9 678 543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AC7E79-F8F7-1A0C-6CEB-5E6FDEABD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5613400"/>
            <a:ext cx="12382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4 987 380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E2FA33E-541D-C163-2707-CAA78C092252}"/>
              </a:ext>
            </a:extLst>
          </p:cNvPr>
          <p:cNvSpPr/>
          <p:nvPr/>
        </p:nvSpPr>
        <p:spPr>
          <a:xfrm>
            <a:off x="803275" y="5499100"/>
            <a:ext cx="4481513" cy="598488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3B0CA3A-7A79-C5A2-6B8E-87E9C88E1C3E}"/>
              </a:ext>
            </a:extLst>
          </p:cNvPr>
          <p:cNvSpPr/>
          <p:nvPr/>
        </p:nvSpPr>
        <p:spPr>
          <a:xfrm>
            <a:off x="803275" y="4843463"/>
            <a:ext cx="4481513" cy="596900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95471D9-5802-7400-3F27-4548EBE98536}"/>
              </a:ext>
            </a:extLst>
          </p:cNvPr>
          <p:cNvSpPr/>
          <p:nvPr/>
        </p:nvSpPr>
        <p:spPr>
          <a:xfrm>
            <a:off x="803275" y="4186238"/>
            <a:ext cx="4481513" cy="598487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01" name="Title 20">
            <a:extLst>
              <a:ext uri="{FF2B5EF4-FFF2-40B4-BE49-F238E27FC236}">
                <a16:creationId xmlns:a16="http://schemas.microsoft.com/office/drawing/2014/main" id="{BE8FF4FE-B1E1-E7A7-053A-6882A00D27A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546100"/>
            <a:ext cx="8220075" cy="762000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Order Numbers up to 10 000 000 and Determine </a:t>
            </a: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the Value of Each Digit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1C5002-3A1B-ED16-FDEF-6A39A6730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2255838"/>
            <a:ext cx="161607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>
                <a:latin typeface="+mn-lt"/>
              </a:rPr>
              <a:t>8 987 390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E7B599-DF1F-2068-E5DA-E0A62CDA7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2592388"/>
            <a:ext cx="163195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>
                <a:latin typeface="+mn-lt"/>
              </a:rPr>
              <a:t>9 543 067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E0FE9-E371-E0E7-1C8C-A83A9AB6A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4186238"/>
            <a:ext cx="4159250" cy="1903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50"/>
              </a:spcAft>
              <a:buFont typeface="Twinkl Sb"/>
              <a:buAutoNum type="arabicPeriod"/>
              <a:defRPr/>
            </a:pPr>
            <a:r>
              <a:rPr lang="en-GB" altLang="en-US" sz="1600" dirty="0">
                <a:latin typeface="+mn-lt"/>
              </a:rPr>
              <a:t>Which of the numbers has a 6 in the tens column?</a:t>
            </a:r>
          </a:p>
          <a:p>
            <a:pPr eaLnBrk="1" hangingPunct="1">
              <a:spcAft>
                <a:spcPts val="1250"/>
              </a:spcAft>
              <a:buFont typeface="Twinkl Sb"/>
              <a:buAutoNum type="arabicPeriod"/>
              <a:defRPr/>
            </a:pPr>
            <a:r>
              <a:rPr lang="en-GB" altLang="en-US" sz="1600" dirty="0">
                <a:latin typeface="+mn-lt"/>
              </a:rPr>
              <a:t>Which of the numbers has a 7 in the ten thousands column?</a:t>
            </a:r>
          </a:p>
          <a:p>
            <a:pPr eaLnBrk="1" hangingPunct="1">
              <a:spcAft>
                <a:spcPts val="1250"/>
              </a:spcAft>
              <a:buFont typeface="Twinkl Sb"/>
              <a:buAutoNum type="arabicPeriod"/>
              <a:defRPr/>
            </a:pPr>
            <a:r>
              <a:rPr lang="en-GB" altLang="en-US" sz="1600" dirty="0">
                <a:latin typeface="+mn-lt"/>
              </a:rPr>
              <a:t>What would be 10 less than the number that has a 4 in the millions column?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BB557A-B3BD-B704-37DC-FA065E7D0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473450"/>
            <a:ext cx="78486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When you have written them in order, explain to your partner the </a:t>
            </a:r>
            <a:r>
              <a:rPr lang="en-GB" dirty="0">
                <a:latin typeface="+mn-lt"/>
              </a:rPr>
              <a:t>method you used to order</a:t>
            </a:r>
            <a:r>
              <a:rPr lang="en-GB" altLang="en-US" dirty="0">
                <a:latin typeface="+mn-lt"/>
              </a:rPr>
              <a:t> them. Which ones did you find most tricky? Why?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0E0C05-4014-1A73-C970-BA7809782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470025"/>
            <a:ext cx="59531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Look at these numbers.</a:t>
            </a:r>
          </a:p>
          <a:p>
            <a:pPr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Write them in order from </a:t>
            </a:r>
            <a:r>
              <a:rPr lang="en-GB" altLang="en-US" b="1" dirty="0">
                <a:solidFill>
                  <a:schemeClr val="bg1"/>
                </a:solidFill>
                <a:latin typeface="+mn-lt"/>
              </a:rPr>
              <a:t>smallest</a:t>
            </a:r>
            <a:r>
              <a:rPr lang="en-GB" altLang="en-US" dirty="0">
                <a:solidFill>
                  <a:schemeClr val="bg1"/>
                </a:solidFill>
                <a:latin typeface="+mn-lt"/>
              </a:rPr>
              <a:t> to </a:t>
            </a:r>
            <a:r>
              <a:rPr lang="en-GB" altLang="en-US" b="1" dirty="0">
                <a:solidFill>
                  <a:schemeClr val="bg1"/>
                </a:solidFill>
                <a:latin typeface="+mn-lt"/>
              </a:rPr>
              <a:t>greatest</a:t>
            </a:r>
            <a:r>
              <a:rPr lang="en-GB" alt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AFD231-B243-F538-71FD-646CA5C7C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2255838"/>
            <a:ext cx="1217612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9 543 045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308F26-1195-0C29-41E8-0F53978AB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2255838"/>
            <a:ext cx="119697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8 975 434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D1E456-8DC2-C537-F6F6-5323B4E2C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2592388"/>
            <a:ext cx="1192213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9 678 543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8697CF-B74D-44C4-352D-0E67D59A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2592388"/>
            <a:ext cx="121285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4 987 390</a:t>
            </a:r>
          </a:p>
        </p:txBody>
      </p:sp>
      <p:sp>
        <p:nvSpPr>
          <p:cNvPr id="20" name="Reveal answer 1">
            <a:extLst>
              <a:ext uri="{FF2B5EF4-FFF2-40B4-BE49-F238E27FC236}">
                <a16:creationId xmlns:a16="http://schemas.microsoft.com/office/drawing/2014/main" id="{FCB21D1E-0DD6-4316-76AC-498AE8C731AE}"/>
              </a:ext>
            </a:extLst>
          </p:cNvPr>
          <p:cNvSpPr/>
          <p:nvPr/>
        </p:nvSpPr>
        <p:spPr>
          <a:xfrm>
            <a:off x="6419850" y="4391025"/>
            <a:ext cx="1116013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22" name="Reveal answer 2">
            <a:extLst>
              <a:ext uri="{FF2B5EF4-FFF2-40B4-BE49-F238E27FC236}">
                <a16:creationId xmlns:a16="http://schemas.microsoft.com/office/drawing/2014/main" id="{9C14C548-14E1-612A-2BC5-E4F44B18E5FE}"/>
              </a:ext>
            </a:extLst>
          </p:cNvPr>
          <p:cNvSpPr/>
          <p:nvPr/>
        </p:nvSpPr>
        <p:spPr>
          <a:xfrm>
            <a:off x="6419850" y="5038725"/>
            <a:ext cx="1116013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23" name="Reveal answer3">
            <a:extLst>
              <a:ext uri="{FF2B5EF4-FFF2-40B4-BE49-F238E27FC236}">
                <a16:creationId xmlns:a16="http://schemas.microsoft.com/office/drawing/2014/main" id="{6D1CE60C-2C65-0408-61B7-E8F597246AAF}"/>
              </a:ext>
            </a:extLst>
          </p:cNvPr>
          <p:cNvSpPr/>
          <p:nvPr/>
        </p:nvSpPr>
        <p:spPr>
          <a:xfrm>
            <a:off x="6419850" y="5691188"/>
            <a:ext cx="1116013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A4874A-A5CF-1A7D-9644-52FC4CE4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3030538"/>
            <a:ext cx="161607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>
                <a:latin typeface="+mn-lt"/>
              </a:rPr>
              <a:t>8 987 390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AC9234-FE53-EBCE-BB76-1BA10482E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3030538"/>
            <a:ext cx="163195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>
                <a:latin typeface="+mn-lt"/>
              </a:rPr>
              <a:t>9 543 067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7AFFE92-EA29-59E3-673A-61F3EC252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030538"/>
            <a:ext cx="111760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>
                <a:latin typeface="+mn-lt"/>
              </a:rPr>
              <a:t>9 543 045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652C2D-6526-496B-7F83-A20E3689B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3030538"/>
            <a:ext cx="109855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>
                <a:latin typeface="+mn-lt"/>
              </a:rPr>
              <a:t>8 975 434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70B3B6-2B89-0431-6A7C-FAC4A65F0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25" y="3030538"/>
            <a:ext cx="109220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>
                <a:latin typeface="+mn-lt"/>
              </a:rPr>
              <a:t>9 678 543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661A5F-8D99-700B-FBC8-23836584C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3030538"/>
            <a:ext cx="1112837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b="1" dirty="0">
                <a:latin typeface="+mn-lt"/>
              </a:rPr>
              <a:t>4 987 390</a:t>
            </a:r>
          </a:p>
        </p:txBody>
      </p:sp>
      <p:sp>
        <p:nvSpPr>
          <p:cNvPr id="46" name="Reveal answer 4">
            <a:extLst>
              <a:ext uri="{FF2B5EF4-FFF2-40B4-BE49-F238E27FC236}">
                <a16:creationId xmlns:a16="http://schemas.microsoft.com/office/drawing/2014/main" id="{24D0CE83-6159-1273-EBAE-836F7D964E45}"/>
              </a:ext>
            </a:extLst>
          </p:cNvPr>
          <p:cNvSpPr/>
          <p:nvPr/>
        </p:nvSpPr>
        <p:spPr>
          <a:xfrm>
            <a:off x="3859213" y="3100388"/>
            <a:ext cx="1116012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7" grpId="0" animBg="1"/>
      <p:bldP spid="8" grpId="0"/>
      <p:bldP spid="11" grpId="0"/>
      <p:bldP spid="18" grpId="0" animBg="1"/>
      <p:bldP spid="17" grpId="0" animBg="1"/>
      <p:bldP spid="16" grpId="0" animBg="1"/>
      <p:bldP spid="2" grpId="0"/>
      <p:bldP spid="4" grpId="0"/>
      <p:bldP spid="9" grpId="0"/>
      <p:bldP spid="15" grpId="0"/>
      <p:bldP spid="28" grpId="0"/>
      <p:bldP spid="29" grpId="0"/>
      <p:bldP spid="30" grpId="0"/>
      <p:bldP spid="31" grpId="0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0">
            <a:extLst>
              <a:ext uri="{FF2B5EF4-FFF2-40B4-BE49-F238E27FC236}">
                <a16:creationId xmlns:a16="http://schemas.microsoft.com/office/drawing/2014/main" id="{2ACFEFE3-9ED9-0DAA-956E-803A1AB456E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Add and Subtract Fractions with </a:t>
            </a: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Different Denominators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CA5B60-CD4C-BE80-7D60-12C3A9922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1225550"/>
            <a:ext cx="7735887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For each pair of fractions, find the ‘lowest common denominator’ and complete the calculation: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F7625E-D2B5-AD15-291E-5B9C59096DBA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1985963"/>
            <a:ext cx="2271713" cy="642937"/>
            <a:chOff x="3384856" y="1985957"/>
            <a:chExt cx="2270942" cy="642977"/>
          </a:xfrm>
        </p:grpSpPr>
        <p:grpSp>
          <p:nvGrpSpPr>
            <p:cNvPr id="26728" name="Group 13">
              <a:extLst>
                <a:ext uri="{FF2B5EF4-FFF2-40B4-BE49-F238E27FC236}">
                  <a16:creationId xmlns:a16="http://schemas.microsoft.com/office/drawing/2014/main" id="{3433EDCA-F8A2-6192-9750-99515B8552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4856" y="1985957"/>
              <a:ext cx="596495" cy="642977"/>
              <a:chOff x="1378219" y="4111136"/>
              <a:chExt cx="596495" cy="642977"/>
            </a:xfrm>
          </p:grpSpPr>
          <p:sp>
            <p:nvSpPr>
              <p:cNvPr id="27763" name="Rectangle 14">
                <a:extLst>
                  <a:ext uri="{FF2B5EF4-FFF2-40B4-BE49-F238E27FC236}">
                    <a16:creationId xmlns:a16="http://schemas.microsoft.com/office/drawing/2014/main" id="{D8F6F7CA-5C13-1690-D466-4FA0BD2B8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69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15</a:t>
                </a:r>
              </a:p>
            </p:txBody>
          </p:sp>
          <p:sp>
            <p:nvSpPr>
              <p:cNvPr id="27764" name="Rectangle 15">
                <a:extLst>
                  <a:ext uri="{FF2B5EF4-FFF2-40B4-BE49-F238E27FC236}">
                    <a16:creationId xmlns:a16="http://schemas.microsoft.com/office/drawing/2014/main" id="{10CEAF85-24FB-A1EB-8123-89BB1C441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84" y="4384203"/>
                <a:ext cx="53956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20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E05E2E2-3899-54C1-1AF2-786D72B04232}"/>
                  </a:ext>
                </a:extLst>
              </p:cNvPr>
              <p:cNvCxnSpPr/>
              <p:nvPr/>
            </p:nvCxnSpPr>
            <p:spPr>
              <a:xfrm>
                <a:off x="1527393" y="4431831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753" name="Rectangle 17">
              <a:extLst>
                <a:ext uri="{FF2B5EF4-FFF2-40B4-BE49-F238E27FC236}">
                  <a16:creationId xmlns:a16="http://schemas.microsoft.com/office/drawing/2014/main" id="{8F41FC44-937E-A83E-221B-EAA853F43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771" y="2093914"/>
              <a:ext cx="279305" cy="400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000" b="1">
                  <a:latin typeface="+mn-lt"/>
                </a:rPr>
                <a:t>-</a:t>
              </a:r>
            </a:p>
          </p:txBody>
        </p:sp>
        <p:grpSp>
          <p:nvGrpSpPr>
            <p:cNvPr id="26730" name="Group 18">
              <a:extLst>
                <a:ext uri="{FF2B5EF4-FFF2-40B4-BE49-F238E27FC236}">
                  <a16:creationId xmlns:a16="http://schemas.microsoft.com/office/drawing/2014/main" id="{0DC2AA9B-B48C-041C-8679-860324DF11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7451" y="1985957"/>
              <a:ext cx="596495" cy="642977"/>
              <a:chOff x="1378219" y="4111136"/>
              <a:chExt cx="596495" cy="642977"/>
            </a:xfrm>
          </p:grpSpPr>
          <p:sp>
            <p:nvSpPr>
              <p:cNvPr id="27760" name="Rectangle 19">
                <a:extLst>
                  <a:ext uri="{FF2B5EF4-FFF2-40B4-BE49-F238E27FC236}">
                    <a16:creationId xmlns:a16="http://schemas.microsoft.com/office/drawing/2014/main" id="{92606D9F-EFBD-1752-D0B6-600E1A3EF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931" y="4111136"/>
                <a:ext cx="595110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8</a:t>
                </a:r>
              </a:p>
            </p:txBody>
          </p:sp>
          <p:sp>
            <p:nvSpPr>
              <p:cNvPr id="27761" name="Rectangle 20">
                <a:extLst>
                  <a:ext uri="{FF2B5EF4-FFF2-40B4-BE49-F238E27FC236}">
                    <a16:creationId xmlns:a16="http://schemas.microsoft.com/office/drawing/2014/main" id="{9A1B1408-EF79-3BD1-3184-88B8A7E74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496" y="4384203"/>
                <a:ext cx="537980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20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33BFE3F-BC52-E67F-2E41-F835656F997B}"/>
                  </a:ext>
                </a:extLst>
              </p:cNvPr>
              <p:cNvCxnSpPr/>
              <p:nvPr/>
            </p:nvCxnSpPr>
            <p:spPr>
              <a:xfrm>
                <a:off x="1526519" y="4431831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31" name="Group 22">
              <a:extLst>
                <a:ext uri="{FF2B5EF4-FFF2-40B4-BE49-F238E27FC236}">
                  <a16:creationId xmlns:a16="http://schemas.microsoft.com/office/drawing/2014/main" id="{B7A6DE7B-EF88-E861-D665-F8D55CB28B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9303" y="1985957"/>
              <a:ext cx="596495" cy="642977"/>
              <a:chOff x="1378219" y="4111136"/>
              <a:chExt cx="596495" cy="642977"/>
            </a:xfrm>
          </p:grpSpPr>
          <p:sp>
            <p:nvSpPr>
              <p:cNvPr id="27757" name="Rectangle 23">
                <a:extLst>
                  <a:ext uri="{FF2B5EF4-FFF2-40B4-BE49-F238E27FC236}">
                    <a16:creationId xmlns:a16="http://schemas.microsoft.com/office/drawing/2014/main" id="{B69683F4-ABD3-2E2A-0C23-7725292A4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017" y="4111136"/>
                <a:ext cx="59669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7</a:t>
                </a:r>
              </a:p>
            </p:txBody>
          </p:sp>
          <p:sp>
            <p:nvSpPr>
              <p:cNvPr id="27758" name="Rectangle 24">
                <a:extLst>
                  <a:ext uri="{FF2B5EF4-FFF2-40B4-BE49-F238E27FC236}">
                    <a16:creationId xmlns:a16="http://schemas.microsoft.com/office/drawing/2014/main" id="{93A2D2C9-A246-74DC-0E2F-F89E265C5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582" y="4384203"/>
                <a:ext cx="53956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20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4CF9E96-5FBA-11CC-4402-B558BCCCC6BF}"/>
                  </a:ext>
                </a:extLst>
              </p:cNvPr>
              <p:cNvCxnSpPr/>
              <p:nvPr/>
            </p:nvCxnSpPr>
            <p:spPr>
              <a:xfrm>
                <a:off x="1527191" y="4431831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756" name="Rectangle 26">
              <a:extLst>
                <a:ext uri="{FF2B5EF4-FFF2-40B4-BE49-F238E27FC236}">
                  <a16:creationId xmlns:a16="http://schemas.microsoft.com/office/drawing/2014/main" id="{4261493B-B385-6658-B210-B1A05D55C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709" y="2119315"/>
              <a:ext cx="320566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=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E09E942-B218-CCAE-36A4-BCBF37C5C7F1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2773363"/>
            <a:ext cx="2271713" cy="642937"/>
            <a:chOff x="3384856" y="2773830"/>
            <a:chExt cx="2270942" cy="642977"/>
          </a:xfrm>
        </p:grpSpPr>
        <p:grpSp>
          <p:nvGrpSpPr>
            <p:cNvPr id="26714" name="Group 40">
              <a:extLst>
                <a:ext uri="{FF2B5EF4-FFF2-40B4-BE49-F238E27FC236}">
                  <a16:creationId xmlns:a16="http://schemas.microsoft.com/office/drawing/2014/main" id="{6683323A-E121-0802-8187-B6862CDD2B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4856" y="2773830"/>
              <a:ext cx="596495" cy="642977"/>
              <a:chOff x="1378219" y="4111136"/>
              <a:chExt cx="596495" cy="642977"/>
            </a:xfrm>
          </p:grpSpPr>
          <p:sp>
            <p:nvSpPr>
              <p:cNvPr id="27749" name="Rectangle 41">
                <a:extLst>
                  <a:ext uri="{FF2B5EF4-FFF2-40B4-BE49-F238E27FC236}">
                    <a16:creationId xmlns:a16="http://schemas.microsoft.com/office/drawing/2014/main" id="{106197E7-A402-D3C7-8E14-803C34AC3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69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8</a:t>
                </a:r>
              </a:p>
            </p:txBody>
          </p:sp>
          <p:sp>
            <p:nvSpPr>
              <p:cNvPr id="27750" name="Rectangle 42">
                <a:extLst>
                  <a:ext uri="{FF2B5EF4-FFF2-40B4-BE49-F238E27FC236}">
                    <a16:creationId xmlns:a16="http://schemas.microsoft.com/office/drawing/2014/main" id="{98803E9C-3FFA-30A9-F5A1-5CF506DA7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84" y="4384203"/>
                <a:ext cx="53956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20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DE8765F-E9F2-C1E7-0197-261B8479AC29}"/>
                  </a:ext>
                </a:extLst>
              </p:cNvPr>
              <p:cNvCxnSpPr/>
              <p:nvPr/>
            </p:nvCxnSpPr>
            <p:spPr>
              <a:xfrm>
                <a:off x="1527393" y="4431831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739" name="Rectangle 44">
              <a:extLst>
                <a:ext uri="{FF2B5EF4-FFF2-40B4-BE49-F238E27FC236}">
                  <a16:creationId xmlns:a16="http://schemas.microsoft.com/office/drawing/2014/main" id="{BEBF5BCE-6342-BCC9-DDD1-1375CC91E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771" y="2881787"/>
              <a:ext cx="279305" cy="400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000" b="1">
                  <a:latin typeface="+mn-lt"/>
                </a:rPr>
                <a:t>-</a:t>
              </a:r>
            </a:p>
          </p:txBody>
        </p:sp>
        <p:grpSp>
          <p:nvGrpSpPr>
            <p:cNvPr id="26716" name="Group 45">
              <a:extLst>
                <a:ext uri="{FF2B5EF4-FFF2-40B4-BE49-F238E27FC236}">
                  <a16:creationId xmlns:a16="http://schemas.microsoft.com/office/drawing/2014/main" id="{CE6614A7-6641-B42E-2393-6451CAF7D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7451" y="2773830"/>
              <a:ext cx="596495" cy="642977"/>
              <a:chOff x="1378219" y="4111136"/>
              <a:chExt cx="596495" cy="642977"/>
            </a:xfrm>
          </p:grpSpPr>
          <p:sp>
            <p:nvSpPr>
              <p:cNvPr id="27746" name="Rectangle 46">
                <a:extLst>
                  <a:ext uri="{FF2B5EF4-FFF2-40B4-BE49-F238E27FC236}">
                    <a16:creationId xmlns:a16="http://schemas.microsoft.com/office/drawing/2014/main" id="{072E98B8-E00E-8385-283F-6066A2E64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931" y="4111136"/>
                <a:ext cx="595110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5</a:t>
                </a:r>
              </a:p>
            </p:txBody>
          </p:sp>
          <p:sp>
            <p:nvSpPr>
              <p:cNvPr id="27747" name="Rectangle 47">
                <a:extLst>
                  <a:ext uri="{FF2B5EF4-FFF2-40B4-BE49-F238E27FC236}">
                    <a16:creationId xmlns:a16="http://schemas.microsoft.com/office/drawing/2014/main" id="{DF4B98E3-A74C-61AD-5814-43F2D746F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496" y="4384203"/>
                <a:ext cx="537980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20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25418B1-A3E7-570C-EBD9-16C9985AB6DE}"/>
                  </a:ext>
                </a:extLst>
              </p:cNvPr>
              <p:cNvCxnSpPr/>
              <p:nvPr/>
            </p:nvCxnSpPr>
            <p:spPr>
              <a:xfrm>
                <a:off x="1526519" y="4431831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17" name="Group 49">
              <a:extLst>
                <a:ext uri="{FF2B5EF4-FFF2-40B4-BE49-F238E27FC236}">
                  <a16:creationId xmlns:a16="http://schemas.microsoft.com/office/drawing/2014/main" id="{EE7A3E53-B320-83A2-B52B-1B86B1662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9303" y="2773830"/>
              <a:ext cx="596495" cy="642977"/>
              <a:chOff x="1378219" y="4111136"/>
              <a:chExt cx="596495" cy="642977"/>
            </a:xfrm>
          </p:grpSpPr>
          <p:sp>
            <p:nvSpPr>
              <p:cNvPr id="27743" name="Rectangle 50">
                <a:extLst>
                  <a:ext uri="{FF2B5EF4-FFF2-40B4-BE49-F238E27FC236}">
                    <a16:creationId xmlns:a16="http://schemas.microsoft.com/office/drawing/2014/main" id="{CCA4A9F9-6958-8D11-4252-27756915B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017" y="4111136"/>
                <a:ext cx="59669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3</a:t>
                </a:r>
              </a:p>
            </p:txBody>
          </p:sp>
          <p:sp>
            <p:nvSpPr>
              <p:cNvPr id="27744" name="Rectangle 51">
                <a:extLst>
                  <a:ext uri="{FF2B5EF4-FFF2-40B4-BE49-F238E27FC236}">
                    <a16:creationId xmlns:a16="http://schemas.microsoft.com/office/drawing/2014/main" id="{909F9873-EA5A-FC47-45D0-2AD6EAEED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582" y="4384203"/>
                <a:ext cx="53956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20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1A620B0-81C9-BF37-01AA-AB49E535BFC7}"/>
                  </a:ext>
                </a:extLst>
              </p:cNvPr>
              <p:cNvCxnSpPr/>
              <p:nvPr/>
            </p:nvCxnSpPr>
            <p:spPr>
              <a:xfrm>
                <a:off x="1527191" y="4431831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742" name="Rectangle 53">
              <a:extLst>
                <a:ext uri="{FF2B5EF4-FFF2-40B4-BE49-F238E27FC236}">
                  <a16:creationId xmlns:a16="http://schemas.microsoft.com/office/drawing/2014/main" id="{ED567CC0-E0EB-0C34-EA40-601FA0784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709" y="2907188"/>
              <a:ext cx="320566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=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077FCF7-B0A6-B531-56D8-206F78061E8F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3695700"/>
            <a:ext cx="2271713" cy="642938"/>
            <a:chOff x="3384856" y="3695093"/>
            <a:chExt cx="2270942" cy="642977"/>
          </a:xfrm>
        </p:grpSpPr>
        <p:grpSp>
          <p:nvGrpSpPr>
            <p:cNvPr id="26700" name="Group 63">
              <a:extLst>
                <a:ext uri="{FF2B5EF4-FFF2-40B4-BE49-F238E27FC236}">
                  <a16:creationId xmlns:a16="http://schemas.microsoft.com/office/drawing/2014/main" id="{BB2D440F-6BF2-AF08-0A11-C74C6ABDA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4856" y="3695093"/>
              <a:ext cx="596495" cy="642977"/>
              <a:chOff x="1378219" y="4111136"/>
              <a:chExt cx="596495" cy="642977"/>
            </a:xfrm>
          </p:grpSpPr>
          <p:sp>
            <p:nvSpPr>
              <p:cNvPr id="27735" name="Rectangle 64">
                <a:extLst>
                  <a:ext uri="{FF2B5EF4-FFF2-40B4-BE49-F238E27FC236}">
                    <a16:creationId xmlns:a16="http://schemas.microsoft.com/office/drawing/2014/main" id="{D4945EE7-7F15-989A-138D-6FD895F0E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69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 dirty="0">
                    <a:latin typeface="+mn-lt"/>
                  </a:rPr>
                  <a:t>21</a:t>
                </a:r>
              </a:p>
            </p:txBody>
          </p:sp>
          <p:sp>
            <p:nvSpPr>
              <p:cNvPr id="27736" name="Rectangle 65">
                <a:extLst>
                  <a:ext uri="{FF2B5EF4-FFF2-40B4-BE49-F238E27FC236}">
                    <a16:creationId xmlns:a16="http://schemas.microsoft.com/office/drawing/2014/main" id="{C8B96D1F-43F8-9BF7-BCC0-38B2366A5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84" y="4384203"/>
                <a:ext cx="53956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 dirty="0">
                    <a:latin typeface="+mn-lt"/>
                  </a:rPr>
                  <a:t>28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DCC9FA6-1160-539F-727E-1B20FFDB8559}"/>
                  </a:ext>
                </a:extLst>
              </p:cNvPr>
              <p:cNvCxnSpPr/>
              <p:nvPr/>
            </p:nvCxnSpPr>
            <p:spPr>
              <a:xfrm>
                <a:off x="1527393" y="4431830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725" name="Rectangle 67">
              <a:extLst>
                <a:ext uri="{FF2B5EF4-FFF2-40B4-BE49-F238E27FC236}">
                  <a16:creationId xmlns:a16="http://schemas.microsoft.com/office/drawing/2014/main" id="{20B06426-B0F1-9CCC-9B5F-8F6E82780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771" y="3803050"/>
              <a:ext cx="279305" cy="40007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000" b="1">
                  <a:latin typeface="+mn-lt"/>
                </a:rPr>
                <a:t>-</a:t>
              </a:r>
            </a:p>
          </p:txBody>
        </p:sp>
        <p:grpSp>
          <p:nvGrpSpPr>
            <p:cNvPr id="26702" name="Group 68">
              <a:extLst>
                <a:ext uri="{FF2B5EF4-FFF2-40B4-BE49-F238E27FC236}">
                  <a16:creationId xmlns:a16="http://schemas.microsoft.com/office/drawing/2014/main" id="{7BC29522-144C-CD09-72DC-C69479EC26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7451" y="3695093"/>
              <a:ext cx="596495" cy="642977"/>
              <a:chOff x="1378219" y="4111136"/>
              <a:chExt cx="596495" cy="642977"/>
            </a:xfrm>
          </p:grpSpPr>
          <p:sp>
            <p:nvSpPr>
              <p:cNvPr id="27732" name="Rectangle 69">
                <a:extLst>
                  <a:ext uri="{FF2B5EF4-FFF2-40B4-BE49-F238E27FC236}">
                    <a16:creationId xmlns:a16="http://schemas.microsoft.com/office/drawing/2014/main" id="{A0A22047-FFFA-35A8-9D70-9612EA48E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931" y="4111136"/>
                <a:ext cx="595110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 dirty="0">
                    <a:latin typeface="+mn-lt"/>
                  </a:rPr>
                  <a:t>16</a:t>
                </a:r>
              </a:p>
            </p:txBody>
          </p:sp>
          <p:sp>
            <p:nvSpPr>
              <p:cNvPr id="27733" name="Rectangle 70">
                <a:extLst>
                  <a:ext uri="{FF2B5EF4-FFF2-40B4-BE49-F238E27FC236}">
                    <a16:creationId xmlns:a16="http://schemas.microsoft.com/office/drawing/2014/main" id="{E2159D8F-5142-7E7A-533E-43992B51D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496" y="4384203"/>
                <a:ext cx="537980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 dirty="0">
                    <a:latin typeface="+mn-lt"/>
                  </a:rPr>
                  <a:t>28</a:t>
                </a: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E3A72C4-E22D-25DA-2920-548EEA29572E}"/>
                  </a:ext>
                </a:extLst>
              </p:cNvPr>
              <p:cNvCxnSpPr/>
              <p:nvPr/>
            </p:nvCxnSpPr>
            <p:spPr>
              <a:xfrm>
                <a:off x="1526519" y="4431830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03" name="Group 72">
              <a:extLst>
                <a:ext uri="{FF2B5EF4-FFF2-40B4-BE49-F238E27FC236}">
                  <a16:creationId xmlns:a16="http://schemas.microsoft.com/office/drawing/2014/main" id="{323E70BB-91AD-091B-0DF8-6C6CE15EAB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9303" y="3695093"/>
              <a:ext cx="596495" cy="642977"/>
              <a:chOff x="1378219" y="4111136"/>
              <a:chExt cx="596495" cy="642977"/>
            </a:xfrm>
          </p:grpSpPr>
          <p:sp>
            <p:nvSpPr>
              <p:cNvPr id="27729" name="Rectangle 73">
                <a:extLst>
                  <a:ext uri="{FF2B5EF4-FFF2-40B4-BE49-F238E27FC236}">
                    <a16:creationId xmlns:a16="http://schemas.microsoft.com/office/drawing/2014/main" id="{E18D5C31-2119-5A35-3C90-23B77FF54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017" y="4111136"/>
                <a:ext cx="59669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5</a:t>
                </a:r>
              </a:p>
            </p:txBody>
          </p:sp>
          <p:sp>
            <p:nvSpPr>
              <p:cNvPr id="27730" name="Rectangle 74">
                <a:extLst>
                  <a:ext uri="{FF2B5EF4-FFF2-40B4-BE49-F238E27FC236}">
                    <a16:creationId xmlns:a16="http://schemas.microsoft.com/office/drawing/2014/main" id="{6421043F-2A79-A771-59B6-968F07CB8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582" y="4384203"/>
                <a:ext cx="53956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28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7B5D4B3-7E97-D402-EB3E-4CC30943FCE5}"/>
                  </a:ext>
                </a:extLst>
              </p:cNvPr>
              <p:cNvCxnSpPr/>
              <p:nvPr/>
            </p:nvCxnSpPr>
            <p:spPr>
              <a:xfrm>
                <a:off x="1527191" y="4431830"/>
                <a:ext cx="330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728" name="Rectangle 76">
              <a:extLst>
                <a:ext uri="{FF2B5EF4-FFF2-40B4-BE49-F238E27FC236}">
                  <a16:creationId xmlns:a16="http://schemas.microsoft.com/office/drawing/2014/main" id="{3FAD1218-1BF7-AD3B-EF65-047E472E7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709" y="3828451"/>
              <a:ext cx="320566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=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98C6F6C-AD46-3828-FCD1-4693BED8A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5446713"/>
            <a:ext cx="7632700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Compare your calculations with a partner.  </a:t>
            </a:r>
          </a:p>
          <a:p>
            <a:pPr eaLnBrk="1" hangingPunct="1">
              <a:defRPr/>
            </a:pPr>
            <a:r>
              <a:rPr lang="en-GB" altLang="en-US">
                <a:latin typeface="+mn-lt"/>
              </a:rPr>
              <a:t>Do you have the same answer? Can you explain how you worked it out?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74A05A4-4473-3D39-0E11-A4626904D6B2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4530725"/>
            <a:ext cx="3151188" cy="642938"/>
            <a:chOff x="3384856" y="4530809"/>
            <a:chExt cx="3151161" cy="642977"/>
          </a:xfrm>
        </p:grpSpPr>
        <p:grpSp>
          <p:nvGrpSpPr>
            <p:cNvPr id="26681" name="Group 86">
              <a:extLst>
                <a:ext uri="{FF2B5EF4-FFF2-40B4-BE49-F238E27FC236}">
                  <a16:creationId xmlns:a16="http://schemas.microsoft.com/office/drawing/2014/main" id="{1F55A600-1A50-C509-C338-705CF0B83C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4856" y="4530809"/>
              <a:ext cx="596495" cy="642977"/>
              <a:chOff x="1378219" y="4111136"/>
              <a:chExt cx="596495" cy="642977"/>
            </a:xfrm>
          </p:grpSpPr>
          <p:sp>
            <p:nvSpPr>
              <p:cNvPr id="27721" name="Rectangle 87">
                <a:extLst>
                  <a:ext uri="{FF2B5EF4-FFF2-40B4-BE49-F238E27FC236}">
                    <a16:creationId xmlns:a16="http://schemas.microsoft.com/office/drawing/2014/main" id="{C3495F56-569B-2F66-143B-1DAA87EB5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895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24</a:t>
                </a:r>
              </a:p>
            </p:txBody>
          </p:sp>
          <p:sp>
            <p:nvSpPr>
              <p:cNvPr id="27722" name="Rectangle 88">
                <a:extLst>
                  <a:ext uri="{FF2B5EF4-FFF2-40B4-BE49-F238E27FC236}">
                    <a16:creationId xmlns:a16="http://schemas.microsoft.com/office/drawing/2014/main" id="{D9313DC7-9C49-E95B-0AB9-E49955D58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94" y="4384203"/>
                <a:ext cx="539745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36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AF5370B1-3949-F95E-9397-2B396C48A9D6}"/>
                  </a:ext>
                </a:extLst>
              </p:cNvPr>
              <p:cNvCxnSpPr/>
              <p:nvPr/>
            </p:nvCxnSpPr>
            <p:spPr>
              <a:xfrm>
                <a:off x="1527443" y="4431830"/>
                <a:ext cx="33019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706" name="Rectangle 90">
              <a:extLst>
                <a:ext uri="{FF2B5EF4-FFF2-40B4-BE49-F238E27FC236}">
                  <a16:creationId xmlns:a16="http://schemas.microsoft.com/office/drawing/2014/main" id="{A192B009-A102-0494-42A7-CE955FE6E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976" y="4638766"/>
              <a:ext cx="279398" cy="40007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000" b="1">
                  <a:latin typeface="+mn-lt"/>
                </a:rPr>
                <a:t>-</a:t>
              </a:r>
            </a:p>
          </p:txBody>
        </p:sp>
        <p:grpSp>
          <p:nvGrpSpPr>
            <p:cNvPr id="26683" name="Group 91">
              <a:extLst>
                <a:ext uri="{FF2B5EF4-FFF2-40B4-BE49-F238E27FC236}">
                  <a16:creationId xmlns:a16="http://schemas.microsoft.com/office/drawing/2014/main" id="{83EB4E05-A4C4-D52A-417B-778B0446A5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7451" y="4530809"/>
              <a:ext cx="596495" cy="642977"/>
              <a:chOff x="1378219" y="4111136"/>
              <a:chExt cx="596495" cy="642977"/>
            </a:xfrm>
          </p:grpSpPr>
          <p:sp>
            <p:nvSpPr>
              <p:cNvPr id="27718" name="Rectangle 92">
                <a:extLst>
                  <a:ext uri="{FF2B5EF4-FFF2-40B4-BE49-F238E27FC236}">
                    <a16:creationId xmlns:a16="http://schemas.microsoft.com/office/drawing/2014/main" id="{2834555A-70B9-FE81-0CEA-1F662AD79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630" y="4111136"/>
                <a:ext cx="596895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20</a:t>
                </a:r>
              </a:p>
            </p:txBody>
          </p:sp>
          <p:sp>
            <p:nvSpPr>
              <p:cNvPr id="27719" name="Rectangle 93">
                <a:extLst>
                  <a:ext uri="{FF2B5EF4-FFF2-40B4-BE49-F238E27FC236}">
                    <a16:creationId xmlns:a16="http://schemas.microsoft.com/office/drawing/2014/main" id="{48AC5061-D39E-7CFE-4D0E-48B8B4509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205" y="4384203"/>
                <a:ext cx="539745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36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C75F817-068B-7BE2-F60E-7F9B11B937FE}"/>
                  </a:ext>
                </a:extLst>
              </p:cNvPr>
              <p:cNvCxnSpPr/>
              <p:nvPr/>
            </p:nvCxnSpPr>
            <p:spPr>
              <a:xfrm>
                <a:off x="1526854" y="4431830"/>
                <a:ext cx="33019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84" name="Group 95">
              <a:extLst>
                <a:ext uri="{FF2B5EF4-FFF2-40B4-BE49-F238E27FC236}">
                  <a16:creationId xmlns:a16="http://schemas.microsoft.com/office/drawing/2014/main" id="{3DC3E53D-9D1C-C704-7914-63CFCE01E5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9303" y="4530809"/>
              <a:ext cx="596495" cy="642977"/>
              <a:chOff x="1378219" y="4111136"/>
              <a:chExt cx="596495" cy="642977"/>
            </a:xfrm>
          </p:grpSpPr>
          <p:sp>
            <p:nvSpPr>
              <p:cNvPr id="27715" name="Rectangle 96">
                <a:extLst>
                  <a:ext uri="{FF2B5EF4-FFF2-40B4-BE49-F238E27FC236}">
                    <a16:creationId xmlns:a16="http://schemas.microsoft.com/office/drawing/2014/main" id="{230695D3-9615-BB4F-EB4E-E7F828E0F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571" y="4111136"/>
                <a:ext cx="596895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4</a:t>
                </a:r>
              </a:p>
            </p:txBody>
          </p:sp>
          <p:sp>
            <p:nvSpPr>
              <p:cNvPr id="27716" name="Rectangle 97">
                <a:extLst>
                  <a:ext uri="{FF2B5EF4-FFF2-40B4-BE49-F238E27FC236}">
                    <a16:creationId xmlns:a16="http://schemas.microsoft.com/office/drawing/2014/main" id="{E382F0E2-DA9B-9731-24FA-A497D2174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146" y="4384203"/>
                <a:ext cx="539745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36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E77EBE6-945D-3FF7-E0A6-9B04B2D4E0CC}"/>
                  </a:ext>
                </a:extLst>
              </p:cNvPr>
              <p:cNvCxnSpPr/>
              <p:nvPr/>
            </p:nvCxnSpPr>
            <p:spPr>
              <a:xfrm>
                <a:off x="1527795" y="4431830"/>
                <a:ext cx="33019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709" name="Rectangle 99">
              <a:extLst>
                <a:ext uri="{FF2B5EF4-FFF2-40B4-BE49-F238E27FC236}">
                  <a16:creationId xmlns:a16="http://schemas.microsoft.com/office/drawing/2014/main" id="{C20A19D6-7F00-9315-1514-D18868996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182" y="4664167"/>
              <a:ext cx="320672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=</a:t>
              </a:r>
            </a:p>
          </p:txBody>
        </p:sp>
        <p:grpSp>
          <p:nvGrpSpPr>
            <p:cNvPr id="26686" name="Group 100">
              <a:extLst>
                <a:ext uri="{FF2B5EF4-FFF2-40B4-BE49-F238E27FC236}">
                  <a16:creationId xmlns:a16="http://schemas.microsoft.com/office/drawing/2014/main" id="{46F2BEA4-1803-6188-7556-1ED62E4501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9522" y="4530809"/>
              <a:ext cx="596495" cy="642977"/>
              <a:chOff x="1378219" y="4111136"/>
              <a:chExt cx="596495" cy="642977"/>
            </a:xfrm>
          </p:grpSpPr>
          <p:sp>
            <p:nvSpPr>
              <p:cNvPr id="27712" name="Rectangle 101">
                <a:extLst>
                  <a:ext uri="{FF2B5EF4-FFF2-40B4-BE49-F238E27FC236}">
                    <a16:creationId xmlns:a16="http://schemas.microsoft.com/office/drawing/2014/main" id="{6CA3192C-43B2-CC47-5B64-478A0A79E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819" y="4111136"/>
                <a:ext cx="596895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</a:t>
                </a:r>
              </a:p>
            </p:txBody>
          </p:sp>
          <p:sp>
            <p:nvSpPr>
              <p:cNvPr id="27713" name="Rectangle 102">
                <a:extLst>
                  <a:ext uri="{FF2B5EF4-FFF2-40B4-BE49-F238E27FC236}">
                    <a16:creationId xmlns:a16="http://schemas.microsoft.com/office/drawing/2014/main" id="{16A4F701-032E-90DE-7CEE-A07B37541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394" y="4384203"/>
                <a:ext cx="539745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9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06B8023-D9B7-C788-B22C-C03150E58FA5}"/>
                  </a:ext>
                </a:extLst>
              </p:cNvPr>
              <p:cNvCxnSpPr/>
              <p:nvPr/>
            </p:nvCxnSpPr>
            <p:spPr>
              <a:xfrm>
                <a:off x="1527043" y="4431830"/>
                <a:ext cx="33019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711" name="Rectangle 104">
              <a:extLst>
                <a:ext uri="{FF2B5EF4-FFF2-40B4-BE49-F238E27FC236}">
                  <a16:creationId xmlns:a16="http://schemas.microsoft.com/office/drawing/2014/main" id="{9A79BCFF-AF97-72CD-2CDE-ABD4F25D4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550" y="4664167"/>
              <a:ext cx="320672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=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9E36C32-F029-38B3-411E-66BD2BCDFC7B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1985963"/>
            <a:ext cx="1811338" cy="642937"/>
            <a:chOff x="1308227" y="1985957"/>
            <a:chExt cx="1811540" cy="642977"/>
          </a:xfrm>
        </p:grpSpPr>
        <p:grpSp>
          <p:nvGrpSpPr>
            <p:cNvPr id="26671" name="Group 4">
              <a:extLst>
                <a:ext uri="{FF2B5EF4-FFF2-40B4-BE49-F238E27FC236}">
                  <a16:creationId xmlns:a16="http://schemas.microsoft.com/office/drawing/2014/main" id="{F182CA00-763D-61ED-DA28-8AEB44961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227" y="1985957"/>
              <a:ext cx="596495" cy="642977"/>
              <a:chOff x="1378219" y="4111136"/>
              <a:chExt cx="596495" cy="642977"/>
            </a:xfrm>
          </p:grpSpPr>
          <p:sp>
            <p:nvSpPr>
              <p:cNvPr id="27702" name="Rectangle 5">
                <a:extLst>
                  <a:ext uri="{FF2B5EF4-FFF2-40B4-BE49-F238E27FC236}">
                    <a16:creationId xmlns:a16="http://schemas.microsoft.com/office/drawing/2014/main" id="{9AFC5D1E-BA96-680C-F096-AFB75A378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3</a:t>
                </a:r>
              </a:p>
            </p:txBody>
          </p:sp>
          <p:sp>
            <p:nvSpPr>
              <p:cNvPr id="27703" name="Rectangle 6">
                <a:extLst>
                  <a:ext uri="{FF2B5EF4-FFF2-40B4-BE49-F238E27FC236}">
                    <a16:creationId xmlns:a16="http://schemas.microsoft.com/office/drawing/2014/main" id="{0E7A6DAE-59F3-C6CA-5282-BD65A90D4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97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4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6D7C53E-F669-E0A4-2FF5-F4EA37FFAEE1}"/>
                  </a:ext>
                </a:extLst>
              </p:cNvPr>
              <p:cNvCxnSpPr/>
              <p:nvPr/>
            </p:nvCxnSpPr>
            <p:spPr>
              <a:xfrm>
                <a:off x="1527461" y="4431831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96" name="Rectangle 3">
              <a:extLst>
                <a:ext uri="{FF2B5EF4-FFF2-40B4-BE49-F238E27FC236}">
                  <a16:creationId xmlns:a16="http://schemas.microsoft.com/office/drawing/2014/main" id="{1C523575-ECAE-EF88-A5C4-26146CEE3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492" y="2058987"/>
              <a:ext cx="300071" cy="46199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>
                  <a:latin typeface="+mn-lt"/>
                </a:rPr>
                <a:t>-</a:t>
              </a:r>
            </a:p>
          </p:txBody>
        </p:sp>
        <p:grpSp>
          <p:nvGrpSpPr>
            <p:cNvPr id="26673" name="Group 9">
              <a:extLst>
                <a:ext uri="{FF2B5EF4-FFF2-40B4-BE49-F238E27FC236}">
                  <a16:creationId xmlns:a16="http://schemas.microsoft.com/office/drawing/2014/main" id="{A2ACAF43-E93E-1BE1-6EB5-80F2332B4F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0822" y="1985957"/>
              <a:ext cx="596495" cy="642977"/>
              <a:chOff x="1378219" y="4111136"/>
              <a:chExt cx="596495" cy="642977"/>
            </a:xfrm>
          </p:grpSpPr>
          <p:sp>
            <p:nvSpPr>
              <p:cNvPr id="27699" name="Rectangle 10">
                <a:extLst>
                  <a:ext uri="{FF2B5EF4-FFF2-40B4-BE49-F238E27FC236}">
                    <a16:creationId xmlns:a16="http://schemas.microsoft.com/office/drawing/2014/main" id="{34117F42-790B-7603-425C-18E18DE35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733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8</a:t>
                </a:r>
              </a:p>
            </p:txBody>
          </p:sp>
          <p:sp>
            <p:nvSpPr>
              <p:cNvPr id="27700" name="Rectangle 11">
                <a:extLst>
                  <a:ext uri="{FF2B5EF4-FFF2-40B4-BE49-F238E27FC236}">
                    <a16:creationId xmlns:a16="http://schemas.microsoft.com/office/drawing/2014/main" id="{0ABA4D24-3342-914B-64FF-523ABE3DA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311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20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E83A4CE-51A3-C7C9-51B8-07EEEFE360F6}"/>
                  </a:ext>
                </a:extLst>
              </p:cNvPr>
              <p:cNvCxnSpPr/>
              <p:nvPr/>
            </p:nvCxnSpPr>
            <p:spPr>
              <a:xfrm>
                <a:off x="1526975" y="4431831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98" name="Rectangle 109">
              <a:extLst>
                <a:ext uri="{FF2B5EF4-FFF2-40B4-BE49-F238E27FC236}">
                  <a16:creationId xmlns:a16="http://schemas.microsoft.com/office/drawing/2014/main" id="{4BB89C00-AD12-9942-7070-3E3488D80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056" y="2136778"/>
              <a:ext cx="320711" cy="36832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=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F9EDFE-7097-E4DA-CD00-29891695D248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2773363"/>
            <a:ext cx="1811338" cy="642937"/>
            <a:chOff x="1308227" y="2773830"/>
            <a:chExt cx="1811540" cy="642977"/>
          </a:xfrm>
        </p:grpSpPr>
        <p:grpSp>
          <p:nvGrpSpPr>
            <p:cNvPr id="26661" name="Group 31">
              <a:extLst>
                <a:ext uri="{FF2B5EF4-FFF2-40B4-BE49-F238E27FC236}">
                  <a16:creationId xmlns:a16="http://schemas.microsoft.com/office/drawing/2014/main" id="{61E1A03D-8D37-109B-C2E1-116A2F29DE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227" y="2773830"/>
              <a:ext cx="596495" cy="642977"/>
              <a:chOff x="1378219" y="4111136"/>
              <a:chExt cx="596495" cy="642977"/>
            </a:xfrm>
          </p:grpSpPr>
          <p:sp>
            <p:nvSpPr>
              <p:cNvPr id="27692" name="Rectangle 32">
                <a:extLst>
                  <a:ext uri="{FF2B5EF4-FFF2-40B4-BE49-F238E27FC236}">
                    <a16:creationId xmlns:a16="http://schemas.microsoft.com/office/drawing/2014/main" id="{94F01E8C-F75F-1582-9555-7C9598C95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2</a:t>
                </a:r>
              </a:p>
            </p:txBody>
          </p:sp>
          <p:sp>
            <p:nvSpPr>
              <p:cNvPr id="27693" name="Rectangle 33">
                <a:extLst>
                  <a:ext uri="{FF2B5EF4-FFF2-40B4-BE49-F238E27FC236}">
                    <a16:creationId xmlns:a16="http://schemas.microsoft.com/office/drawing/2014/main" id="{8C3547DC-8F5F-B8AA-E57A-0508E82AD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97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5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9D27860-0710-3BF1-D56E-ACDBDC28FFA4}"/>
                  </a:ext>
                </a:extLst>
              </p:cNvPr>
              <p:cNvCxnSpPr/>
              <p:nvPr/>
            </p:nvCxnSpPr>
            <p:spPr>
              <a:xfrm>
                <a:off x="1527461" y="4431831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86" name="Rectangle 35">
              <a:extLst>
                <a:ext uri="{FF2B5EF4-FFF2-40B4-BE49-F238E27FC236}">
                  <a16:creationId xmlns:a16="http://schemas.microsoft.com/office/drawing/2014/main" id="{EAE338C1-4F63-9D27-633E-1B5EFAC91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492" y="2846860"/>
              <a:ext cx="300071" cy="46199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>
                  <a:latin typeface="+mn-lt"/>
                </a:rPr>
                <a:t>-</a:t>
              </a:r>
            </a:p>
          </p:txBody>
        </p:sp>
        <p:grpSp>
          <p:nvGrpSpPr>
            <p:cNvPr id="26663" name="Group 36">
              <a:extLst>
                <a:ext uri="{FF2B5EF4-FFF2-40B4-BE49-F238E27FC236}">
                  <a16:creationId xmlns:a16="http://schemas.microsoft.com/office/drawing/2014/main" id="{25792DCD-920C-F784-3681-36FA88FBE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0822" y="2773830"/>
              <a:ext cx="596495" cy="642977"/>
              <a:chOff x="1378219" y="4111136"/>
              <a:chExt cx="596495" cy="642977"/>
            </a:xfrm>
          </p:grpSpPr>
          <p:sp>
            <p:nvSpPr>
              <p:cNvPr id="27689" name="Rectangle 37">
                <a:extLst>
                  <a:ext uri="{FF2B5EF4-FFF2-40B4-BE49-F238E27FC236}">
                    <a16:creationId xmlns:a16="http://schemas.microsoft.com/office/drawing/2014/main" id="{56CB2367-D3D9-9814-13A8-1255E51A7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733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1</a:t>
                </a:r>
              </a:p>
            </p:txBody>
          </p:sp>
          <p:sp>
            <p:nvSpPr>
              <p:cNvPr id="27690" name="Rectangle 38">
                <a:extLst>
                  <a:ext uri="{FF2B5EF4-FFF2-40B4-BE49-F238E27FC236}">
                    <a16:creationId xmlns:a16="http://schemas.microsoft.com/office/drawing/2014/main" id="{2BF502A2-2372-7364-AB2D-EC939593C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311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4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B553177-37ED-E92C-5D27-A7E6032B9BE1}"/>
                  </a:ext>
                </a:extLst>
              </p:cNvPr>
              <p:cNvCxnSpPr/>
              <p:nvPr/>
            </p:nvCxnSpPr>
            <p:spPr>
              <a:xfrm>
                <a:off x="1526975" y="4431831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88" name="Rectangle 110">
              <a:extLst>
                <a:ext uri="{FF2B5EF4-FFF2-40B4-BE49-F238E27FC236}">
                  <a16:creationId xmlns:a16="http://schemas.microsoft.com/office/drawing/2014/main" id="{E567465A-D9B3-2198-230C-7DFD61566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056" y="2924651"/>
              <a:ext cx="320711" cy="36832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=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23855A-F98B-AC26-70CC-B7130AC46D76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3695700"/>
            <a:ext cx="1811338" cy="642938"/>
            <a:chOff x="1308227" y="3695093"/>
            <a:chExt cx="1811540" cy="642977"/>
          </a:xfrm>
        </p:grpSpPr>
        <p:grpSp>
          <p:nvGrpSpPr>
            <p:cNvPr id="26651" name="Group 54">
              <a:extLst>
                <a:ext uri="{FF2B5EF4-FFF2-40B4-BE49-F238E27FC236}">
                  <a16:creationId xmlns:a16="http://schemas.microsoft.com/office/drawing/2014/main" id="{7E4E3BF4-3245-FF90-CAED-736690F1D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227" y="3695093"/>
              <a:ext cx="596495" cy="642977"/>
              <a:chOff x="1378219" y="4111136"/>
              <a:chExt cx="596495" cy="642977"/>
            </a:xfrm>
          </p:grpSpPr>
          <p:sp>
            <p:nvSpPr>
              <p:cNvPr id="27682" name="Rectangle 55">
                <a:extLst>
                  <a:ext uri="{FF2B5EF4-FFF2-40B4-BE49-F238E27FC236}">
                    <a16:creationId xmlns:a16="http://schemas.microsoft.com/office/drawing/2014/main" id="{F5CA3A73-E5BD-BF7E-7E11-879BBEA67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3</a:t>
                </a:r>
              </a:p>
            </p:txBody>
          </p:sp>
          <p:sp>
            <p:nvSpPr>
              <p:cNvPr id="27683" name="Rectangle 56">
                <a:extLst>
                  <a:ext uri="{FF2B5EF4-FFF2-40B4-BE49-F238E27FC236}">
                    <a16:creationId xmlns:a16="http://schemas.microsoft.com/office/drawing/2014/main" id="{BF83F89C-F002-AA74-7E25-27E236E85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97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4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2B63652-8E8C-DD9D-B9F1-D09DC32D3757}"/>
                  </a:ext>
                </a:extLst>
              </p:cNvPr>
              <p:cNvCxnSpPr/>
              <p:nvPr/>
            </p:nvCxnSpPr>
            <p:spPr>
              <a:xfrm>
                <a:off x="1527461" y="4431830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76" name="Rectangle 58">
              <a:extLst>
                <a:ext uri="{FF2B5EF4-FFF2-40B4-BE49-F238E27FC236}">
                  <a16:creationId xmlns:a16="http://schemas.microsoft.com/office/drawing/2014/main" id="{B57D0FF4-087E-F440-9BCF-45F7FB7C3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492" y="3768122"/>
              <a:ext cx="300071" cy="46199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>
                  <a:latin typeface="+mn-lt"/>
                </a:rPr>
                <a:t>-</a:t>
              </a:r>
            </a:p>
          </p:txBody>
        </p:sp>
        <p:grpSp>
          <p:nvGrpSpPr>
            <p:cNvPr id="26653" name="Group 59">
              <a:extLst>
                <a:ext uri="{FF2B5EF4-FFF2-40B4-BE49-F238E27FC236}">
                  <a16:creationId xmlns:a16="http://schemas.microsoft.com/office/drawing/2014/main" id="{81F6BCC0-2026-8C46-5B94-8908BE28F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0822" y="3695093"/>
              <a:ext cx="596495" cy="642977"/>
              <a:chOff x="1378219" y="4111136"/>
              <a:chExt cx="596495" cy="642977"/>
            </a:xfrm>
          </p:grpSpPr>
          <p:sp>
            <p:nvSpPr>
              <p:cNvPr id="27679" name="Rectangle 60">
                <a:extLst>
                  <a:ext uri="{FF2B5EF4-FFF2-40B4-BE49-F238E27FC236}">
                    <a16:creationId xmlns:a16="http://schemas.microsoft.com/office/drawing/2014/main" id="{ABF765C1-6181-580C-A7C4-60F85D7A3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733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4</a:t>
                </a:r>
              </a:p>
            </p:txBody>
          </p:sp>
          <p:sp>
            <p:nvSpPr>
              <p:cNvPr id="27680" name="Rectangle 61">
                <a:extLst>
                  <a:ext uri="{FF2B5EF4-FFF2-40B4-BE49-F238E27FC236}">
                    <a16:creationId xmlns:a16="http://schemas.microsoft.com/office/drawing/2014/main" id="{D348AAF5-EC14-7C8B-8BE5-70144273A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311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7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334A196-4267-D5B8-491C-C21DD9F0EE59}"/>
                  </a:ext>
                </a:extLst>
              </p:cNvPr>
              <p:cNvCxnSpPr/>
              <p:nvPr/>
            </p:nvCxnSpPr>
            <p:spPr>
              <a:xfrm>
                <a:off x="1526975" y="4431830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78" name="Rectangle 111">
              <a:extLst>
                <a:ext uri="{FF2B5EF4-FFF2-40B4-BE49-F238E27FC236}">
                  <a16:creationId xmlns:a16="http://schemas.microsoft.com/office/drawing/2014/main" id="{46173D61-37B0-C18E-B26B-1A7D8F066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056" y="3845915"/>
              <a:ext cx="320711" cy="3683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=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4D5A4A-1673-514C-F512-BF76A660317F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4530725"/>
            <a:ext cx="1811338" cy="642938"/>
            <a:chOff x="1308227" y="4530809"/>
            <a:chExt cx="1811540" cy="642977"/>
          </a:xfrm>
        </p:grpSpPr>
        <p:grpSp>
          <p:nvGrpSpPr>
            <p:cNvPr id="26641" name="Group 77">
              <a:extLst>
                <a:ext uri="{FF2B5EF4-FFF2-40B4-BE49-F238E27FC236}">
                  <a16:creationId xmlns:a16="http://schemas.microsoft.com/office/drawing/2014/main" id="{A8D69FC2-6B2C-DFDB-6741-E184A0B91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227" y="4530809"/>
              <a:ext cx="596495" cy="642977"/>
              <a:chOff x="1378219" y="4111136"/>
              <a:chExt cx="596495" cy="642977"/>
            </a:xfrm>
          </p:grpSpPr>
          <p:sp>
            <p:nvSpPr>
              <p:cNvPr id="27672" name="Rectangle 78">
                <a:extLst>
                  <a:ext uri="{FF2B5EF4-FFF2-40B4-BE49-F238E27FC236}">
                    <a16:creationId xmlns:a16="http://schemas.microsoft.com/office/drawing/2014/main" id="{DAF2464F-BAE0-1315-0589-6162A240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8</a:t>
                </a:r>
              </a:p>
            </p:txBody>
          </p:sp>
          <p:sp>
            <p:nvSpPr>
              <p:cNvPr id="27673" name="Rectangle 79">
                <a:extLst>
                  <a:ext uri="{FF2B5EF4-FFF2-40B4-BE49-F238E27FC236}">
                    <a16:creationId xmlns:a16="http://schemas.microsoft.com/office/drawing/2014/main" id="{A33EAB59-37F0-F2B4-5F3C-53E2E1342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97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12</a:t>
                </a: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D9D5483D-3851-3FD8-9C95-3D14A4A8352A}"/>
                  </a:ext>
                </a:extLst>
              </p:cNvPr>
              <p:cNvCxnSpPr/>
              <p:nvPr/>
            </p:nvCxnSpPr>
            <p:spPr>
              <a:xfrm>
                <a:off x="1527461" y="4431830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66" name="Rectangle 81">
              <a:extLst>
                <a:ext uri="{FF2B5EF4-FFF2-40B4-BE49-F238E27FC236}">
                  <a16:creationId xmlns:a16="http://schemas.microsoft.com/office/drawing/2014/main" id="{AF072BAF-8F82-3987-3D71-8B0F77A3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492" y="4603838"/>
              <a:ext cx="300071" cy="46199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>
                  <a:latin typeface="+mn-lt"/>
                </a:rPr>
                <a:t>-</a:t>
              </a:r>
            </a:p>
          </p:txBody>
        </p:sp>
        <p:grpSp>
          <p:nvGrpSpPr>
            <p:cNvPr id="26643" name="Group 82">
              <a:extLst>
                <a:ext uri="{FF2B5EF4-FFF2-40B4-BE49-F238E27FC236}">
                  <a16:creationId xmlns:a16="http://schemas.microsoft.com/office/drawing/2014/main" id="{333A31DC-A691-5146-15B5-EFF61B6BB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0822" y="4530809"/>
              <a:ext cx="596495" cy="642977"/>
              <a:chOff x="1378219" y="4111136"/>
              <a:chExt cx="596495" cy="642977"/>
            </a:xfrm>
          </p:grpSpPr>
          <p:sp>
            <p:nvSpPr>
              <p:cNvPr id="27669" name="Rectangle 83">
                <a:extLst>
                  <a:ext uri="{FF2B5EF4-FFF2-40B4-BE49-F238E27FC236}">
                    <a16:creationId xmlns:a16="http://schemas.microsoft.com/office/drawing/2014/main" id="{D013925A-3E65-C6C9-301C-AE667159B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733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5</a:t>
                </a:r>
              </a:p>
            </p:txBody>
          </p:sp>
          <p:sp>
            <p:nvSpPr>
              <p:cNvPr id="27670" name="Rectangle 84">
                <a:extLst>
                  <a:ext uri="{FF2B5EF4-FFF2-40B4-BE49-F238E27FC236}">
                    <a16:creationId xmlns:a16="http://schemas.microsoft.com/office/drawing/2014/main" id="{AE7BBE3E-4B5A-F450-5EF8-9B35647CA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311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9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C0DCE460-BA79-62F6-3E82-58C3FEE19987}"/>
                  </a:ext>
                </a:extLst>
              </p:cNvPr>
              <p:cNvCxnSpPr/>
              <p:nvPr/>
            </p:nvCxnSpPr>
            <p:spPr>
              <a:xfrm>
                <a:off x="1526975" y="4431830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68" name="Rectangle 112">
              <a:extLst>
                <a:ext uri="{FF2B5EF4-FFF2-40B4-BE49-F238E27FC236}">
                  <a16:creationId xmlns:a16="http://schemas.microsoft.com/office/drawing/2014/main" id="{D45BA7EB-F16D-E324-8A8E-42E34378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056" y="4681631"/>
              <a:ext cx="320711" cy="3683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=</a:t>
              </a:r>
            </a:p>
          </p:txBody>
        </p:sp>
      </p:grpSp>
      <p:sp>
        <p:nvSpPr>
          <p:cNvPr id="106" name="Reveal answer 1">
            <a:extLst>
              <a:ext uri="{FF2B5EF4-FFF2-40B4-BE49-F238E27FC236}">
                <a16:creationId xmlns:a16="http://schemas.microsoft.com/office/drawing/2014/main" id="{8D9EA6EF-2E1E-45F2-9956-F31E1F8CA52B}"/>
              </a:ext>
            </a:extLst>
          </p:cNvPr>
          <p:cNvSpPr/>
          <p:nvPr/>
        </p:nvSpPr>
        <p:spPr>
          <a:xfrm>
            <a:off x="3925888" y="2243138"/>
            <a:ext cx="1116012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07" name="Reveal answer 2">
            <a:extLst>
              <a:ext uri="{FF2B5EF4-FFF2-40B4-BE49-F238E27FC236}">
                <a16:creationId xmlns:a16="http://schemas.microsoft.com/office/drawing/2014/main" id="{DC7E0B42-ACB7-0FA9-11D3-C545B4D6E8B7}"/>
              </a:ext>
            </a:extLst>
          </p:cNvPr>
          <p:cNvSpPr/>
          <p:nvPr/>
        </p:nvSpPr>
        <p:spPr>
          <a:xfrm>
            <a:off x="3925888" y="3070225"/>
            <a:ext cx="1116012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08" name="Reveal answer 3">
            <a:extLst>
              <a:ext uri="{FF2B5EF4-FFF2-40B4-BE49-F238E27FC236}">
                <a16:creationId xmlns:a16="http://schemas.microsoft.com/office/drawing/2014/main" id="{C1D26EB3-2744-3ED2-E10C-70DD33A1A1B6}"/>
              </a:ext>
            </a:extLst>
          </p:cNvPr>
          <p:cNvSpPr/>
          <p:nvPr/>
        </p:nvSpPr>
        <p:spPr>
          <a:xfrm>
            <a:off x="3956050" y="3886200"/>
            <a:ext cx="1116013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09" name="Reveal answer 4">
            <a:extLst>
              <a:ext uri="{FF2B5EF4-FFF2-40B4-BE49-F238E27FC236}">
                <a16:creationId xmlns:a16="http://schemas.microsoft.com/office/drawing/2014/main" id="{ACC3F380-A957-59F8-B5A8-583C4C457D4C}"/>
              </a:ext>
            </a:extLst>
          </p:cNvPr>
          <p:cNvSpPr/>
          <p:nvPr/>
        </p:nvSpPr>
        <p:spPr>
          <a:xfrm>
            <a:off x="3925888" y="4725988"/>
            <a:ext cx="1116012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0">
            <a:extLst>
              <a:ext uri="{FF2B5EF4-FFF2-40B4-BE49-F238E27FC236}">
                <a16:creationId xmlns:a16="http://schemas.microsoft.com/office/drawing/2014/main" id="{4053BF6B-CFB3-C38C-5887-EF421C804CB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Multiply Simple Pairs of Proper Fractions, Writing the Answer in Its Simplest Form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0A1DC4-846F-BA0F-F1DD-2826BBFED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1225550"/>
            <a:ext cx="7735887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For each pair of fractions, find the ‘lowest common denominator’ and complete the calculation: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231EC2-6B23-5677-2452-7C1A670178C2}"/>
              </a:ext>
            </a:extLst>
          </p:cNvPr>
          <p:cNvGrpSpPr>
            <a:grpSpLocks/>
          </p:cNvGrpSpPr>
          <p:nvPr/>
        </p:nvGrpSpPr>
        <p:grpSpPr bwMode="auto">
          <a:xfrm>
            <a:off x="5059363" y="2089150"/>
            <a:ext cx="596900" cy="642938"/>
            <a:chOff x="1378219" y="4111136"/>
            <a:chExt cx="596495" cy="642977"/>
          </a:xfrm>
        </p:grpSpPr>
        <p:sp>
          <p:nvSpPr>
            <p:cNvPr id="28768" name="Rectangle 23">
              <a:extLst>
                <a:ext uri="{FF2B5EF4-FFF2-40B4-BE49-F238E27FC236}">
                  <a16:creationId xmlns:a16="http://schemas.microsoft.com/office/drawing/2014/main" id="{2EF9CD54-92CF-C94C-9E64-FB8036FD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9</a:t>
              </a:r>
            </a:p>
          </p:txBody>
        </p:sp>
        <p:sp>
          <p:nvSpPr>
            <p:cNvPr id="28769" name="Rectangle 24">
              <a:extLst>
                <a:ext uri="{FF2B5EF4-FFF2-40B4-BE49-F238E27FC236}">
                  <a16:creationId xmlns:a16="http://schemas.microsoft.com/office/drawing/2014/main" id="{1DBF3D4C-B9FB-3619-6F52-9A220FF87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dirty="0">
                  <a:latin typeface="+mn-lt"/>
                </a:rPr>
                <a:t>16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954B6C-B454-0CC2-FF4A-FEB9A7A2505A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843779D-8109-BEDC-ACC7-5D0771E2D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2222500"/>
            <a:ext cx="32067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=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5477D2-0AE4-6A5E-807E-633B82DE0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5756275"/>
            <a:ext cx="76327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How would you tell a partner to solve these problems?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D5F224-8A17-2491-FB53-DC6D0E17792F}"/>
              </a:ext>
            </a:extLst>
          </p:cNvPr>
          <p:cNvGrpSpPr>
            <a:grpSpLocks/>
          </p:cNvGrpSpPr>
          <p:nvPr/>
        </p:nvGrpSpPr>
        <p:grpSpPr bwMode="auto">
          <a:xfrm>
            <a:off x="4814888" y="4727575"/>
            <a:ext cx="1720850" cy="642938"/>
            <a:chOff x="4814762" y="4727367"/>
            <a:chExt cx="1721255" cy="642977"/>
          </a:xfrm>
        </p:grpSpPr>
        <p:grpSp>
          <p:nvGrpSpPr>
            <p:cNvPr id="27738" name="Group 95">
              <a:extLst>
                <a:ext uri="{FF2B5EF4-FFF2-40B4-BE49-F238E27FC236}">
                  <a16:creationId xmlns:a16="http://schemas.microsoft.com/office/drawing/2014/main" id="{2FC16F16-F316-598C-850D-839A4416E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9303" y="4727367"/>
              <a:ext cx="596495" cy="642977"/>
              <a:chOff x="1378219" y="4111136"/>
              <a:chExt cx="596495" cy="642977"/>
            </a:xfrm>
          </p:grpSpPr>
          <p:sp>
            <p:nvSpPr>
              <p:cNvPr id="28765" name="Rectangle 96">
                <a:extLst>
                  <a:ext uri="{FF2B5EF4-FFF2-40B4-BE49-F238E27FC236}">
                    <a16:creationId xmlns:a16="http://schemas.microsoft.com/office/drawing/2014/main" id="{F6BD87D3-772E-FAED-3ED0-4ADC3B67A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1" y="4111136"/>
                <a:ext cx="597040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16</a:t>
                </a:r>
              </a:p>
            </p:txBody>
          </p:sp>
          <p:sp>
            <p:nvSpPr>
              <p:cNvPr id="28766" name="Rectangle 97">
                <a:extLst>
                  <a:ext uri="{FF2B5EF4-FFF2-40B4-BE49-F238E27FC236}">
                    <a16:creationId xmlns:a16="http://schemas.microsoft.com/office/drawing/2014/main" id="{49821BDA-2EE4-0C07-D50B-B91A7AC4E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387" y="4384203"/>
                <a:ext cx="579573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108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33869655-0704-EAB6-8C99-876BB61E44D6}"/>
                  </a:ext>
                </a:extLst>
              </p:cNvPr>
              <p:cNvCxnSpPr/>
              <p:nvPr/>
            </p:nvCxnSpPr>
            <p:spPr>
              <a:xfrm>
                <a:off x="1527471" y="4431830"/>
                <a:ext cx="3302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59" name="Rectangle 99">
              <a:extLst>
                <a:ext uri="{FF2B5EF4-FFF2-40B4-BE49-F238E27FC236}">
                  <a16:creationId xmlns:a16="http://schemas.microsoft.com/office/drawing/2014/main" id="{53E3E8ED-3260-4519-F59D-F9C35B140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762" y="4860725"/>
              <a:ext cx="320750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=</a:t>
              </a:r>
            </a:p>
          </p:txBody>
        </p:sp>
        <p:grpSp>
          <p:nvGrpSpPr>
            <p:cNvPr id="27740" name="Group 100">
              <a:extLst>
                <a:ext uri="{FF2B5EF4-FFF2-40B4-BE49-F238E27FC236}">
                  <a16:creationId xmlns:a16="http://schemas.microsoft.com/office/drawing/2014/main" id="{E61D577F-939F-BF4F-16BE-F2A30F2868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9522" y="4727367"/>
              <a:ext cx="596495" cy="642977"/>
              <a:chOff x="1378219" y="4111136"/>
              <a:chExt cx="596495" cy="642977"/>
            </a:xfrm>
          </p:grpSpPr>
          <p:sp>
            <p:nvSpPr>
              <p:cNvPr id="28762" name="Rectangle 101">
                <a:extLst>
                  <a:ext uri="{FF2B5EF4-FFF2-40B4-BE49-F238E27FC236}">
                    <a16:creationId xmlns:a16="http://schemas.microsoft.com/office/drawing/2014/main" id="{63DC3F11-500A-571E-581D-396B98E16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674" y="4111136"/>
                <a:ext cx="597040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4</a:t>
                </a:r>
              </a:p>
            </p:txBody>
          </p:sp>
          <p:sp>
            <p:nvSpPr>
              <p:cNvPr id="28763" name="Rectangle 102">
                <a:extLst>
                  <a:ext uri="{FF2B5EF4-FFF2-40B4-BE49-F238E27FC236}">
                    <a16:creationId xmlns:a16="http://schemas.microsoft.com/office/drawing/2014/main" id="{A801AA38-60D2-9637-F131-E42A4CFA2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256" y="4384203"/>
                <a:ext cx="53987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27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671D6DE-CFFB-C2F8-0475-B0C7E9DDB7D0}"/>
                  </a:ext>
                </a:extLst>
              </p:cNvPr>
              <p:cNvCxnSpPr/>
              <p:nvPr/>
            </p:nvCxnSpPr>
            <p:spPr>
              <a:xfrm>
                <a:off x="1526934" y="4431830"/>
                <a:ext cx="3302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61" name="Rectangle 104">
              <a:extLst>
                <a:ext uri="{FF2B5EF4-FFF2-40B4-BE49-F238E27FC236}">
                  <a16:creationId xmlns:a16="http://schemas.microsoft.com/office/drawing/2014/main" id="{CFE0BE3F-5940-4740-5A7E-9913FC482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335" y="4860725"/>
              <a:ext cx="320750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=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23D654-2680-A7D9-8E3D-EA87CFB6FFB3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2089150"/>
            <a:ext cx="1811338" cy="642938"/>
            <a:chOff x="1308227" y="2088509"/>
            <a:chExt cx="1811540" cy="642977"/>
          </a:xfrm>
        </p:grpSpPr>
        <p:grpSp>
          <p:nvGrpSpPr>
            <p:cNvPr id="27728" name="Group 4">
              <a:extLst>
                <a:ext uri="{FF2B5EF4-FFF2-40B4-BE49-F238E27FC236}">
                  <a16:creationId xmlns:a16="http://schemas.microsoft.com/office/drawing/2014/main" id="{BE19619C-AE14-1D7A-C56A-755EFB3D1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227" y="2088509"/>
              <a:ext cx="596495" cy="642977"/>
              <a:chOff x="1378219" y="4111136"/>
              <a:chExt cx="596495" cy="642977"/>
            </a:xfrm>
          </p:grpSpPr>
          <p:sp>
            <p:nvSpPr>
              <p:cNvPr id="28755" name="Rectangle 5">
                <a:extLst>
                  <a:ext uri="{FF2B5EF4-FFF2-40B4-BE49-F238E27FC236}">
                    <a16:creationId xmlns:a16="http://schemas.microsoft.com/office/drawing/2014/main" id="{0DA35932-B45C-5C20-72BE-A5A94F789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3</a:t>
                </a:r>
              </a:p>
            </p:txBody>
          </p:sp>
          <p:sp>
            <p:nvSpPr>
              <p:cNvPr id="28756" name="Rectangle 6">
                <a:extLst>
                  <a:ext uri="{FF2B5EF4-FFF2-40B4-BE49-F238E27FC236}">
                    <a16:creationId xmlns:a16="http://schemas.microsoft.com/office/drawing/2014/main" id="{F6448720-5B34-222B-B0C6-AE5A5CBAA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97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4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3CA9D4E-7FB4-BA99-5206-9E9C964414FA}"/>
                  </a:ext>
                </a:extLst>
              </p:cNvPr>
              <p:cNvCxnSpPr/>
              <p:nvPr/>
            </p:nvCxnSpPr>
            <p:spPr>
              <a:xfrm>
                <a:off x="1527461" y="4431830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49" name="Rectangle 3">
              <a:extLst>
                <a:ext uri="{FF2B5EF4-FFF2-40B4-BE49-F238E27FC236}">
                  <a16:creationId xmlns:a16="http://schemas.microsoft.com/office/drawing/2014/main" id="{B4B146BB-7E36-ABB9-E2A9-6D1D0EBF6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492" y="2221867"/>
              <a:ext cx="320711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×</a:t>
              </a:r>
            </a:p>
          </p:txBody>
        </p:sp>
        <p:grpSp>
          <p:nvGrpSpPr>
            <p:cNvPr id="27730" name="Group 9">
              <a:extLst>
                <a:ext uri="{FF2B5EF4-FFF2-40B4-BE49-F238E27FC236}">
                  <a16:creationId xmlns:a16="http://schemas.microsoft.com/office/drawing/2014/main" id="{3D235813-7D2E-0939-7B62-D0B29B0CE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0822" y="2088509"/>
              <a:ext cx="596495" cy="642977"/>
              <a:chOff x="1378219" y="4111136"/>
              <a:chExt cx="596495" cy="642977"/>
            </a:xfrm>
          </p:grpSpPr>
          <p:sp>
            <p:nvSpPr>
              <p:cNvPr id="28752" name="Rectangle 10">
                <a:extLst>
                  <a:ext uri="{FF2B5EF4-FFF2-40B4-BE49-F238E27FC236}">
                    <a16:creationId xmlns:a16="http://schemas.microsoft.com/office/drawing/2014/main" id="{BA3EEA64-563F-6D77-9222-C902286C8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733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3</a:t>
                </a:r>
              </a:p>
            </p:txBody>
          </p:sp>
          <p:sp>
            <p:nvSpPr>
              <p:cNvPr id="28753" name="Rectangle 11">
                <a:extLst>
                  <a:ext uri="{FF2B5EF4-FFF2-40B4-BE49-F238E27FC236}">
                    <a16:creationId xmlns:a16="http://schemas.microsoft.com/office/drawing/2014/main" id="{973B5F2F-0AC8-41A8-E506-286F5863C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311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4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B282139-83FA-99B0-3F6D-9313A17B00D5}"/>
                  </a:ext>
                </a:extLst>
              </p:cNvPr>
              <p:cNvCxnSpPr/>
              <p:nvPr/>
            </p:nvCxnSpPr>
            <p:spPr>
              <a:xfrm>
                <a:off x="1526975" y="4431830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51" name="Rectangle 109">
              <a:extLst>
                <a:ext uri="{FF2B5EF4-FFF2-40B4-BE49-F238E27FC236}">
                  <a16:creationId xmlns:a16="http://schemas.microsoft.com/office/drawing/2014/main" id="{81027BA3-5059-45A3-A5CC-4859BC5A6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056" y="2239331"/>
              <a:ext cx="320711" cy="3683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=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F45A9-2160-4DDD-2D30-B77D2C4EEA68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2919413"/>
            <a:ext cx="1811338" cy="642937"/>
            <a:chOff x="1308227" y="2919112"/>
            <a:chExt cx="1811540" cy="642977"/>
          </a:xfrm>
        </p:grpSpPr>
        <p:grpSp>
          <p:nvGrpSpPr>
            <p:cNvPr id="27718" name="Group 31">
              <a:extLst>
                <a:ext uri="{FF2B5EF4-FFF2-40B4-BE49-F238E27FC236}">
                  <a16:creationId xmlns:a16="http://schemas.microsoft.com/office/drawing/2014/main" id="{7DE610E4-4D7B-677B-2E4B-DFB8E8416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227" y="2919112"/>
              <a:ext cx="596495" cy="642977"/>
              <a:chOff x="1378219" y="4111136"/>
              <a:chExt cx="596495" cy="642977"/>
            </a:xfrm>
          </p:grpSpPr>
          <p:sp>
            <p:nvSpPr>
              <p:cNvPr id="28745" name="Rectangle 32">
                <a:extLst>
                  <a:ext uri="{FF2B5EF4-FFF2-40B4-BE49-F238E27FC236}">
                    <a16:creationId xmlns:a16="http://schemas.microsoft.com/office/drawing/2014/main" id="{21650631-7085-2784-319A-2A53C3F5F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2</a:t>
                </a:r>
              </a:p>
            </p:txBody>
          </p:sp>
          <p:sp>
            <p:nvSpPr>
              <p:cNvPr id="28746" name="Rectangle 33">
                <a:extLst>
                  <a:ext uri="{FF2B5EF4-FFF2-40B4-BE49-F238E27FC236}">
                    <a16:creationId xmlns:a16="http://schemas.microsoft.com/office/drawing/2014/main" id="{87992B20-AD56-ADD3-6C4A-B91DD8759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97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5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A73BDF0-E175-AAF5-DD70-65472006CD7B}"/>
                  </a:ext>
                </a:extLst>
              </p:cNvPr>
              <p:cNvCxnSpPr/>
              <p:nvPr/>
            </p:nvCxnSpPr>
            <p:spPr>
              <a:xfrm>
                <a:off x="1527461" y="4431831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39" name="Rectangle 35">
              <a:extLst>
                <a:ext uri="{FF2B5EF4-FFF2-40B4-BE49-F238E27FC236}">
                  <a16:creationId xmlns:a16="http://schemas.microsoft.com/office/drawing/2014/main" id="{65B8CEB7-1CBD-C1F1-C4C0-55508833A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492" y="3052470"/>
              <a:ext cx="320711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×</a:t>
              </a:r>
            </a:p>
          </p:txBody>
        </p:sp>
        <p:grpSp>
          <p:nvGrpSpPr>
            <p:cNvPr id="27720" name="Group 36">
              <a:extLst>
                <a:ext uri="{FF2B5EF4-FFF2-40B4-BE49-F238E27FC236}">
                  <a16:creationId xmlns:a16="http://schemas.microsoft.com/office/drawing/2014/main" id="{3426DBEB-4100-660C-66C8-C463335E0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0822" y="2919112"/>
              <a:ext cx="596495" cy="642977"/>
              <a:chOff x="1378219" y="4111136"/>
              <a:chExt cx="596495" cy="642977"/>
            </a:xfrm>
          </p:grpSpPr>
          <p:sp>
            <p:nvSpPr>
              <p:cNvPr id="28742" name="Rectangle 37">
                <a:extLst>
                  <a:ext uri="{FF2B5EF4-FFF2-40B4-BE49-F238E27FC236}">
                    <a16:creationId xmlns:a16="http://schemas.microsoft.com/office/drawing/2014/main" id="{D461E772-F623-B578-C802-3ACA04EEB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733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1</a:t>
                </a:r>
              </a:p>
            </p:txBody>
          </p:sp>
          <p:sp>
            <p:nvSpPr>
              <p:cNvPr id="28743" name="Rectangle 38">
                <a:extLst>
                  <a:ext uri="{FF2B5EF4-FFF2-40B4-BE49-F238E27FC236}">
                    <a16:creationId xmlns:a16="http://schemas.microsoft.com/office/drawing/2014/main" id="{6A9C5248-5FD2-0F41-83E6-195B1AF65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311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6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E2396E0-3AF5-BB4E-24F9-0ECD87D5AA7F}"/>
                  </a:ext>
                </a:extLst>
              </p:cNvPr>
              <p:cNvCxnSpPr/>
              <p:nvPr/>
            </p:nvCxnSpPr>
            <p:spPr>
              <a:xfrm>
                <a:off x="1526975" y="4431831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41" name="Rectangle 110">
              <a:extLst>
                <a:ext uri="{FF2B5EF4-FFF2-40B4-BE49-F238E27FC236}">
                  <a16:creationId xmlns:a16="http://schemas.microsoft.com/office/drawing/2014/main" id="{ED4BC16B-A437-ED44-09E4-6740B99F5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056" y="3069933"/>
              <a:ext cx="320711" cy="36832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=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B1D369-D784-BE07-C20B-DF1AD343A549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3832225"/>
            <a:ext cx="1811338" cy="642938"/>
            <a:chOff x="1308227" y="3831829"/>
            <a:chExt cx="1811540" cy="642977"/>
          </a:xfrm>
        </p:grpSpPr>
        <p:grpSp>
          <p:nvGrpSpPr>
            <p:cNvPr id="27708" name="Group 54">
              <a:extLst>
                <a:ext uri="{FF2B5EF4-FFF2-40B4-BE49-F238E27FC236}">
                  <a16:creationId xmlns:a16="http://schemas.microsoft.com/office/drawing/2014/main" id="{57E4828A-F1C7-512E-BC9F-1383A290C5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227" y="3831829"/>
              <a:ext cx="596495" cy="642977"/>
              <a:chOff x="1378219" y="4111136"/>
              <a:chExt cx="596495" cy="642977"/>
            </a:xfrm>
          </p:grpSpPr>
          <p:sp>
            <p:nvSpPr>
              <p:cNvPr id="28735" name="Rectangle 55">
                <a:extLst>
                  <a:ext uri="{FF2B5EF4-FFF2-40B4-BE49-F238E27FC236}">
                    <a16:creationId xmlns:a16="http://schemas.microsoft.com/office/drawing/2014/main" id="{0350F435-FBB4-86E7-2763-DA80599A3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7</a:t>
                </a:r>
              </a:p>
            </p:txBody>
          </p:sp>
          <p:sp>
            <p:nvSpPr>
              <p:cNvPr id="28736" name="Rectangle 56">
                <a:extLst>
                  <a:ext uri="{FF2B5EF4-FFF2-40B4-BE49-F238E27FC236}">
                    <a16:creationId xmlns:a16="http://schemas.microsoft.com/office/drawing/2014/main" id="{D76D31A2-FDF5-E290-D656-15B017643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97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8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D5F993E-09BC-C950-7E27-81F4E3A5E042}"/>
                  </a:ext>
                </a:extLst>
              </p:cNvPr>
              <p:cNvCxnSpPr/>
              <p:nvPr/>
            </p:nvCxnSpPr>
            <p:spPr>
              <a:xfrm>
                <a:off x="1527461" y="4431830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29" name="Rectangle 58">
              <a:extLst>
                <a:ext uri="{FF2B5EF4-FFF2-40B4-BE49-F238E27FC236}">
                  <a16:creationId xmlns:a16="http://schemas.microsoft.com/office/drawing/2014/main" id="{76ABC35F-5A0E-AE9E-D3ED-59101FF4D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492" y="3965187"/>
              <a:ext cx="320711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×</a:t>
              </a:r>
            </a:p>
          </p:txBody>
        </p:sp>
        <p:grpSp>
          <p:nvGrpSpPr>
            <p:cNvPr id="27710" name="Group 59">
              <a:extLst>
                <a:ext uri="{FF2B5EF4-FFF2-40B4-BE49-F238E27FC236}">
                  <a16:creationId xmlns:a16="http://schemas.microsoft.com/office/drawing/2014/main" id="{A1A9143A-D9F1-74F5-1543-A62076D142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0822" y="3831829"/>
              <a:ext cx="596495" cy="642977"/>
              <a:chOff x="1378219" y="4111136"/>
              <a:chExt cx="596495" cy="642977"/>
            </a:xfrm>
          </p:grpSpPr>
          <p:sp>
            <p:nvSpPr>
              <p:cNvPr id="28732" name="Rectangle 60">
                <a:extLst>
                  <a:ext uri="{FF2B5EF4-FFF2-40B4-BE49-F238E27FC236}">
                    <a16:creationId xmlns:a16="http://schemas.microsoft.com/office/drawing/2014/main" id="{03DA9C2A-DAB2-41FA-FCF2-A9A47122C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733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4</a:t>
                </a:r>
              </a:p>
            </p:txBody>
          </p:sp>
          <p:sp>
            <p:nvSpPr>
              <p:cNvPr id="28733" name="Rectangle 61">
                <a:extLst>
                  <a:ext uri="{FF2B5EF4-FFF2-40B4-BE49-F238E27FC236}">
                    <a16:creationId xmlns:a16="http://schemas.microsoft.com/office/drawing/2014/main" id="{AD3AD33E-A1A9-602E-9EAF-60C03DAC9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311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7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A8B2FB9-B7BF-9BDF-EFD6-9EB477E0E318}"/>
                  </a:ext>
                </a:extLst>
              </p:cNvPr>
              <p:cNvCxnSpPr/>
              <p:nvPr/>
            </p:nvCxnSpPr>
            <p:spPr>
              <a:xfrm>
                <a:off x="1526975" y="4431830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31" name="Rectangle 111">
              <a:extLst>
                <a:ext uri="{FF2B5EF4-FFF2-40B4-BE49-F238E27FC236}">
                  <a16:creationId xmlns:a16="http://schemas.microsoft.com/office/drawing/2014/main" id="{20220D56-6316-763F-9860-8E0E841BE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056" y="3982651"/>
              <a:ext cx="320711" cy="3683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=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42C149-3E42-64AA-3043-1E30F07D34F0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4727575"/>
            <a:ext cx="1811338" cy="642938"/>
            <a:chOff x="1308227" y="4727367"/>
            <a:chExt cx="1811540" cy="642977"/>
          </a:xfrm>
        </p:grpSpPr>
        <p:grpSp>
          <p:nvGrpSpPr>
            <p:cNvPr id="27698" name="Group 77">
              <a:extLst>
                <a:ext uri="{FF2B5EF4-FFF2-40B4-BE49-F238E27FC236}">
                  <a16:creationId xmlns:a16="http://schemas.microsoft.com/office/drawing/2014/main" id="{2E002D4A-E8BC-AA06-2F45-8A859D708D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227" y="4727367"/>
              <a:ext cx="596495" cy="642977"/>
              <a:chOff x="1378219" y="4111136"/>
              <a:chExt cx="596495" cy="642977"/>
            </a:xfrm>
          </p:grpSpPr>
          <p:sp>
            <p:nvSpPr>
              <p:cNvPr id="28725" name="Rectangle 78">
                <a:extLst>
                  <a:ext uri="{FF2B5EF4-FFF2-40B4-BE49-F238E27FC236}">
                    <a16:creationId xmlns:a16="http://schemas.microsoft.com/office/drawing/2014/main" id="{6BD4795B-5199-906E-4887-D8A6BD8AC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8</a:t>
                </a:r>
              </a:p>
            </p:txBody>
          </p:sp>
          <p:sp>
            <p:nvSpPr>
              <p:cNvPr id="28726" name="Rectangle 79">
                <a:extLst>
                  <a:ext uri="{FF2B5EF4-FFF2-40B4-BE49-F238E27FC236}">
                    <a16:creationId xmlns:a16="http://schemas.microsoft.com/office/drawing/2014/main" id="{2AFAD349-DA6C-2E45-E91B-1A1C293B4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97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12</a:t>
                </a: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7A69601-6E55-002B-CA64-1AD45673D068}"/>
                  </a:ext>
                </a:extLst>
              </p:cNvPr>
              <p:cNvCxnSpPr/>
              <p:nvPr/>
            </p:nvCxnSpPr>
            <p:spPr>
              <a:xfrm>
                <a:off x="1527461" y="4431830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19" name="Rectangle 81">
              <a:extLst>
                <a:ext uri="{FF2B5EF4-FFF2-40B4-BE49-F238E27FC236}">
                  <a16:creationId xmlns:a16="http://schemas.microsoft.com/office/drawing/2014/main" id="{6C6F08B4-1178-6D16-CB95-ADD3352A1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492" y="4860725"/>
              <a:ext cx="320711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×</a:t>
              </a:r>
            </a:p>
          </p:txBody>
        </p:sp>
        <p:grpSp>
          <p:nvGrpSpPr>
            <p:cNvPr id="27700" name="Group 82">
              <a:extLst>
                <a:ext uri="{FF2B5EF4-FFF2-40B4-BE49-F238E27FC236}">
                  <a16:creationId xmlns:a16="http://schemas.microsoft.com/office/drawing/2014/main" id="{C96EDF5C-92F6-9500-DFA0-BB9CADBD0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0822" y="4727367"/>
              <a:ext cx="596495" cy="642977"/>
              <a:chOff x="1378219" y="4111136"/>
              <a:chExt cx="596495" cy="642977"/>
            </a:xfrm>
          </p:grpSpPr>
          <p:sp>
            <p:nvSpPr>
              <p:cNvPr id="28722" name="Rectangle 83">
                <a:extLst>
                  <a:ext uri="{FF2B5EF4-FFF2-40B4-BE49-F238E27FC236}">
                    <a16:creationId xmlns:a16="http://schemas.microsoft.com/office/drawing/2014/main" id="{52609FE4-FA86-EDC4-7B23-0A9A4B03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733" y="4111136"/>
                <a:ext cx="596967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2</a:t>
                </a:r>
              </a:p>
            </p:txBody>
          </p:sp>
          <p:sp>
            <p:nvSpPr>
              <p:cNvPr id="28723" name="Rectangle 84">
                <a:extLst>
                  <a:ext uri="{FF2B5EF4-FFF2-40B4-BE49-F238E27FC236}">
                    <a16:creationId xmlns:a16="http://schemas.microsoft.com/office/drawing/2014/main" id="{AA1845FC-5B19-D206-BDB5-9E641BD15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311" y="4384203"/>
                <a:ext cx="53981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9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AE396ED9-7E2E-433B-52FB-C0722370FFCB}"/>
                  </a:ext>
                </a:extLst>
              </p:cNvPr>
              <p:cNvCxnSpPr/>
              <p:nvPr/>
            </p:nvCxnSpPr>
            <p:spPr>
              <a:xfrm>
                <a:off x="1526975" y="4431830"/>
                <a:ext cx="330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21" name="Rectangle 112">
              <a:extLst>
                <a:ext uri="{FF2B5EF4-FFF2-40B4-BE49-F238E27FC236}">
                  <a16:creationId xmlns:a16="http://schemas.microsoft.com/office/drawing/2014/main" id="{8872917D-174D-7413-4542-C5A50EEB2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056" y="4878189"/>
              <a:ext cx="320711" cy="3683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=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62929CF-61F0-D805-CACD-95F1FBFA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2066925"/>
            <a:ext cx="11049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latin typeface="+mn-lt"/>
              </a:rPr>
              <a:t>3 × 3 = 9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2AA7015-CFB5-AF33-DC1B-856C6614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371725"/>
            <a:ext cx="121920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4 × 4 = 16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BD0E086-3945-7C01-4729-9224A8500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2949575"/>
            <a:ext cx="11049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2 × 1 = 2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585E41D-7092-9C51-ABCE-9CED7E845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763" y="3254375"/>
            <a:ext cx="125412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5 × 6 = 30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AA0302-532A-C482-4A2E-B031AEFFC65F}"/>
              </a:ext>
            </a:extLst>
          </p:cNvPr>
          <p:cNvGrpSpPr>
            <a:grpSpLocks/>
          </p:cNvGrpSpPr>
          <p:nvPr/>
        </p:nvGrpSpPr>
        <p:grpSpPr bwMode="auto">
          <a:xfrm>
            <a:off x="4814888" y="2919413"/>
            <a:ext cx="1655762" cy="642937"/>
            <a:chOff x="4814762" y="2919112"/>
            <a:chExt cx="1656370" cy="642977"/>
          </a:xfrm>
        </p:grpSpPr>
        <p:grpSp>
          <p:nvGrpSpPr>
            <p:cNvPr id="27688" name="Group 49">
              <a:extLst>
                <a:ext uri="{FF2B5EF4-FFF2-40B4-BE49-F238E27FC236}">
                  <a16:creationId xmlns:a16="http://schemas.microsoft.com/office/drawing/2014/main" id="{07FB1EFA-247B-ED3D-156F-F69FC61E1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9303" y="2919112"/>
              <a:ext cx="596495" cy="642977"/>
              <a:chOff x="1378219" y="4111136"/>
              <a:chExt cx="596495" cy="642977"/>
            </a:xfrm>
          </p:grpSpPr>
          <p:sp>
            <p:nvSpPr>
              <p:cNvPr id="28715" name="Rectangle 50">
                <a:extLst>
                  <a:ext uri="{FF2B5EF4-FFF2-40B4-BE49-F238E27FC236}">
                    <a16:creationId xmlns:a16="http://schemas.microsoft.com/office/drawing/2014/main" id="{1ACE58FD-6578-88BE-4DB1-2F8B340FB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43" y="4111136"/>
                <a:ext cx="597119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2</a:t>
                </a:r>
              </a:p>
            </p:txBody>
          </p:sp>
          <p:sp>
            <p:nvSpPr>
              <p:cNvPr id="28716" name="Rectangle 51">
                <a:extLst>
                  <a:ext uri="{FF2B5EF4-FFF2-40B4-BE49-F238E27FC236}">
                    <a16:creationId xmlns:a16="http://schemas.microsoft.com/office/drawing/2014/main" id="{DA68FEC2-6AF4-5E17-4E01-4A7F256A9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829" y="4384203"/>
                <a:ext cx="539948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30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B83488B-8850-0D12-CCB7-0828BEF92EF7}"/>
                  </a:ext>
                </a:extLst>
              </p:cNvPr>
              <p:cNvCxnSpPr/>
              <p:nvPr/>
            </p:nvCxnSpPr>
            <p:spPr>
              <a:xfrm>
                <a:off x="1527523" y="4431831"/>
                <a:ext cx="3303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09" name="Rectangle 53">
              <a:extLst>
                <a:ext uri="{FF2B5EF4-FFF2-40B4-BE49-F238E27FC236}">
                  <a16:creationId xmlns:a16="http://schemas.microsoft.com/office/drawing/2014/main" id="{E2ABF2E1-1C25-70C9-4C9D-355C0AC92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762" y="3052470"/>
              <a:ext cx="320793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=</a:t>
              </a:r>
            </a:p>
          </p:txBody>
        </p:sp>
        <p:grpSp>
          <p:nvGrpSpPr>
            <p:cNvPr id="27690" name="Group 115">
              <a:extLst>
                <a:ext uri="{FF2B5EF4-FFF2-40B4-BE49-F238E27FC236}">
                  <a16:creationId xmlns:a16="http://schemas.microsoft.com/office/drawing/2014/main" id="{1FA2F9A5-7CB4-94EE-8F6F-F3E3CE3BA5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4637" y="2919112"/>
              <a:ext cx="596495" cy="642977"/>
              <a:chOff x="1378219" y="4111136"/>
              <a:chExt cx="596495" cy="642977"/>
            </a:xfrm>
          </p:grpSpPr>
          <p:sp>
            <p:nvSpPr>
              <p:cNvPr id="28712" name="Rectangle 116">
                <a:extLst>
                  <a:ext uri="{FF2B5EF4-FFF2-40B4-BE49-F238E27FC236}">
                    <a16:creationId xmlns:a16="http://schemas.microsoft.com/office/drawing/2014/main" id="{24F6815A-2C90-DAF4-CFF2-EBDEA064A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595" y="4111136"/>
                <a:ext cx="597119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</a:t>
                </a:r>
              </a:p>
            </p:txBody>
          </p:sp>
          <p:sp>
            <p:nvSpPr>
              <p:cNvPr id="28713" name="Rectangle 117">
                <a:extLst>
                  <a:ext uri="{FF2B5EF4-FFF2-40B4-BE49-F238E27FC236}">
                    <a16:creationId xmlns:a16="http://schemas.microsoft.com/office/drawing/2014/main" id="{2F0F95DE-2960-5C71-F0CD-4213483C0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180" y="4384203"/>
                <a:ext cx="539948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>
                    <a:latin typeface="+mn-lt"/>
                  </a:rPr>
                  <a:t>15</a:t>
                </a: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7CEF945-2590-C2A9-B45B-C11C89C5A900}"/>
                  </a:ext>
                </a:extLst>
              </p:cNvPr>
              <p:cNvCxnSpPr/>
              <p:nvPr/>
            </p:nvCxnSpPr>
            <p:spPr>
              <a:xfrm>
                <a:off x="1526875" y="4431831"/>
                <a:ext cx="3303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11" name="Rectangle 119">
              <a:extLst>
                <a:ext uri="{FF2B5EF4-FFF2-40B4-BE49-F238E27FC236}">
                  <a16:creationId xmlns:a16="http://schemas.microsoft.com/office/drawing/2014/main" id="{57B0557D-0D31-93D6-49BE-17C576CFB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446" y="3052470"/>
              <a:ext cx="320793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=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BD9C631-2C1C-9DE7-2A33-C4005D732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3832225"/>
            <a:ext cx="12414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7 × 4 = 28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4C4FC48-51A0-7474-1A0A-1208AC50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4137025"/>
            <a:ext cx="123507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8 × 7 = 56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8403A5-35EA-40C4-C566-B332D63D3E9F}"/>
              </a:ext>
            </a:extLst>
          </p:cNvPr>
          <p:cNvGrpSpPr>
            <a:grpSpLocks/>
          </p:cNvGrpSpPr>
          <p:nvPr/>
        </p:nvGrpSpPr>
        <p:grpSpPr bwMode="auto">
          <a:xfrm>
            <a:off x="4814888" y="3832225"/>
            <a:ext cx="2554287" cy="642938"/>
            <a:chOff x="4814762" y="3831829"/>
            <a:chExt cx="2555877" cy="642977"/>
          </a:xfrm>
        </p:grpSpPr>
        <p:grpSp>
          <p:nvGrpSpPr>
            <p:cNvPr id="27674" name="Group 72">
              <a:extLst>
                <a:ext uri="{FF2B5EF4-FFF2-40B4-BE49-F238E27FC236}">
                  <a16:creationId xmlns:a16="http://schemas.microsoft.com/office/drawing/2014/main" id="{EE47EA9B-90E9-67EB-9A09-3E9A194E29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9321" y="3831829"/>
              <a:ext cx="597104" cy="642421"/>
              <a:chOff x="1378237" y="4111136"/>
              <a:chExt cx="597104" cy="642421"/>
            </a:xfrm>
          </p:grpSpPr>
          <p:sp>
            <p:nvSpPr>
              <p:cNvPr id="28705" name="Rectangle 73">
                <a:extLst>
                  <a:ext uri="{FF2B5EF4-FFF2-40B4-BE49-F238E27FC236}">
                    <a16:creationId xmlns:a16="http://schemas.microsoft.com/office/drawing/2014/main" id="{52BE326D-B9C6-5DFC-7C7E-EA0892DD5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305" y="4111136"/>
                <a:ext cx="59727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 dirty="0">
                    <a:latin typeface="+mn-lt"/>
                  </a:rPr>
                  <a:t>28</a:t>
                </a:r>
              </a:p>
            </p:txBody>
          </p:sp>
          <p:sp>
            <p:nvSpPr>
              <p:cNvPr id="28706" name="Rectangle 74">
                <a:extLst>
                  <a:ext uri="{FF2B5EF4-FFF2-40B4-BE49-F238E27FC236}">
                    <a16:creationId xmlns:a16="http://schemas.microsoft.com/office/drawing/2014/main" id="{0EAE5325-DB1E-197D-EFA8-4CA022C23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898" y="4384203"/>
                <a:ext cx="54008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 dirty="0">
                    <a:latin typeface="+mn-lt"/>
                  </a:rPr>
                  <a:t>56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3454C00-598F-0A9B-AE86-10375F7C681B}"/>
                  </a:ext>
                </a:extLst>
              </p:cNvPr>
              <p:cNvCxnSpPr/>
              <p:nvPr/>
            </p:nvCxnSpPr>
            <p:spPr>
              <a:xfrm>
                <a:off x="1527623" y="4431830"/>
                <a:ext cx="3304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99" name="Rectangle 76">
              <a:extLst>
                <a:ext uri="{FF2B5EF4-FFF2-40B4-BE49-F238E27FC236}">
                  <a16:creationId xmlns:a16="http://schemas.microsoft.com/office/drawing/2014/main" id="{A1E37A60-DCDA-28EA-B0E3-8973D1B4D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762" y="3965187"/>
              <a:ext cx="320875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>
                  <a:latin typeface="+mn-lt"/>
                </a:rPr>
                <a:t>=</a:t>
              </a:r>
            </a:p>
          </p:txBody>
        </p:sp>
        <p:grpSp>
          <p:nvGrpSpPr>
            <p:cNvPr id="27676" name="Group 130">
              <a:extLst>
                <a:ext uri="{FF2B5EF4-FFF2-40B4-BE49-F238E27FC236}">
                  <a16:creationId xmlns:a16="http://schemas.microsoft.com/office/drawing/2014/main" id="{D6270AFD-B69F-2906-287C-2B27CD00DA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0513" y="3831829"/>
              <a:ext cx="1460126" cy="642977"/>
              <a:chOff x="1377610" y="4111136"/>
              <a:chExt cx="1460126" cy="642977"/>
            </a:xfrm>
          </p:grpSpPr>
          <p:sp>
            <p:nvSpPr>
              <p:cNvPr id="28702" name="Rectangle 131">
                <a:extLst>
                  <a:ext uri="{FF2B5EF4-FFF2-40B4-BE49-F238E27FC236}">
                    <a16:creationId xmlns:a16="http://schemas.microsoft.com/office/drawing/2014/main" id="{6A6DE0AD-7B21-5AF9-79BD-551D2365D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916" y="4111136"/>
                <a:ext cx="59727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 dirty="0">
                    <a:latin typeface="+mn-lt"/>
                  </a:rPr>
                  <a:t>7</a:t>
                </a:r>
              </a:p>
            </p:txBody>
          </p:sp>
          <p:sp>
            <p:nvSpPr>
              <p:cNvPr id="28703" name="Rectangle 132">
                <a:extLst>
                  <a:ext uri="{FF2B5EF4-FFF2-40B4-BE49-F238E27FC236}">
                    <a16:creationId xmlns:a16="http://schemas.microsoft.com/office/drawing/2014/main" id="{9568013C-9892-8FE6-B660-B02723581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509" y="4384203"/>
                <a:ext cx="54008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 dirty="0">
                    <a:latin typeface="+mn-lt"/>
                  </a:rPr>
                  <a:t>14</a:t>
                </a: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E083B59A-A66B-42A8-1F92-97C00BD1E25A}"/>
                  </a:ext>
                </a:extLst>
              </p:cNvPr>
              <p:cNvCxnSpPr/>
              <p:nvPr/>
            </p:nvCxnSpPr>
            <p:spPr>
              <a:xfrm>
                <a:off x="1527234" y="4431830"/>
                <a:ext cx="3304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31">
                <a:extLst>
                  <a:ext uri="{FF2B5EF4-FFF2-40B4-BE49-F238E27FC236}">
                    <a16:creationId xmlns:a16="http://schemas.microsoft.com/office/drawing/2014/main" id="{C063C473-A7FD-5CCD-38CF-7DDD12763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0465" y="4111136"/>
                <a:ext cx="59727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 dirty="0">
                    <a:latin typeface="+mn-lt"/>
                  </a:rPr>
                  <a:t>1</a:t>
                </a:r>
              </a:p>
            </p:txBody>
          </p:sp>
          <p:sp>
            <p:nvSpPr>
              <p:cNvPr id="102" name="Rectangle 132">
                <a:extLst>
                  <a:ext uri="{FF2B5EF4-FFF2-40B4-BE49-F238E27FC236}">
                    <a16:creationId xmlns:a16="http://schemas.microsoft.com/office/drawing/2014/main" id="{DB309F3D-1230-8608-D06A-88D2546E9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057" y="4384203"/>
                <a:ext cx="540086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b="1" dirty="0">
                    <a:latin typeface="+mn-lt"/>
                  </a:rPr>
                  <a:t>2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151BA12-C52F-C294-2ABF-AF2804986A82}"/>
                  </a:ext>
                </a:extLst>
              </p:cNvPr>
              <p:cNvCxnSpPr/>
              <p:nvPr/>
            </p:nvCxnSpPr>
            <p:spPr>
              <a:xfrm>
                <a:off x="2358013" y="4431830"/>
                <a:ext cx="3304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01" name="Rectangle 134">
              <a:extLst>
                <a:ext uri="{FF2B5EF4-FFF2-40B4-BE49-F238E27FC236}">
                  <a16:creationId xmlns:a16="http://schemas.microsoft.com/office/drawing/2014/main" id="{88B42A44-A164-54B8-06F6-911E7481E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192" y="3965187"/>
              <a:ext cx="320875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 dirty="0">
                  <a:latin typeface="+mn-lt"/>
                </a:rPr>
                <a:t>=</a:t>
              </a:r>
            </a:p>
          </p:txBody>
        </p:sp>
        <p:sp>
          <p:nvSpPr>
            <p:cNvPr id="100" name="Rectangle 134">
              <a:extLst>
                <a:ext uri="{FF2B5EF4-FFF2-40B4-BE49-F238E27FC236}">
                  <a16:creationId xmlns:a16="http://schemas.microsoft.com/office/drawing/2014/main" id="{09EDC2B9-D907-6807-2991-00E93A9E6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621" y="3965187"/>
              <a:ext cx="320875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b="1" dirty="0">
                  <a:latin typeface="+mn-lt"/>
                </a:rPr>
                <a:t>=</a:t>
              </a:r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8F6257F-B7C6-A7C1-29A4-639ED686C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702175"/>
            <a:ext cx="12144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8 × 2 = 16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2C4E513-B7DC-00F8-396B-E66A9A0BC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5008563"/>
            <a:ext cx="1446213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12 × 9 = 108</a:t>
            </a:r>
          </a:p>
        </p:txBody>
      </p:sp>
      <p:sp>
        <p:nvSpPr>
          <p:cNvPr id="106" name="Reveal answer 1">
            <a:extLst>
              <a:ext uri="{FF2B5EF4-FFF2-40B4-BE49-F238E27FC236}">
                <a16:creationId xmlns:a16="http://schemas.microsoft.com/office/drawing/2014/main" id="{E09E0AC3-E9E4-6EBC-6839-D8E65AD611DB}"/>
              </a:ext>
            </a:extLst>
          </p:cNvPr>
          <p:cNvSpPr/>
          <p:nvPr/>
        </p:nvSpPr>
        <p:spPr>
          <a:xfrm>
            <a:off x="3527425" y="2322513"/>
            <a:ext cx="1114425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08" name="Reveal answer 2">
            <a:extLst>
              <a:ext uri="{FF2B5EF4-FFF2-40B4-BE49-F238E27FC236}">
                <a16:creationId xmlns:a16="http://schemas.microsoft.com/office/drawing/2014/main" id="{E6141E4B-A9BD-A57D-8659-9B39AD293340}"/>
              </a:ext>
            </a:extLst>
          </p:cNvPr>
          <p:cNvSpPr/>
          <p:nvPr/>
        </p:nvSpPr>
        <p:spPr>
          <a:xfrm>
            <a:off x="3527425" y="3194050"/>
            <a:ext cx="1114425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09" name="Reveal answer 3">
            <a:extLst>
              <a:ext uri="{FF2B5EF4-FFF2-40B4-BE49-F238E27FC236}">
                <a16:creationId xmlns:a16="http://schemas.microsoft.com/office/drawing/2014/main" id="{3CC26820-F24A-0C0A-A3BC-D530C381BD4C}"/>
              </a:ext>
            </a:extLst>
          </p:cNvPr>
          <p:cNvSpPr/>
          <p:nvPr/>
        </p:nvSpPr>
        <p:spPr>
          <a:xfrm>
            <a:off x="3527425" y="4065588"/>
            <a:ext cx="1114425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21" name="Reveal answer 4">
            <a:extLst>
              <a:ext uri="{FF2B5EF4-FFF2-40B4-BE49-F238E27FC236}">
                <a16:creationId xmlns:a16="http://schemas.microsoft.com/office/drawing/2014/main" id="{DB7615F4-AF94-3DFE-3A70-8471C03F122D}"/>
              </a:ext>
            </a:extLst>
          </p:cNvPr>
          <p:cNvSpPr/>
          <p:nvPr/>
        </p:nvSpPr>
        <p:spPr>
          <a:xfrm>
            <a:off x="3527425" y="4937125"/>
            <a:ext cx="1114425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9" grpId="0"/>
      <p:bldP spid="2" grpId="0"/>
      <p:bldP spid="107" grpId="0"/>
      <p:bldP spid="114" grpId="0"/>
      <p:bldP spid="115" grpId="0"/>
      <p:bldP spid="125" grpId="0"/>
      <p:bldP spid="126" grpId="0"/>
      <p:bldP spid="136" grpId="0"/>
      <p:bldP spid="137" grpId="0"/>
      <p:bldP spid="106" grpId="0" animBg="1"/>
      <p:bldP spid="106" grpId="1" animBg="1"/>
      <p:bldP spid="108" grpId="0" animBg="1"/>
      <p:bldP spid="108" grpId="1" animBg="1"/>
      <p:bldP spid="109" grpId="0" animBg="1"/>
      <p:bldP spid="109" grpId="1" animBg="1"/>
      <p:bldP spid="121" grpId="0" animBg="1"/>
      <p:bldP spid="12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0">
            <a:extLst>
              <a:ext uri="{FF2B5EF4-FFF2-40B4-BE49-F238E27FC236}">
                <a16:creationId xmlns:a16="http://schemas.microsoft.com/office/drawing/2014/main" id="{7C42F8D2-DE67-A26D-283B-09601CBFE9C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Divide Proper Fractions by Whole Numbers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7BA9E7-82F6-228F-1A73-2A0AFAC15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1057275"/>
            <a:ext cx="7735887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>
                <a:latin typeface="+mn-lt"/>
              </a:rPr>
              <a:t>When you divide a fraction by a whole number, you have to multiply the fraction’s denominator by the whole number. Don’t forget to write your answer in its simplest form.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11B8E-9D13-FE35-3912-74B0B50BB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5462588"/>
            <a:ext cx="76327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Compare your answers with a partner. Can you explain to each other how you carried out each calculation?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8B6BCE-0B27-96C5-1BEE-53582DA4D937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2089150"/>
            <a:ext cx="1395413" cy="642938"/>
            <a:chOff x="1308227" y="2088509"/>
            <a:chExt cx="1394951" cy="642977"/>
          </a:xfrm>
        </p:grpSpPr>
        <p:grpSp>
          <p:nvGrpSpPr>
            <p:cNvPr id="28722" name="Group 4">
              <a:extLst>
                <a:ext uri="{FF2B5EF4-FFF2-40B4-BE49-F238E27FC236}">
                  <a16:creationId xmlns:a16="http://schemas.microsoft.com/office/drawing/2014/main" id="{4CB1CA2E-AB2B-92A0-0CCB-6C2155C0EA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227" y="2088509"/>
              <a:ext cx="596495" cy="642977"/>
              <a:chOff x="1378219" y="4111136"/>
              <a:chExt cx="596495" cy="642977"/>
            </a:xfrm>
          </p:grpSpPr>
          <p:sp>
            <p:nvSpPr>
              <p:cNvPr id="29750" name="Rectangle 5">
                <a:extLst>
                  <a:ext uri="{FF2B5EF4-FFF2-40B4-BE49-F238E27FC236}">
                    <a16:creationId xmlns:a16="http://schemas.microsoft.com/office/drawing/2014/main" id="{D84B078C-CED4-C7DA-FEAE-47582FB3B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702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5</a:t>
                </a:r>
              </a:p>
            </p:txBody>
          </p:sp>
          <p:sp>
            <p:nvSpPr>
              <p:cNvPr id="29751" name="Rectangle 6">
                <a:extLst>
                  <a:ext uri="{FF2B5EF4-FFF2-40B4-BE49-F238E27FC236}">
                    <a16:creationId xmlns:a16="http://schemas.microsoft.com/office/drawing/2014/main" id="{DC296F12-F3DC-2890-9F27-9DBC6C426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85" y="4384203"/>
                <a:ext cx="53957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6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3574583-2873-7D01-F62B-C00ACCAA83B2}"/>
                  </a:ext>
                </a:extLst>
              </p:cNvPr>
              <p:cNvCxnSpPr/>
              <p:nvPr/>
            </p:nvCxnSpPr>
            <p:spPr>
              <a:xfrm>
                <a:off x="1527394" y="4431830"/>
                <a:ext cx="3300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23" name="Rectangle 3">
              <a:extLst>
                <a:ext uri="{FF2B5EF4-FFF2-40B4-BE49-F238E27FC236}">
                  <a16:creationId xmlns:a16="http://schemas.microsoft.com/office/drawing/2014/main" id="{5A141A05-E968-1B66-CD89-0C17E26B6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037" y="2225042"/>
              <a:ext cx="415787" cy="369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9pPr>
            </a:lstStyle>
            <a:p>
              <a:pPr eaLnBrk="1" hangingPunct="1"/>
              <a:r>
                <a:rPr lang="en-US" altLang="en-US">
                  <a:latin typeface="+mn-lt"/>
                  <a:ea typeface="MS Gothic" panose="020B0609070205080204" pitchFamily="49" charset="-128"/>
                </a:rPr>
                <a:t>÷</a:t>
              </a:r>
              <a:endParaRPr lang="en-GB" altLang="en-US">
                <a:latin typeface="+mn-lt"/>
              </a:endParaRPr>
            </a:p>
          </p:txBody>
        </p:sp>
        <p:sp>
          <p:nvSpPr>
            <p:cNvPr id="29748" name="Rectangle 13">
              <a:extLst>
                <a:ext uri="{FF2B5EF4-FFF2-40B4-BE49-F238E27FC236}">
                  <a16:creationId xmlns:a16="http://schemas.microsoft.com/office/drawing/2014/main" id="{A0EF8F97-A8CD-58AE-7FA3-1D02C4017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215" y="2225042"/>
              <a:ext cx="306286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2</a:t>
              </a:r>
            </a:p>
          </p:txBody>
        </p:sp>
        <p:sp>
          <p:nvSpPr>
            <p:cNvPr id="29749" name="Rectangle 89">
              <a:extLst>
                <a:ext uri="{FF2B5EF4-FFF2-40B4-BE49-F238E27FC236}">
                  <a16:creationId xmlns:a16="http://schemas.microsoft.com/office/drawing/2014/main" id="{971283F1-F8B5-CB9F-D644-BAE80C1AB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609" y="2229806"/>
              <a:ext cx="320569" cy="3699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=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D6FFD80-8F37-874A-A306-8035D7BC3E69}"/>
              </a:ext>
            </a:extLst>
          </p:cNvPr>
          <p:cNvGrpSpPr>
            <a:grpSpLocks/>
          </p:cNvGrpSpPr>
          <p:nvPr/>
        </p:nvGrpSpPr>
        <p:grpSpPr bwMode="auto">
          <a:xfrm>
            <a:off x="2587625" y="2089150"/>
            <a:ext cx="596900" cy="642938"/>
            <a:chOff x="1378219" y="4111136"/>
            <a:chExt cx="596495" cy="642977"/>
          </a:xfrm>
        </p:grpSpPr>
        <p:sp>
          <p:nvSpPr>
            <p:cNvPr id="29743" name="Rectangle 91">
              <a:extLst>
                <a:ext uri="{FF2B5EF4-FFF2-40B4-BE49-F238E27FC236}">
                  <a16:creationId xmlns:a16="http://schemas.microsoft.com/office/drawing/2014/main" id="{53A23960-0D94-F315-2BD2-BE5034916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dirty="0">
                  <a:latin typeface="+mn-lt"/>
                </a:rPr>
                <a:t>5</a:t>
              </a:r>
            </a:p>
          </p:txBody>
        </p:sp>
        <p:sp>
          <p:nvSpPr>
            <p:cNvPr id="29744" name="Rectangle 92">
              <a:extLst>
                <a:ext uri="{FF2B5EF4-FFF2-40B4-BE49-F238E27FC236}">
                  <a16:creationId xmlns:a16="http://schemas.microsoft.com/office/drawing/2014/main" id="{CBB60AD5-4238-BC8B-1B43-E3D4B34E8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12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84F199A-36CB-F5FB-BA6F-29C07C475DFE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8AD3D02-0339-7642-444D-3E53358A6C34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2943225"/>
            <a:ext cx="1395413" cy="642938"/>
            <a:chOff x="1308227" y="2942604"/>
            <a:chExt cx="1394951" cy="642977"/>
          </a:xfrm>
        </p:grpSpPr>
        <p:grpSp>
          <p:nvGrpSpPr>
            <p:cNvPr id="28712" name="Group 94">
              <a:extLst>
                <a:ext uri="{FF2B5EF4-FFF2-40B4-BE49-F238E27FC236}">
                  <a16:creationId xmlns:a16="http://schemas.microsoft.com/office/drawing/2014/main" id="{03BA2B1D-AE64-D26C-EF3B-40C9E4850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227" y="2942604"/>
              <a:ext cx="596495" cy="642977"/>
              <a:chOff x="1378219" y="4111136"/>
              <a:chExt cx="596495" cy="642977"/>
            </a:xfrm>
          </p:grpSpPr>
          <p:sp>
            <p:nvSpPr>
              <p:cNvPr id="29740" name="Rectangle 105">
                <a:extLst>
                  <a:ext uri="{FF2B5EF4-FFF2-40B4-BE49-F238E27FC236}">
                    <a16:creationId xmlns:a16="http://schemas.microsoft.com/office/drawing/2014/main" id="{FB5F57FF-AB67-EBCB-94C4-0FEA6E52D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702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7</a:t>
                </a:r>
              </a:p>
            </p:txBody>
          </p:sp>
          <p:sp>
            <p:nvSpPr>
              <p:cNvPr id="29741" name="Rectangle 107">
                <a:extLst>
                  <a:ext uri="{FF2B5EF4-FFF2-40B4-BE49-F238E27FC236}">
                    <a16:creationId xmlns:a16="http://schemas.microsoft.com/office/drawing/2014/main" id="{0579750A-126B-C61A-7CD1-8B99DE255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85" y="4384203"/>
                <a:ext cx="539571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9</a:t>
                </a:r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EEE5180-A21F-EC3E-5A2B-12EF05EA2153}"/>
                  </a:ext>
                </a:extLst>
              </p:cNvPr>
              <p:cNvCxnSpPr/>
              <p:nvPr/>
            </p:nvCxnSpPr>
            <p:spPr>
              <a:xfrm>
                <a:off x="1527394" y="4431830"/>
                <a:ext cx="3300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13" name="Rectangle 120">
              <a:extLst>
                <a:ext uri="{FF2B5EF4-FFF2-40B4-BE49-F238E27FC236}">
                  <a16:creationId xmlns:a16="http://schemas.microsoft.com/office/drawing/2014/main" id="{95E052A0-1EC7-AAC9-E9E7-54183FAE3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037" y="3079137"/>
              <a:ext cx="415787" cy="369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9pPr>
            </a:lstStyle>
            <a:p>
              <a:pPr eaLnBrk="1" hangingPunct="1"/>
              <a:r>
                <a:rPr lang="en-US" altLang="en-US">
                  <a:latin typeface="+mn-lt"/>
                  <a:ea typeface="MS Gothic" panose="020B0609070205080204" pitchFamily="49" charset="-128"/>
                </a:rPr>
                <a:t>÷</a:t>
              </a:r>
              <a:endParaRPr lang="en-GB" altLang="en-US">
                <a:latin typeface="+mn-lt"/>
              </a:endParaRPr>
            </a:p>
          </p:txBody>
        </p:sp>
        <p:sp>
          <p:nvSpPr>
            <p:cNvPr id="29738" name="Rectangle 121">
              <a:extLst>
                <a:ext uri="{FF2B5EF4-FFF2-40B4-BE49-F238E27FC236}">
                  <a16:creationId xmlns:a16="http://schemas.microsoft.com/office/drawing/2014/main" id="{2B34B784-83FB-F464-528A-CE81CA97B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215" y="3079137"/>
              <a:ext cx="306286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5</a:t>
              </a:r>
            </a:p>
          </p:txBody>
        </p:sp>
        <p:sp>
          <p:nvSpPr>
            <p:cNvPr id="29739" name="Rectangle 122">
              <a:extLst>
                <a:ext uri="{FF2B5EF4-FFF2-40B4-BE49-F238E27FC236}">
                  <a16:creationId xmlns:a16="http://schemas.microsoft.com/office/drawing/2014/main" id="{7E380CAB-9274-8203-017C-D55A5881E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609" y="3083901"/>
              <a:ext cx="320569" cy="3699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=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1B4E9FB-CE13-0C1A-3DE9-0E7C8BE72019}"/>
              </a:ext>
            </a:extLst>
          </p:cNvPr>
          <p:cNvGrpSpPr>
            <a:grpSpLocks/>
          </p:cNvGrpSpPr>
          <p:nvPr/>
        </p:nvGrpSpPr>
        <p:grpSpPr bwMode="auto">
          <a:xfrm>
            <a:off x="2587625" y="2943225"/>
            <a:ext cx="596900" cy="642938"/>
            <a:chOff x="1378219" y="4111136"/>
            <a:chExt cx="596495" cy="642977"/>
          </a:xfrm>
        </p:grpSpPr>
        <p:sp>
          <p:nvSpPr>
            <p:cNvPr id="29733" name="Rectangle 126">
              <a:extLst>
                <a:ext uri="{FF2B5EF4-FFF2-40B4-BE49-F238E27FC236}">
                  <a16:creationId xmlns:a16="http://schemas.microsoft.com/office/drawing/2014/main" id="{0F0A7595-84F9-458B-3DFD-FB1B89CAF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7</a:t>
              </a:r>
            </a:p>
          </p:txBody>
        </p:sp>
        <p:sp>
          <p:nvSpPr>
            <p:cNvPr id="29734" name="Rectangle 127">
              <a:extLst>
                <a:ext uri="{FF2B5EF4-FFF2-40B4-BE49-F238E27FC236}">
                  <a16:creationId xmlns:a16="http://schemas.microsoft.com/office/drawing/2014/main" id="{78BD2C7C-9674-EF2E-12FC-48A3BF0A3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45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BF3C565-58D3-AF0E-6523-A08B24D2B99E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B65A29-0FD3-DB9E-8D70-DBC19E1629D2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2089150"/>
            <a:ext cx="1395412" cy="642938"/>
            <a:chOff x="5148322" y="2088509"/>
            <a:chExt cx="1394951" cy="642977"/>
          </a:xfrm>
        </p:grpSpPr>
        <p:grpSp>
          <p:nvGrpSpPr>
            <p:cNvPr id="28702" name="Group 129">
              <a:extLst>
                <a:ext uri="{FF2B5EF4-FFF2-40B4-BE49-F238E27FC236}">
                  <a16:creationId xmlns:a16="http://schemas.microsoft.com/office/drawing/2014/main" id="{C4D5F444-A5D0-85BF-2EA1-BFC3697CB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322" y="2088509"/>
              <a:ext cx="596495" cy="642977"/>
              <a:chOff x="1378219" y="4111136"/>
              <a:chExt cx="596495" cy="642977"/>
            </a:xfrm>
          </p:grpSpPr>
          <p:sp>
            <p:nvSpPr>
              <p:cNvPr id="29730" name="Rectangle 137">
                <a:extLst>
                  <a:ext uri="{FF2B5EF4-FFF2-40B4-BE49-F238E27FC236}">
                    <a16:creationId xmlns:a16="http://schemas.microsoft.com/office/drawing/2014/main" id="{4C5D7FBB-92C1-177C-3DFC-EC52EB04A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703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5</a:t>
                </a:r>
              </a:p>
            </p:txBody>
          </p:sp>
          <p:sp>
            <p:nvSpPr>
              <p:cNvPr id="29731" name="Rectangle 138">
                <a:extLst>
                  <a:ext uri="{FF2B5EF4-FFF2-40B4-BE49-F238E27FC236}">
                    <a16:creationId xmlns:a16="http://schemas.microsoft.com/office/drawing/2014/main" id="{045734C9-60B8-0C3B-3A8F-44C2E973A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85" y="4384203"/>
                <a:ext cx="539572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12</a:t>
                </a: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67B1173E-CE43-D439-9897-B654387E3613}"/>
                  </a:ext>
                </a:extLst>
              </p:cNvPr>
              <p:cNvCxnSpPr/>
              <p:nvPr/>
            </p:nvCxnSpPr>
            <p:spPr>
              <a:xfrm>
                <a:off x="1527395" y="4431830"/>
                <a:ext cx="33009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03" name="Rectangle 140">
              <a:extLst>
                <a:ext uri="{FF2B5EF4-FFF2-40B4-BE49-F238E27FC236}">
                  <a16:creationId xmlns:a16="http://schemas.microsoft.com/office/drawing/2014/main" id="{CE9D8A4B-18FE-3EDD-61EF-3C1C8E6E8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31" y="2225042"/>
              <a:ext cx="415788" cy="369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9pPr>
            </a:lstStyle>
            <a:p>
              <a:pPr eaLnBrk="1" hangingPunct="1"/>
              <a:r>
                <a:rPr lang="en-US" altLang="en-US">
                  <a:latin typeface="+mn-lt"/>
                  <a:ea typeface="MS Gothic" panose="020B0609070205080204" pitchFamily="49" charset="-128"/>
                </a:rPr>
                <a:t>÷</a:t>
              </a:r>
              <a:endParaRPr lang="en-GB" altLang="en-US">
                <a:latin typeface="+mn-lt"/>
              </a:endParaRPr>
            </a:p>
          </p:txBody>
        </p:sp>
        <p:sp>
          <p:nvSpPr>
            <p:cNvPr id="29728" name="Rectangle 141">
              <a:extLst>
                <a:ext uri="{FF2B5EF4-FFF2-40B4-BE49-F238E27FC236}">
                  <a16:creationId xmlns:a16="http://schemas.microsoft.com/office/drawing/2014/main" id="{D97A8EDE-0F48-889E-478C-0EE77D9CF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8310" y="2225042"/>
              <a:ext cx="309461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6</a:t>
              </a:r>
            </a:p>
          </p:txBody>
        </p:sp>
        <p:sp>
          <p:nvSpPr>
            <p:cNvPr id="29729" name="Rectangle 142">
              <a:extLst>
                <a:ext uri="{FF2B5EF4-FFF2-40B4-BE49-F238E27FC236}">
                  <a16:creationId xmlns:a16="http://schemas.microsoft.com/office/drawing/2014/main" id="{CBECACD6-BCC8-BCD7-6DBE-DB1A04F6B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2704" y="2229806"/>
              <a:ext cx="320569" cy="3699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=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AF4228E-A38C-D56A-F2DC-EDD7C0C85F9D}"/>
              </a:ext>
            </a:extLst>
          </p:cNvPr>
          <p:cNvGrpSpPr>
            <a:grpSpLocks/>
          </p:cNvGrpSpPr>
          <p:nvPr/>
        </p:nvGrpSpPr>
        <p:grpSpPr bwMode="auto">
          <a:xfrm>
            <a:off x="6427788" y="2089150"/>
            <a:ext cx="596900" cy="642938"/>
            <a:chOff x="1378219" y="4111136"/>
            <a:chExt cx="596495" cy="642977"/>
          </a:xfrm>
        </p:grpSpPr>
        <p:sp>
          <p:nvSpPr>
            <p:cNvPr id="29723" name="Rectangle 144">
              <a:extLst>
                <a:ext uri="{FF2B5EF4-FFF2-40B4-BE49-F238E27FC236}">
                  <a16:creationId xmlns:a16="http://schemas.microsoft.com/office/drawing/2014/main" id="{3DE13CC4-819D-CABF-CB16-9C4D4DB66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5</a:t>
              </a:r>
            </a:p>
          </p:txBody>
        </p:sp>
        <p:sp>
          <p:nvSpPr>
            <p:cNvPr id="29724" name="Rectangle 145">
              <a:extLst>
                <a:ext uri="{FF2B5EF4-FFF2-40B4-BE49-F238E27FC236}">
                  <a16:creationId xmlns:a16="http://schemas.microsoft.com/office/drawing/2014/main" id="{07E1578F-CA3B-9EB0-841C-7977C7127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72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F843E4C-D019-AD9F-8368-52124D73DACC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EF017A-8564-75A0-DA64-C95DBC198317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2865438"/>
            <a:ext cx="1395412" cy="642937"/>
            <a:chOff x="5148322" y="2866108"/>
            <a:chExt cx="1394951" cy="642977"/>
          </a:xfrm>
        </p:grpSpPr>
        <p:grpSp>
          <p:nvGrpSpPr>
            <p:cNvPr id="28692" name="Group 147">
              <a:extLst>
                <a:ext uri="{FF2B5EF4-FFF2-40B4-BE49-F238E27FC236}">
                  <a16:creationId xmlns:a16="http://schemas.microsoft.com/office/drawing/2014/main" id="{8B060DDB-32C3-32F4-4992-ABA816135E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322" y="2866108"/>
              <a:ext cx="596495" cy="642977"/>
              <a:chOff x="1378219" y="4111136"/>
              <a:chExt cx="596495" cy="642977"/>
            </a:xfrm>
          </p:grpSpPr>
          <p:sp>
            <p:nvSpPr>
              <p:cNvPr id="29720" name="Rectangle 148">
                <a:extLst>
                  <a:ext uri="{FF2B5EF4-FFF2-40B4-BE49-F238E27FC236}">
                    <a16:creationId xmlns:a16="http://schemas.microsoft.com/office/drawing/2014/main" id="{46987155-84A1-D995-4817-C3B93322E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19" y="4111136"/>
                <a:ext cx="596703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1</a:t>
                </a:r>
              </a:p>
            </p:txBody>
          </p:sp>
          <p:sp>
            <p:nvSpPr>
              <p:cNvPr id="29721" name="Rectangle 149">
                <a:extLst>
                  <a:ext uri="{FF2B5EF4-FFF2-40B4-BE49-F238E27FC236}">
                    <a16:creationId xmlns:a16="http://schemas.microsoft.com/office/drawing/2014/main" id="{5AEA1452-A0AE-8841-5F1C-5095A088A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85" y="4384203"/>
                <a:ext cx="539572" cy="369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>
                    <a:latin typeface="+mn-lt"/>
                  </a:rPr>
                  <a:t>4</a:t>
                </a: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DF7BB3A2-AC37-3001-805A-F1027AB6AC65}"/>
                  </a:ext>
                </a:extLst>
              </p:cNvPr>
              <p:cNvCxnSpPr/>
              <p:nvPr/>
            </p:nvCxnSpPr>
            <p:spPr>
              <a:xfrm>
                <a:off x="1527395" y="4431831"/>
                <a:ext cx="33009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93" name="Rectangle 151">
              <a:extLst>
                <a:ext uri="{FF2B5EF4-FFF2-40B4-BE49-F238E27FC236}">
                  <a16:creationId xmlns:a16="http://schemas.microsoft.com/office/drawing/2014/main" id="{81CB5984-4D83-439D-9035-A825694F2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31" y="3002641"/>
              <a:ext cx="415788" cy="369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00000000000000000" pitchFamily="2" charset="0"/>
                </a:defRPr>
              </a:lvl9pPr>
            </a:lstStyle>
            <a:p>
              <a:pPr eaLnBrk="1" hangingPunct="1"/>
              <a:r>
                <a:rPr lang="en-US" altLang="en-US">
                  <a:latin typeface="+mn-lt"/>
                  <a:ea typeface="MS Gothic" panose="020B0609070205080204" pitchFamily="49" charset="-128"/>
                </a:rPr>
                <a:t>÷</a:t>
              </a:r>
              <a:endParaRPr lang="en-GB" altLang="en-US">
                <a:latin typeface="+mn-lt"/>
              </a:endParaRPr>
            </a:p>
          </p:txBody>
        </p:sp>
        <p:sp>
          <p:nvSpPr>
            <p:cNvPr id="29718" name="Rectangle 152">
              <a:extLst>
                <a:ext uri="{FF2B5EF4-FFF2-40B4-BE49-F238E27FC236}">
                  <a16:creationId xmlns:a16="http://schemas.microsoft.com/office/drawing/2014/main" id="{50B5D6B5-F924-D005-A642-B1DD84548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8310" y="3002641"/>
              <a:ext cx="295177" cy="369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7</a:t>
              </a:r>
            </a:p>
          </p:txBody>
        </p:sp>
        <p:sp>
          <p:nvSpPr>
            <p:cNvPr id="29719" name="Rectangle 153">
              <a:extLst>
                <a:ext uri="{FF2B5EF4-FFF2-40B4-BE49-F238E27FC236}">
                  <a16:creationId xmlns:a16="http://schemas.microsoft.com/office/drawing/2014/main" id="{95274B41-016C-8A93-7FB4-2EAF65EB8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2704" y="3007404"/>
              <a:ext cx="320569" cy="36991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=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2C5F609-C781-B678-4FA3-7F2375298E72}"/>
              </a:ext>
            </a:extLst>
          </p:cNvPr>
          <p:cNvGrpSpPr>
            <a:grpSpLocks/>
          </p:cNvGrpSpPr>
          <p:nvPr/>
        </p:nvGrpSpPr>
        <p:grpSpPr bwMode="auto">
          <a:xfrm>
            <a:off x="6427788" y="2865438"/>
            <a:ext cx="596900" cy="642937"/>
            <a:chOff x="1378219" y="4111136"/>
            <a:chExt cx="596495" cy="642977"/>
          </a:xfrm>
        </p:grpSpPr>
        <p:sp>
          <p:nvSpPr>
            <p:cNvPr id="29713" name="Rectangle 155">
              <a:extLst>
                <a:ext uri="{FF2B5EF4-FFF2-40B4-BE49-F238E27FC236}">
                  <a16:creationId xmlns:a16="http://schemas.microsoft.com/office/drawing/2014/main" id="{FBE57970-5866-66B6-A76A-D5B4A68D8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1</a:t>
              </a:r>
            </a:p>
          </p:txBody>
        </p:sp>
        <p:sp>
          <p:nvSpPr>
            <p:cNvPr id="29714" name="Rectangle 156">
              <a:extLst>
                <a:ext uri="{FF2B5EF4-FFF2-40B4-BE49-F238E27FC236}">
                  <a16:creationId xmlns:a16="http://schemas.microsoft.com/office/drawing/2014/main" id="{89C5E86F-E52F-C426-68E3-D0D0A5FF0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28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EAD8B44-BFD7-CECB-0CE6-476EBCDF2D24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veal answer 1">
            <a:extLst>
              <a:ext uri="{FF2B5EF4-FFF2-40B4-BE49-F238E27FC236}">
                <a16:creationId xmlns:a16="http://schemas.microsoft.com/office/drawing/2014/main" id="{4C4E31F7-1ABB-ADF0-38BD-0B16B4E3CD73}"/>
              </a:ext>
            </a:extLst>
          </p:cNvPr>
          <p:cNvSpPr/>
          <p:nvPr/>
        </p:nvSpPr>
        <p:spPr>
          <a:xfrm>
            <a:off x="2703513" y="2301875"/>
            <a:ext cx="1116012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54" name="Reveal answer 2">
            <a:extLst>
              <a:ext uri="{FF2B5EF4-FFF2-40B4-BE49-F238E27FC236}">
                <a16:creationId xmlns:a16="http://schemas.microsoft.com/office/drawing/2014/main" id="{6AA841E8-68DA-9177-A544-98AAE44F4CF3}"/>
              </a:ext>
            </a:extLst>
          </p:cNvPr>
          <p:cNvSpPr/>
          <p:nvPr/>
        </p:nvSpPr>
        <p:spPr>
          <a:xfrm>
            <a:off x="2703513" y="3130550"/>
            <a:ext cx="1116012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55" name="Reveal answer 3">
            <a:extLst>
              <a:ext uri="{FF2B5EF4-FFF2-40B4-BE49-F238E27FC236}">
                <a16:creationId xmlns:a16="http://schemas.microsoft.com/office/drawing/2014/main" id="{D79B8A09-0609-F740-DBEF-A44FAE365FF7}"/>
              </a:ext>
            </a:extLst>
          </p:cNvPr>
          <p:cNvSpPr/>
          <p:nvPr/>
        </p:nvSpPr>
        <p:spPr>
          <a:xfrm>
            <a:off x="6510338" y="2297113"/>
            <a:ext cx="1114425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56" name="Reveal answer 4">
            <a:extLst>
              <a:ext uri="{FF2B5EF4-FFF2-40B4-BE49-F238E27FC236}">
                <a16:creationId xmlns:a16="http://schemas.microsoft.com/office/drawing/2014/main" id="{6CF58B5C-7227-BE55-8886-DF970F2F5004}"/>
              </a:ext>
            </a:extLst>
          </p:cNvPr>
          <p:cNvSpPr/>
          <p:nvPr/>
        </p:nvSpPr>
        <p:spPr>
          <a:xfrm>
            <a:off x="6510338" y="3125788"/>
            <a:ext cx="1114425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0">
            <a:extLst>
              <a:ext uri="{FF2B5EF4-FFF2-40B4-BE49-F238E27FC236}">
                <a16:creationId xmlns:a16="http://schemas.microsoft.com/office/drawing/2014/main" id="{1C3B9780-A4B1-579E-45A1-FFC60607E8D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Identify the Value of Each Digit in Numbers Given </a:t>
            </a: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to Three Decimal Places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346E0D-7DEB-865D-E73F-7287B0DE5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116138"/>
            <a:ext cx="3008313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Write the number in words.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6AF39-FDAE-0321-5376-58F291B0D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2433638"/>
            <a:ext cx="58562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latin typeface="+mn-lt"/>
              </a:rPr>
              <a:t>One million, six hundred and fifty-seven thousand and forty-three point eight, six, seven.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C6BF5-9D82-3E1E-37B0-D1AF9F21B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73425"/>
            <a:ext cx="3160713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Name the digit that is in the: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D9542-B7C0-D58F-6C4B-33C8671E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3862388"/>
            <a:ext cx="2857500" cy="1308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 dirty="0">
                <a:latin typeface="+mn-lt"/>
              </a:rPr>
              <a:t>- </a:t>
            </a:r>
            <a:r>
              <a:rPr lang="en-GB" altLang="en-US" sz="1600" b="1" dirty="0">
                <a:solidFill>
                  <a:srgbClr val="00B050"/>
                </a:solidFill>
                <a:latin typeface="+mn-lt"/>
              </a:rPr>
              <a:t>hundred</a:t>
            </a:r>
            <a:r>
              <a:rPr lang="en-GB" altLang="en-US" sz="1600" b="1" dirty="0">
                <a:latin typeface="+mn-lt"/>
              </a:rPr>
              <a:t> </a:t>
            </a:r>
            <a:r>
              <a:rPr lang="en-GB" altLang="en-US" sz="1600" dirty="0">
                <a:latin typeface="+mn-lt"/>
              </a:rPr>
              <a:t>column,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 dirty="0">
                <a:latin typeface="+mn-lt"/>
              </a:rPr>
              <a:t>- </a:t>
            </a:r>
            <a:r>
              <a:rPr lang="en-GB" altLang="en-US" sz="1600" b="1" dirty="0">
                <a:solidFill>
                  <a:srgbClr val="FF0000"/>
                </a:solidFill>
                <a:latin typeface="+mn-lt"/>
              </a:rPr>
              <a:t>tenths</a:t>
            </a:r>
            <a:r>
              <a:rPr lang="en-GB" altLang="en-US" sz="1600" b="1" dirty="0">
                <a:latin typeface="+mn-lt"/>
              </a:rPr>
              <a:t> </a:t>
            </a:r>
            <a:r>
              <a:rPr lang="en-GB" altLang="en-US" sz="1600" dirty="0">
                <a:latin typeface="+mn-lt"/>
              </a:rPr>
              <a:t>column,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 dirty="0">
                <a:latin typeface="+mn-lt"/>
              </a:rPr>
              <a:t>- </a:t>
            </a:r>
            <a:r>
              <a:rPr lang="en-GB" altLang="en-US" sz="1600" b="1" dirty="0">
                <a:solidFill>
                  <a:srgbClr val="FFC000"/>
                </a:solidFill>
                <a:latin typeface="+mn-lt"/>
              </a:rPr>
              <a:t>ten thousands </a:t>
            </a:r>
            <a:r>
              <a:rPr lang="en-GB" altLang="en-US" sz="1600" dirty="0">
                <a:latin typeface="+mn-lt"/>
              </a:rPr>
              <a:t>column,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 dirty="0">
                <a:latin typeface="+mn-lt"/>
              </a:rPr>
              <a:t>- </a:t>
            </a:r>
            <a:r>
              <a:rPr lang="en-GB" altLang="en-US" sz="1600" b="1" dirty="0">
                <a:solidFill>
                  <a:srgbClr val="E34192"/>
                </a:solidFill>
                <a:latin typeface="+mn-lt"/>
              </a:rPr>
              <a:t>millions</a:t>
            </a:r>
            <a:r>
              <a:rPr lang="en-GB" altLang="en-US" sz="1600" dirty="0">
                <a:latin typeface="+mn-lt"/>
              </a:rPr>
              <a:t> column,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35385C-D868-2107-1FBE-01E327D4D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1289050"/>
            <a:ext cx="3716337" cy="769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400" b="1">
                <a:latin typeface="+mn-lt"/>
              </a:rPr>
              <a:t>1 657 043.867</a:t>
            </a:r>
          </a:p>
        </p:txBody>
      </p:sp>
      <p:sp>
        <p:nvSpPr>
          <p:cNvPr id="20" name="Reveal answer 1">
            <a:extLst>
              <a:ext uri="{FF2B5EF4-FFF2-40B4-BE49-F238E27FC236}">
                <a16:creationId xmlns:a16="http://schemas.microsoft.com/office/drawing/2014/main" id="{7D3155F2-EC17-4749-5262-911DB7E68B26}"/>
              </a:ext>
            </a:extLst>
          </p:cNvPr>
          <p:cNvSpPr/>
          <p:nvPr/>
        </p:nvSpPr>
        <p:spPr>
          <a:xfrm>
            <a:off x="4198938" y="2635250"/>
            <a:ext cx="1114425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21" name="Reveal answer 2">
            <a:extLst>
              <a:ext uri="{FF2B5EF4-FFF2-40B4-BE49-F238E27FC236}">
                <a16:creationId xmlns:a16="http://schemas.microsoft.com/office/drawing/2014/main" id="{B89211F3-1566-E77A-42D9-1942640643DA}"/>
              </a:ext>
            </a:extLst>
          </p:cNvPr>
          <p:cNvSpPr/>
          <p:nvPr/>
        </p:nvSpPr>
        <p:spPr>
          <a:xfrm>
            <a:off x="3527425" y="3948113"/>
            <a:ext cx="889000" cy="15875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E3A9BB-9D54-941E-87D4-D965900BC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3879850"/>
            <a:ext cx="2473325" cy="13065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>
                <a:latin typeface="+mn-lt"/>
              </a:rPr>
              <a:t>- </a:t>
            </a:r>
            <a:r>
              <a:rPr lang="en-GB" altLang="en-US" sz="1600" b="1">
                <a:solidFill>
                  <a:srgbClr val="AFD289"/>
                </a:solidFill>
                <a:latin typeface="+mn-lt"/>
              </a:rPr>
              <a:t>tens</a:t>
            </a:r>
            <a:r>
              <a:rPr lang="en-GB" altLang="en-US" sz="1600">
                <a:latin typeface="+mn-lt"/>
              </a:rPr>
              <a:t> column,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>
                <a:latin typeface="+mn-lt"/>
              </a:rPr>
              <a:t>- </a:t>
            </a:r>
            <a:r>
              <a:rPr lang="en-GB" altLang="en-US" sz="1600" b="1">
                <a:solidFill>
                  <a:srgbClr val="929292"/>
                </a:solidFill>
                <a:latin typeface="+mn-lt"/>
              </a:rPr>
              <a:t>hundredths</a:t>
            </a:r>
            <a:r>
              <a:rPr lang="en-GB" altLang="en-US" sz="1600">
                <a:latin typeface="+mn-lt"/>
              </a:rPr>
              <a:t> column,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>
                <a:latin typeface="+mn-lt"/>
              </a:rPr>
              <a:t>- </a:t>
            </a:r>
            <a:r>
              <a:rPr lang="en-GB" altLang="en-US" sz="1600" b="1">
                <a:solidFill>
                  <a:srgbClr val="00B0F0"/>
                </a:solidFill>
                <a:latin typeface="+mn-lt"/>
              </a:rPr>
              <a:t>thousands</a:t>
            </a:r>
            <a:r>
              <a:rPr lang="en-GB" altLang="en-US" sz="1600">
                <a:latin typeface="+mn-lt"/>
              </a:rPr>
              <a:t> column,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en-US" sz="1600">
                <a:latin typeface="+mn-lt"/>
              </a:rPr>
              <a:t>-</a:t>
            </a:r>
            <a:r>
              <a:rPr lang="en-GB" altLang="en-US" sz="1600" b="1">
                <a:latin typeface="+mn-lt"/>
              </a:rPr>
              <a:t> </a:t>
            </a:r>
            <a:r>
              <a:rPr lang="en-GB" altLang="en-US" sz="1600" b="1">
                <a:solidFill>
                  <a:srgbClr val="BCA017"/>
                </a:solidFill>
                <a:latin typeface="+mn-lt"/>
              </a:rPr>
              <a:t>ones</a:t>
            </a:r>
            <a:r>
              <a:rPr lang="en-GB" altLang="en-US" sz="1600" b="1">
                <a:latin typeface="+mn-lt"/>
              </a:rPr>
              <a:t> </a:t>
            </a:r>
            <a:r>
              <a:rPr lang="en-GB" altLang="en-US" sz="1600">
                <a:latin typeface="+mn-lt"/>
              </a:rPr>
              <a:t>column.</a:t>
            </a:r>
          </a:p>
        </p:txBody>
      </p:sp>
      <p:sp>
        <p:nvSpPr>
          <p:cNvPr id="27" name="Reveal answer 3">
            <a:extLst>
              <a:ext uri="{FF2B5EF4-FFF2-40B4-BE49-F238E27FC236}">
                <a16:creationId xmlns:a16="http://schemas.microsoft.com/office/drawing/2014/main" id="{95A8CA23-2B44-B300-7715-22387739279C}"/>
              </a:ext>
            </a:extLst>
          </p:cNvPr>
          <p:cNvSpPr/>
          <p:nvPr/>
        </p:nvSpPr>
        <p:spPr>
          <a:xfrm>
            <a:off x="3527425" y="4270375"/>
            <a:ext cx="889000" cy="15875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28" name="Reveal answer 4">
            <a:extLst>
              <a:ext uri="{FF2B5EF4-FFF2-40B4-BE49-F238E27FC236}">
                <a16:creationId xmlns:a16="http://schemas.microsoft.com/office/drawing/2014/main" id="{CA65705A-9994-1C56-C5BA-9856FDAAB809}"/>
              </a:ext>
            </a:extLst>
          </p:cNvPr>
          <p:cNvSpPr/>
          <p:nvPr/>
        </p:nvSpPr>
        <p:spPr>
          <a:xfrm>
            <a:off x="3527425" y="4619625"/>
            <a:ext cx="889000" cy="15875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29" name="Reveal answer 5">
            <a:extLst>
              <a:ext uri="{FF2B5EF4-FFF2-40B4-BE49-F238E27FC236}">
                <a16:creationId xmlns:a16="http://schemas.microsoft.com/office/drawing/2014/main" id="{C229D44A-AF50-0296-4CAC-8C77EA85547F}"/>
              </a:ext>
            </a:extLst>
          </p:cNvPr>
          <p:cNvSpPr/>
          <p:nvPr/>
        </p:nvSpPr>
        <p:spPr>
          <a:xfrm>
            <a:off x="3527425" y="4924425"/>
            <a:ext cx="889000" cy="16033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30" name="Reveal answer 6">
            <a:extLst>
              <a:ext uri="{FF2B5EF4-FFF2-40B4-BE49-F238E27FC236}">
                <a16:creationId xmlns:a16="http://schemas.microsoft.com/office/drawing/2014/main" id="{66E8BCF1-E733-1D15-38BB-CB72C0CBE3B3}"/>
              </a:ext>
            </a:extLst>
          </p:cNvPr>
          <p:cNvSpPr/>
          <p:nvPr/>
        </p:nvSpPr>
        <p:spPr>
          <a:xfrm>
            <a:off x="7396163" y="3948113"/>
            <a:ext cx="889000" cy="15875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31" name="Reveal answer 7">
            <a:extLst>
              <a:ext uri="{FF2B5EF4-FFF2-40B4-BE49-F238E27FC236}">
                <a16:creationId xmlns:a16="http://schemas.microsoft.com/office/drawing/2014/main" id="{FEE3E193-76F4-4E78-9984-F42EC9CE86C9}"/>
              </a:ext>
            </a:extLst>
          </p:cNvPr>
          <p:cNvSpPr/>
          <p:nvPr/>
        </p:nvSpPr>
        <p:spPr>
          <a:xfrm>
            <a:off x="7396163" y="4270375"/>
            <a:ext cx="889000" cy="15875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32" name="Reveal answer 8">
            <a:extLst>
              <a:ext uri="{FF2B5EF4-FFF2-40B4-BE49-F238E27FC236}">
                <a16:creationId xmlns:a16="http://schemas.microsoft.com/office/drawing/2014/main" id="{7F336906-12BA-D243-CA81-C0FDA2831B5F}"/>
              </a:ext>
            </a:extLst>
          </p:cNvPr>
          <p:cNvSpPr/>
          <p:nvPr/>
        </p:nvSpPr>
        <p:spPr>
          <a:xfrm>
            <a:off x="7396163" y="4619625"/>
            <a:ext cx="889000" cy="15875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33" name="Reveal answer 9">
            <a:extLst>
              <a:ext uri="{FF2B5EF4-FFF2-40B4-BE49-F238E27FC236}">
                <a16:creationId xmlns:a16="http://schemas.microsoft.com/office/drawing/2014/main" id="{B2C2B7DF-E9A4-DAD1-05A6-3B2F60610A16}"/>
              </a:ext>
            </a:extLst>
          </p:cNvPr>
          <p:cNvSpPr/>
          <p:nvPr/>
        </p:nvSpPr>
        <p:spPr>
          <a:xfrm>
            <a:off x="7396163" y="4924425"/>
            <a:ext cx="889000" cy="16033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6187D2-BC69-BE18-C87D-6AAC5B26D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425" y="1289050"/>
            <a:ext cx="417513" cy="769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>
                <a:solidFill>
                  <a:schemeClr val="accent1"/>
                </a:solidFill>
                <a:latin typeface="+mn-lt"/>
              </a:rPr>
              <a:t>1</a:t>
            </a:r>
            <a:endParaRPr lang="en-GB" altLang="en-US" sz="4400"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A033E3-2049-25AA-1702-8FC6E7A1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688" y="1287463"/>
            <a:ext cx="487362" cy="768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 dirty="0">
                <a:solidFill>
                  <a:srgbClr val="FFC000"/>
                </a:solidFill>
                <a:latin typeface="+mn-lt"/>
              </a:rPr>
              <a:t>5</a:t>
            </a:r>
            <a:endParaRPr lang="en-GB" altLang="en-US" sz="4400" dirty="0"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A98E9E-CF36-691C-60DF-CC4A8872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5" y="1289050"/>
            <a:ext cx="468313" cy="769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>
                <a:solidFill>
                  <a:srgbClr val="00B0F0"/>
                </a:solidFill>
                <a:latin typeface="+mn-lt"/>
              </a:rPr>
              <a:t>7</a:t>
            </a:r>
            <a:endParaRPr lang="en-GB" altLang="en-US" sz="4400"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372E46-7A4B-6FA0-586F-70078F401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289050"/>
            <a:ext cx="546100" cy="768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>
                <a:solidFill>
                  <a:srgbClr val="00B050"/>
                </a:solidFill>
                <a:latin typeface="+mn-lt"/>
              </a:rPr>
              <a:t>0</a:t>
            </a:r>
            <a:endParaRPr lang="en-GB" altLang="en-US" sz="4400"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C601DB2-08BC-20F2-7D2A-F4BE082538AD}"/>
              </a:ext>
            </a:extLst>
          </p:cNvPr>
          <p:cNvSpPr/>
          <p:nvPr/>
        </p:nvSpPr>
        <p:spPr>
          <a:xfrm>
            <a:off x="4568825" y="1289050"/>
            <a:ext cx="51435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4</a:t>
            </a:r>
            <a:endParaRPr lang="en-GB" sz="4400" dirty="0"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5CD2E7-B9F7-906A-8705-830B5194B8E9}"/>
              </a:ext>
            </a:extLst>
          </p:cNvPr>
          <p:cNvSpPr/>
          <p:nvPr/>
        </p:nvSpPr>
        <p:spPr>
          <a:xfrm>
            <a:off x="4895850" y="1287463"/>
            <a:ext cx="477838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3</a:t>
            </a:r>
            <a:endParaRPr lang="en-GB" sz="4400" dirty="0"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B2CE44E-38E3-8886-1D4A-6EEC6CF39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289050"/>
            <a:ext cx="515938" cy="769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>
                <a:solidFill>
                  <a:srgbClr val="FF0000"/>
                </a:solidFill>
                <a:latin typeface="+mn-lt"/>
              </a:rPr>
              <a:t>8</a:t>
            </a:r>
            <a:endParaRPr lang="en-GB" altLang="en-US" sz="4400"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C09081-1345-6A8B-930D-E5D90979992D}"/>
              </a:ext>
            </a:extLst>
          </p:cNvPr>
          <p:cNvSpPr/>
          <p:nvPr/>
        </p:nvSpPr>
        <p:spPr>
          <a:xfrm>
            <a:off x="5672138" y="1289050"/>
            <a:ext cx="4984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</a:t>
            </a:r>
            <a:endParaRPr lang="en-GB" sz="4400" dirty="0">
              <a:latin typeface="+mn-lt"/>
            </a:endParaRPr>
          </a:p>
        </p:txBody>
      </p:sp>
      <p:sp>
        <p:nvSpPr>
          <p:cNvPr id="30746" name="Rectangle 25">
            <a:extLst>
              <a:ext uri="{FF2B5EF4-FFF2-40B4-BE49-F238E27FC236}">
                <a16:creationId xmlns:a16="http://schemas.microsoft.com/office/drawing/2014/main" id="{DDC053DE-B11B-1F90-E644-F0062F1FA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5491163"/>
            <a:ext cx="7940675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Give a partner 10 digits to work with. </a:t>
            </a:r>
          </a:p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What is the greatest number that they can make? What is the smallest?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  <p:bldP spid="20" grpId="0" animBg="1"/>
      <p:bldP spid="20" grpId="1" animBg="1"/>
      <p:bldP spid="21" grpId="0" animBg="1"/>
      <p:bldP spid="21" grpId="1" animBg="1"/>
      <p:bldP spid="19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0">
            <a:extLst>
              <a:ext uri="{FF2B5EF4-FFF2-40B4-BE49-F238E27FC236}">
                <a16:creationId xmlns:a16="http://schemas.microsoft.com/office/drawing/2014/main" id="{BFBF7266-0DCA-7382-DF1B-69BE2F4DBDC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Multiply and Divide Numbers by 10, 100 and 1000 Giving Answers to 3 Decimal Places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60B9AC-2189-0407-DF53-1FA463538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73188"/>
            <a:ext cx="387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pPr eaLnBrk="1" hangingPunct="1"/>
            <a:r>
              <a:rPr lang="en-GB" altLang="en-US">
                <a:latin typeface="+mn-lt"/>
              </a:rPr>
              <a:t>Can you complete the table below?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F2E0D6-FF62-BC03-BB00-F228B901B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841421"/>
              </p:ext>
            </p:extLst>
          </p:nvPr>
        </p:nvGraphicFramePr>
        <p:xfrm>
          <a:off x="755650" y="1935163"/>
          <a:ext cx="7632702" cy="2382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0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92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÷ 1000</a:t>
                      </a:r>
                    </a:p>
                  </a:txBody>
                  <a:tcPr marT="45741" marB="4574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÷ 100</a:t>
                      </a:r>
                    </a:p>
                  </a:txBody>
                  <a:tcPr marT="45741" marB="4574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÷ 10</a:t>
                      </a:r>
                    </a:p>
                  </a:txBody>
                  <a:tcPr marT="45741" marB="4574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41" marB="4574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× 10</a:t>
                      </a:r>
                    </a:p>
                  </a:txBody>
                  <a:tcPr marT="45741" marB="4574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× 100</a:t>
                      </a:r>
                    </a:p>
                  </a:txBody>
                  <a:tcPr marT="45741" marB="4574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× 1000</a:t>
                      </a:r>
                    </a:p>
                  </a:txBody>
                  <a:tcPr marT="45741" marB="45741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22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34</a:t>
                      </a:r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2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506</a:t>
                      </a:r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2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7049</a:t>
                      </a:r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22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</a:t>
                      </a:r>
                      <a:r>
                        <a:rPr lang="en-GB" sz="2400" baseline="0" dirty="0"/>
                        <a:t> </a:t>
                      </a:r>
                      <a:r>
                        <a:rPr lang="en-GB" sz="2400" dirty="0"/>
                        <a:t>305</a:t>
                      </a:r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45741" marB="45741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A612731-3732-0C5E-8C66-C26B0948F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364163"/>
            <a:ext cx="7423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pPr eaLnBrk="1" hangingPunct="1"/>
            <a:r>
              <a:rPr lang="en-GB" altLang="en-US">
                <a:latin typeface="+mn-lt"/>
              </a:rPr>
              <a:t>Challenge: Can you describe what is happening to the number in each calculation?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9A0BEE6-773A-E5BA-EE55-A6C61A59FC6F}"/>
              </a:ext>
            </a:extLst>
          </p:cNvPr>
          <p:cNvSpPr/>
          <p:nvPr/>
        </p:nvSpPr>
        <p:spPr>
          <a:xfrm>
            <a:off x="755650" y="5802313"/>
            <a:ext cx="7632700" cy="3635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7EC24D2-8A4E-D095-67D1-B95E86C7390B}"/>
              </a:ext>
            </a:extLst>
          </p:cNvPr>
          <p:cNvSpPr/>
          <p:nvPr/>
        </p:nvSpPr>
        <p:spPr>
          <a:xfrm>
            <a:off x="5240338" y="4111625"/>
            <a:ext cx="569912" cy="571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607A0-006D-66AC-64FB-7C371DDC6C26}"/>
              </a:ext>
            </a:extLst>
          </p:cNvPr>
          <p:cNvSpPr/>
          <p:nvPr/>
        </p:nvSpPr>
        <p:spPr>
          <a:xfrm>
            <a:off x="1319213" y="5053013"/>
            <a:ext cx="571500" cy="5699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E324E97-F1D6-6154-4C0D-D89504A532F7}"/>
              </a:ext>
            </a:extLst>
          </p:cNvPr>
          <p:cNvSpPr/>
          <p:nvPr/>
        </p:nvSpPr>
        <p:spPr>
          <a:xfrm>
            <a:off x="4287838" y="3227388"/>
            <a:ext cx="647700" cy="6461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DCDF34F-6F3C-AD1D-2F09-C212CB00697D}"/>
              </a:ext>
            </a:extLst>
          </p:cNvPr>
          <p:cNvSpPr/>
          <p:nvPr/>
        </p:nvSpPr>
        <p:spPr>
          <a:xfrm>
            <a:off x="3389313" y="3665538"/>
            <a:ext cx="585787" cy="5857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11BF3C7-54AA-4CBF-FC50-E5EA00806553}"/>
              </a:ext>
            </a:extLst>
          </p:cNvPr>
          <p:cNvSpPr/>
          <p:nvPr/>
        </p:nvSpPr>
        <p:spPr>
          <a:xfrm>
            <a:off x="7269163" y="3287713"/>
            <a:ext cx="585787" cy="5857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A81C83E-F7C9-23C2-F48E-F374F2C619A3}"/>
              </a:ext>
            </a:extLst>
          </p:cNvPr>
          <p:cNvSpPr/>
          <p:nvPr/>
        </p:nvSpPr>
        <p:spPr>
          <a:xfrm>
            <a:off x="7146925" y="5057775"/>
            <a:ext cx="587375" cy="5873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FB94BA5-3D35-F2D4-C433-5D9C8072CC48}"/>
              </a:ext>
            </a:extLst>
          </p:cNvPr>
          <p:cNvSpPr/>
          <p:nvPr/>
        </p:nvSpPr>
        <p:spPr>
          <a:xfrm>
            <a:off x="1331913" y="3743325"/>
            <a:ext cx="569912" cy="5699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D48E603-2629-57CE-9790-EDCF00D1B63C}"/>
              </a:ext>
            </a:extLst>
          </p:cNvPr>
          <p:cNvSpPr/>
          <p:nvPr/>
        </p:nvSpPr>
        <p:spPr>
          <a:xfrm>
            <a:off x="4427538" y="5119688"/>
            <a:ext cx="569912" cy="569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35E619-AA05-BFD1-DDF1-97CF845E99EF}"/>
              </a:ext>
            </a:extLst>
          </p:cNvPr>
          <p:cNvSpPr/>
          <p:nvPr/>
        </p:nvSpPr>
        <p:spPr>
          <a:xfrm>
            <a:off x="5262563" y="2706688"/>
            <a:ext cx="569912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38B47EB-C703-8535-A784-94D94BBF324C}"/>
              </a:ext>
            </a:extLst>
          </p:cNvPr>
          <p:cNvSpPr/>
          <p:nvPr/>
        </p:nvSpPr>
        <p:spPr>
          <a:xfrm>
            <a:off x="7356475" y="2146300"/>
            <a:ext cx="792163" cy="7921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1C6E66C-AEE0-83D0-40F5-2B18014A2270}"/>
              </a:ext>
            </a:extLst>
          </p:cNvPr>
          <p:cNvSpPr/>
          <p:nvPr/>
        </p:nvSpPr>
        <p:spPr>
          <a:xfrm>
            <a:off x="5854700" y="5068888"/>
            <a:ext cx="569913" cy="5699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BC33A25-01C4-C649-346F-37DB77AFA6D7}"/>
              </a:ext>
            </a:extLst>
          </p:cNvPr>
          <p:cNvSpPr/>
          <p:nvPr/>
        </p:nvSpPr>
        <p:spPr>
          <a:xfrm>
            <a:off x="2366963" y="3111500"/>
            <a:ext cx="792162" cy="7937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5D9409D-A621-38D4-A90A-DDEEBE1CB8BA}"/>
              </a:ext>
            </a:extLst>
          </p:cNvPr>
          <p:cNvSpPr/>
          <p:nvPr/>
        </p:nvSpPr>
        <p:spPr>
          <a:xfrm>
            <a:off x="6915150" y="4073525"/>
            <a:ext cx="677863" cy="6794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9B2EA37-A3D0-BA7A-27D2-2D4CC9AA3F45}"/>
              </a:ext>
            </a:extLst>
          </p:cNvPr>
          <p:cNvSpPr/>
          <p:nvPr/>
        </p:nvSpPr>
        <p:spPr>
          <a:xfrm>
            <a:off x="3413125" y="2112963"/>
            <a:ext cx="679450" cy="6794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96D649F-A0EE-E460-7FD3-AE9116A47DA6}"/>
              </a:ext>
            </a:extLst>
          </p:cNvPr>
          <p:cNvSpPr/>
          <p:nvPr/>
        </p:nvSpPr>
        <p:spPr>
          <a:xfrm>
            <a:off x="1936750" y="4259263"/>
            <a:ext cx="587375" cy="5873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9A3DB3-1D04-47F2-927F-67CBB82BDCA4}"/>
              </a:ext>
            </a:extLst>
          </p:cNvPr>
          <p:cNvSpPr/>
          <p:nvPr/>
        </p:nvSpPr>
        <p:spPr>
          <a:xfrm>
            <a:off x="1622425" y="2195513"/>
            <a:ext cx="679450" cy="6794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BB05AD-AC28-BC6A-56A6-5DA886A38173}"/>
              </a:ext>
            </a:extLst>
          </p:cNvPr>
          <p:cNvSpPr/>
          <p:nvPr/>
        </p:nvSpPr>
        <p:spPr>
          <a:xfrm>
            <a:off x="6435725" y="2509838"/>
            <a:ext cx="679450" cy="6794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69014E6-BB3A-95CD-1B99-68C82937DDAA}"/>
              </a:ext>
            </a:extLst>
          </p:cNvPr>
          <p:cNvSpPr/>
          <p:nvPr/>
        </p:nvSpPr>
        <p:spPr>
          <a:xfrm>
            <a:off x="3254375" y="4773613"/>
            <a:ext cx="679450" cy="6794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65" name="Title 20">
            <a:extLst>
              <a:ext uri="{FF2B5EF4-FFF2-40B4-BE49-F238E27FC236}">
                <a16:creationId xmlns:a16="http://schemas.microsoft.com/office/drawing/2014/main" id="{8E1D8FFD-E3D2-0180-938E-3D20B1AB34C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Use Equivalences between Simple Fractions, Decimals and Percentages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2E98F7-04F5-04C2-9046-15AA28D32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65238"/>
            <a:ext cx="7158038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Look at the fractions, decimals and percentages and match them in groups of 3 that are equivalent to make a happy family!</a:t>
            </a:r>
          </a:p>
        </p:txBody>
      </p:sp>
      <p:grpSp>
        <p:nvGrpSpPr>
          <p:cNvPr id="4" name="50%">
            <a:extLst>
              <a:ext uri="{FF2B5EF4-FFF2-40B4-BE49-F238E27FC236}">
                <a16:creationId xmlns:a16="http://schemas.microsoft.com/office/drawing/2014/main" id="{3D94FB7B-AD3D-7209-225D-D55B2C0C8CF7}"/>
              </a:ext>
            </a:extLst>
          </p:cNvPr>
          <p:cNvGrpSpPr>
            <a:grpSpLocks/>
          </p:cNvGrpSpPr>
          <p:nvPr/>
        </p:nvGrpSpPr>
        <p:grpSpPr bwMode="auto">
          <a:xfrm>
            <a:off x="1601788" y="2298700"/>
            <a:ext cx="5356225" cy="3027363"/>
            <a:chOff x="1601129" y="2299165"/>
            <a:chExt cx="5357377" cy="3027571"/>
          </a:xfrm>
        </p:grpSpPr>
        <p:sp>
          <p:nvSpPr>
            <p:cNvPr id="32821" name="Rectangle 4">
              <a:extLst>
                <a:ext uri="{FF2B5EF4-FFF2-40B4-BE49-F238E27FC236}">
                  <a16:creationId xmlns:a16="http://schemas.microsoft.com/office/drawing/2014/main" id="{44896BEE-90BA-75DE-D08D-765A77E30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129" y="2299165"/>
              <a:ext cx="803448" cy="46199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 dirty="0">
                  <a:latin typeface="+mn-lt"/>
                </a:rPr>
                <a:t>50%</a:t>
              </a:r>
            </a:p>
          </p:txBody>
        </p:sp>
        <p:sp>
          <p:nvSpPr>
            <p:cNvPr id="32822" name="Rectangle 5">
              <a:extLst>
                <a:ext uri="{FF2B5EF4-FFF2-40B4-BE49-F238E27FC236}">
                  <a16:creationId xmlns:a16="http://schemas.microsoft.com/office/drawing/2014/main" id="{4EBD7FB5-FA93-2561-22D9-0F5ED0237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3302" y="2605574"/>
              <a:ext cx="365204" cy="46199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>
                  <a:latin typeface="+mn-lt"/>
                </a:rPr>
                <a:t>½</a:t>
              </a:r>
            </a:p>
          </p:txBody>
        </p:sp>
        <p:sp>
          <p:nvSpPr>
            <p:cNvPr id="32823" name="Rectangle 6">
              <a:extLst>
                <a:ext uri="{FF2B5EF4-FFF2-40B4-BE49-F238E27FC236}">
                  <a16:creationId xmlns:a16="http://schemas.microsoft.com/office/drawing/2014/main" id="{37602F2F-7665-4215-9795-47C1A5BA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126" y="4864741"/>
              <a:ext cx="619258" cy="46199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>
                  <a:latin typeface="+mn-lt"/>
                </a:rPr>
                <a:t>0.5</a:t>
              </a:r>
            </a:p>
          </p:txBody>
        </p:sp>
      </p:grpSp>
      <p:sp>
        <p:nvSpPr>
          <p:cNvPr id="32792" name="Rectangle 7">
            <a:extLst>
              <a:ext uri="{FF2B5EF4-FFF2-40B4-BE49-F238E27FC236}">
                <a16:creationId xmlns:a16="http://schemas.microsoft.com/office/drawing/2014/main" id="{019BD8C0-F213-2F14-4742-53A2E7A60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3267075"/>
            <a:ext cx="203200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		</a:t>
            </a:r>
          </a:p>
        </p:txBody>
      </p:sp>
      <p:grpSp>
        <p:nvGrpSpPr>
          <p:cNvPr id="12" name="25%">
            <a:extLst>
              <a:ext uri="{FF2B5EF4-FFF2-40B4-BE49-F238E27FC236}">
                <a16:creationId xmlns:a16="http://schemas.microsoft.com/office/drawing/2014/main" id="{24BA6B90-222A-CA49-3884-467C2810B459}"/>
              </a:ext>
            </a:extLst>
          </p:cNvPr>
          <p:cNvGrpSpPr>
            <a:grpSpLocks/>
          </p:cNvGrpSpPr>
          <p:nvPr/>
        </p:nvGrpSpPr>
        <p:grpSpPr bwMode="auto">
          <a:xfrm>
            <a:off x="2028825" y="2201863"/>
            <a:ext cx="5735638" cy="2559050"/>
            <a:chOff x="2028194" y="2202249"/>
            <a:chExt cx="5736204" cy="2559168"/>
          </a:xfrm>
        </p:grpSpPr>
        <p:sp>
          <p:nvSpPr>
            <p:cNvPr id="32818" name="Rectangle 8">
              <a:extLst>
                <a:ext uri="{FF2B5EF4-FFF2-40B4-BE49-F238E27FC236}">
                  <a16:creationId xmlns:a16="http://schemas.microsoft.com/office/drawing/2014/main" id="{8C78028A-2CAC-27D5-3342-FEC42933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466" y="2202249"/>
              <a:ext cx="782714" cy="46198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>
                  <a:latin typeface="+mn-lt"/>
                </a:rPr>
                <a:t>0.25</a:t>
              </a:r>
            </a:p>
          </p:txBody>
        </p:sp>
        <p:sp>
          <p:nvSpPr>
            <p:cNvPr id="32819" name="Rectangle 9">
              <a:extLst>
                <a:ext uri="{FF2B5EF4-FFF2-40B4-BE49-F238E27FC236}">
                  <a16:creationId xmlns:a16="http://schemas.microsoft.com/office/drawing/2014/main" id="{994B31D7-98A0-A9D6-2FCC-1D1BC87CF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194" y="4299433"/>
              <a:ext cx="365161" cy="46198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>
                  <a:latin typeface="+mn-lt"/>
                </a:rPr>
                <a:t>¼</a:t>
              </a:r>
            </a:p>
          </p:txBody>
        </p:sp>
        <p:sp>
          <p:nvSpPr>
            <p:cNvPr id="32820" name="Rectangle 10">
              <a:extLst>
                <a:ext uri="{FF2B5EF4-FFF2-40B4-BE49-F238E27FC236}">
                  <a16:creationId xmlns:a16="http://schemas.microsoft.com/office/drawing/2014/main" id="{29C2DEC3-1413-FEA9-A4C8-3C2A04E65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5949" y="4175602"/>
              <a:ext cx="868449" cy="46198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>
                  <a:latin typeface="+mn-lt"/>
                </a:rPr>
                <a:t>25% </a:t>
              </a:r>
            </a:p>
          </p:txBody>
        </p:sp>
      </p:grpSp>
      <p:grpSp>
        <p:nvGrpSpPr>
          <p:cNvPr id="25" name="75%">
            <a:extLst>
              <a:ext uri="{FF2B5EF4-FFF2-40B4-BE49-F238E27FC236}">
                <a16:creationId xmlns:a16="http://schemas.microsoft.com/office/drawing/2014/main" id="{7E135E98-1EE1-A6BE-BA20-D956B3036456}"/>
              </a:ext>
            </a:extLst>
          </p:cNvPr>
          <p:cNvGrpSpPr>
            <a:grpSpLocks/>
          </p:cNvGrpSpPr>
          <p:nvPr/>
        </p:nvGrpSpPr>
        <p:grpSpPr bwMode="auto">
          <a:xfrm>
            <a:off x="1430338" y="3362325"/>
            <a:ext cx="4402137" cy="2141538"/>
            <a:chOff x="1431032" y="3362113"/>
            <a:chExt cx="4401069" cy="2141920"/>
          </a:xfrm>
        </p:grpSpPr>
        <p:sp>
          <p:nvSpPr>
            <p:cNvPr id="32815" name="Rectangle 12">
              <a:extLst>
                <a:ext uri="{FF2B5EF4-FFF2-40B4-BE49-F238E27FC236}">
                  <a16:creationId xmlns:a16="http://schemas.microsoft.com/office/drawing/2014/main" id="{EAF7C52C-F4F0-9F7B-190A-A034468C2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7888" y="4224280"/>
              <a:ext cx="614213" cy="3683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75%</a:t>
              </a:r>
            </a:p>
          </p:txBody>
        </p:sp>
        <p:sp>
          <p:nvSpPr>
            <p:cNvPr id="32816" name="Rectangle 13">
              <a:extLst>
                <a:ext uri="{FF2B5EF4-FFF2-40B4-BE49-F238E27FC236}">
                  <a16:creationId xmlns:a16="http://schemas.microsoft.com/office/drawing/2014/main" id="{4B4EE114-9D3F-0F6F-F3E4-B1F26DDEA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032" y="5134079"/>
              <a:ext cx="320597" cy="3699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¾</a:t>
              </a:r>
            </a:p>
          </p:txBody>
        </p:sp>
        <p:sp>
          <p:nvSpPr>
            <p:cNvPr id="32817" name="Rectangle 14">
              <a:extLst>
                <a:ext uri="{FF2B5EF4-FFF2-40B4-BE49-F238E27FC236}">
                  <a16:creationId xmlns:a16="http://schemas.microsoft.com/office/drawing/2014/main" id="{C7E12D6B-5A70-442A-8714-B9EE80FE2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819" y="3362113"/>
              <a:ext cx="620562" cy="3699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0.75</a:t>
              </a:r>
            </a:p>
          </p:txBody>
        </p:sp>
      </p:grpSp>
      <p:grpSp>
        <p:nvGrpSpPr>
          <p:cNvPr id="24" name="40%">
            <a:extLst>
              <a:ext uri="{FF2B5EF4-FFF2-40B4-BE49-F238E27FC236}">
                <a16:creationId xmlns:a16="http://schemas.microsoft.com/office/drawing/2014/main" id="{87F9AC55-5228-CA22-7CCF-78ACA99004AD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3395663"/>
            <a:ext cx="4489450" cy="2184400"/>
            <a:chOff x="3332702" y="3395061"/>
            <a:chExt cx="4488563" cy="2184458"/>
          </a:xfrm>
        </p:grpSpPr>
        <p:sp>
          <p:nvSpPr>
            <p:cNvPr id="32809" name="Rectangle 16">
              <a:extLst>
                <a:ext uri="{FF2B5EF4-FFF2-40B4-BE49-F238E27FC236}">
                  <a16:creationId xmlns:a16="http://schemas.microsoft.com/office/drawing/2014/main" id="{36A60E62-96BA-C4FF-F0D6-BB35EA0F9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702" y="3742732"/>
              <a:ext cx="655507" cy="3698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40%</a:t>
              </a:r>
            </a:p>
          </p:txBody>
        </p:sp>
        <p:sp>
          <p:nvSpPr>
            <p:cNvPr id="32810" name="Rectangle 17">
              <a:extLst>
                <a:ext uri="{FF2B5EF4-FFF2-40B4-BE49-F238E27FC236}">
                  <a16:creationId xmlns:a16="http://schemas.microsoft.com/office/drawing/2014/main" id="{F52E3775-3724-4C31-5359-584619592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3842" y="3395061"/>
              <a:ext cx="517423" cy="3698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0.4</a:t>
              </a:r>
            </a:p>
          </p:txBody>
        </p:sp>
        <p:grpSp>
          <p:nvGrpSpPr>
            <p:cNvPr id="31787" name="Group 19">
              <a:extLst>
                <a:ext uri="{FF2B5EF4-FFF2-40B4-BE49-F238E27FC236}">
                  <a16:creationId xmlns:a16="http://schemas.microsoft.com/office/drawing/2014/main" id="{0331891A-B49E-EE18-C5D9-0799097448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3833" y="5064445"/>
              <a:ext cx="596495" cy="515074"/>
              <a:chOff x="1382551" y="4177484"/>
              <a:chExt cx="596495" cy="515074"/>
            </a:xfrm>
          </p:grpSpPr>
          <p:sp>
            <p:nvSpPr>
              <p:cNvPr id="32812" name="Rectangle 20">
                <a:extLst>
                  <a:ext uri="{FF2B5EF4-FFF2-40B4-BE49-F238E27FC236}">
                    <a16:creationId xmlns:a16="http://schemas.microsoft.com/office/drawing/2014/main" id="{56CD6344-9970-A038-8A17-3DBA617D3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208" y="4178194"/>
                <a:ext cx="595195" cy="3079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400">
                    <a:latin typeface="+mn-lt"/>
                  </a:rPr>
                  <a:t>4</a:t>
                </a:r>
              </a:p>
            </p:txBody>
          </p:sp>
          <p:sp>
            <p:nvSpPr>
              <p:cNvPr id="32813" name="Rectangle 21">
                <a:extLst>
                  <a:ext uri="{FF2B5EF4-FFF2-40B4-BE49-F238E27FC236}">
                    <a16:creationId xmlns:a16="http://schemas.microsoft.com/office/drawing/2014/main" id="{7AD1BA27-CF80-7557-F2CD-FCD0C7BE7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8603" y="4384575"/>
                <a:ext cx="536469" cy="3079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400">
                    <a:latin typeface="+mn-lt"/>
                  </a:rPr>
                  <a:t>10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1D94578-DFF6-1C78-586B-DD253E22C5A3}"/>
                  </a:ext>
                </a:extLst>
              </p:cNvPr>
              <p:cNvCxnSpPr/>
              <p:nvPr/>
            </p:nvCxnSpPr>
            <p:spPr>
              <a:xfrm>
                <a:off x="1548275" y="4432201"/>
                <a:ext cx="2729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10%">
            <a:extLst>
              <a:ext uri="{FF2B5EF4-FFF2-40B4-BE49-F238E27FC236}">
                <a16:creationId xmlns:a16="http://schemas.microsoft.com/office/drawing/2014/main" id="{4B8B49B9-8A02-3FE2-C74D-CBD370130F21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2792413"/>
            <a:ext cx="4568825" cy="2787650"/>
            <a:chOff x="1168412" y="2735818"/>
            <a:chExt cx="4568624" cy="2787277"/>
          </a:xfrm>
        </p:grpSpPr>
        <p:sp>
          <p:nvSpPr>
            <p:cNvPr id="32803" name="Rectangle 27">
              <a:extLst>
                <a:ext uri="{FF2B5EF4-FFF2-40B4-BE49-F238E27FC236}">
                  <a16:creationId xmlns:a16="http://schemas.microsoft.com/office/drawing/2014/main" id="{23A54CAB-6CFE-40BB-7D0B-C17111DA6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701" y="2735818"/>
              <a:ext cx="614335" cy="3698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10%</a:t>
              </a:r>
            </a:p>
          </p:txBody>
        </p:sp>
        <p:sp>
          <p:nvSpPr>
            <p:cNvPr id="32804" name="Rectangle 28">
              <a:extLst>
                <a:ext uri="{FF2B5EF4-FFF2-40B4-BE49-F238E27FC236}">
                  <a16:creationId xmlns:a16="http://schemas.microsoft.com/office/drawing/2014/main" id="{89DBD6FC-ABE2-FCD4-B867-B21D17857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560" y="5153256"/>
              <a:ext cx="476229" cy="36983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>
                  <a:latin typeface="+mn-lt"/>
                </a:rPr>
                <a:t>0.1</a:t>
              </a:r>
            </a:p>
          </p:txBody>
        </p:sp>
        <p:grpSp>
          <p:nvGrpSpPr>
            <p:cNvPr id="31781" name="Group 31">
              <a:extLst>
                <a:ext uri="{FF2B5EF4-FFF2-40B4-BE49-F238E27FC236}">
                  <a16:creationId xmlns:a16="http://schemas.microsoft.com/office/drawing/2014/main" id="{23B6A093-F036-27FD-F35B-E2855286D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8412" y="3711982"/>
              <a:ext cx="596495" cy="515074"/>
              <a:chOff x="1382551" y="4177484"/>
              <a:chExt cx="596495" cy="515074"/>
            </a:xfrm>
          </p:grpSpPr>
          <p:sp>
            <p:nvSpPr>
              <p:cNvPr id="32806" name="Rectangle 32">
                <a:extLst>
                  <a:ext uri="{FF2B5EF4-FFF2-40B4-BE49-F238E27FC236}">
                    <a16:creationId xmlns:a16="http://schemas.microsoft.com/office/drawing/2014/main" id="{7B35F9F2-4A31-FAA9-6D81-0922DA13A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2551" y="4177501"/>
                <a:ext cx="596874" cy="3079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400">
                    <a:latin typeface="+mn-lt"/>
                  </a:rPr>
                  <a:t>1</a:t>
                </a:r>
              </a:p>
            </p:txBody>
          </p:sp>
          <p:sp>
            <p:nvSpPr>
              <p:cNvPr id="32807" name="Rectangle 33">
                <a:extLst>
                  <a:ext uri="{FF2B5EF4-FFF2-40B4-BE49-F238E27FC236}">
                    <a16:creationId xmlns:a16="http://schemas.microsoft.com/office/drawing/2014/main" id="{E9BE8284-6F3A-403C-68E3-FB4FF1535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950" y="4383848"/>
                <a:ext cx="538140" cy="3079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400">
                    <a:latin typeface="+mn-lt"/>
                  </a:rPr>
                  <a:t>10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CA494B6-2CEF-6382-9525-6B2E9FBB4656}"/>
                  </a:ext>
                </a:extLst>
              </p:cNvPr>
              <p:cNvCxnSpPr/>
              <p:nvPr/>
            </p:nvCxnSpPr>
            <p:spPr>
              <a:xfrm>
                <a:off x="1549232" y="4431467"/>
                <a:ext cx="2714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100%">
            <a:extLst>
              <a:ext uri="{FF2B5EF4-FFF2-40B4-BE49-F238E27FC236}">
                <a16:creationId xmlns:a16="http://schemas.microsoft.com/office/drawing/2014/main" id="{3D9389E4-E88A-3224-9F47-84524E08DE3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316163"/>
            <a:ext cx="5737225" cy="3265487"/>
            <a:chOff x="2286000" y="2316920"/>
            <a:chExt cx="5736802" cy="3265116"/>
          </a:xfrm>
        </p:grpSpPr>
        <p:sp>
          <p:nvSpPr>
            <p:cNvPr id="32800" name="Rectangle 30">
              <a:extLst>
                <a:ext uri="{FF2B5EF4-FFF2-40B4-BE49-F238E27FC236}">
                  <a16:creationId xmlns:a16="http://schemas.microsoft.com/office/drawing/2014/main" id="{2186903E-456D-5710-9CFE-B928A2379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127" y="5120126"/>
              <a:ext cx="301603" cy="461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>
                  <a:latin typeface="+mn-lt"/>
                </a:rPr>
                <a:t>1</a:t>
              </a:r>
            </a:p>
          </p:txBody>
        </p:sp>
        <p:sp>
          <p:nvSpPr>
            <p:cNvPr id="32801" name="Rectangle 223">
              <a:extLst>
                <a:ext uri="{FF2B5EF4-FFF2-40B4-BE49-F238E27FC236}">
                  <a16:creationId xmlns:a16="http://schemas.microsoft.com/office/drawing/2014/main" id="{5F6E2958-2C34-48AB-2EBD-1127C3754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270899"/>
              <a:ext cx="949255" cy="46191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>
                  <a:latin typeface="+mn-lt"/>
                </a:rPr>
                <a:t>100%</a:t>
              </a:r>
            </a:p>
          </p:txBody>
        </p:sp>
        <p:sp>
          <p:nvSpPr>
            <p:cNvPr id="32802" name="Rectangle 224">
              <a:extLst>
                <a:ext uri="{FF2B5EF4-FFF2-40B4-BE49-F238E27FC236}">
                  <a16:creationId xmlns:a16="http://schemas.microsoft.com/office/drawing/2014/main" id="{543C8416-AF60-786A-19BF-1C8FC8E49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8169" y="2316920"/>
              <a:ext cx="574633" cy="4619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400" dirty="0">
                  <a:latin typeface="+mn-lt"/>
                </a:rPr>
                <a:t>1.0</a:t>
              </a:r>
            </a:p>
          </p:txBody>
        </p:sp>
      </p:grpSp>
      <p:sp>
        <p:nvSpPr>
          <p:cNvPr id="54" name="Reveal answer 6">
            <a:hlinkClick r:id="rId2" action="ppaction://hlinksldjump"/>
            <a:extLst>
              <a:ext uri="{FF2B5EF4-FFF2-40B4-BE49-F238E27FC236}">
                <a16:creationId xmlns:a16="http://schemas.microsoft.com/office/drawing/2014/main" id="{B2D390DE-7F86-514A-66BA-62F17D61114E}"/>
              </a:ext>
            </a:extLst>
          </p:cNvPr>
          <p:cNvSpPr/>
          <p:nvPr/>
        </p:nvSpPr>
        <p:spPr>
          <a:xfrm>
            <a:off x="7194550" y="5875338"/>
            <a:ext cx="1116013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Next Slide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600CAC0-DAE2-60D0-CCD7-2CEBB42A8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5803900"/>
            <a:ext cx="7158037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>
                <a:latin typeface="+mn-lt"/>
              </a:rPr>
              <a:t>Click on a number to check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6" grpId="0" animBg="1"/>
      <p:bldP spid="39" grpId="0" animBg="1"/>
      <p:bldP spid="39" grpId="1" animBg="1"/>
      <p:bldP spid="37" grpId="0" animBg="1"/>
      <p:bldP spid="37" grpId="1" animBg="1"/>
      <p:bldP spid="38" grpId="0" animBg="1"/>
      <p:bldP spid="38" grpId="1" animBg="1"/>
      <p:bldP spid="3" grpId="0" animBg="1"/>
      <p:bldP spid="3" grpId="1" animBg="1"/>
      <p:bldP spid="30" grpId="0" animBg="1"/>
      <p:bldP spid="30" grpId="1" animBg="1"/>
      <p:bldP spid="36" grpId="0" animBg="1"/>
      <p:bldP spid="36" grpId="1" animBg="1"/>
      <p:bldP spid="2" grpId="0"/>
      <p:bldP spid="54" grpId="0" animBg="1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0">
            <a:extLst>
              <a:ext uri="{FF2B5EF4-FFF2-40B4-BE49-F238E27FC236}">
                <a16:creationId xmlns:a16="http://schemas.microsoft.com/office/drawing/2014/main" id="{72C0B989-1735-76E3-8955-FA26257A1B3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Convert between Miles and Kilometres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BA1C87-F207-6EED-8163-1E105A3A5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52513"/>
            <a:ext cx="7500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pPr eaLnBrk="1" hangingPunct="1"/>
            <a:r>
              <a:rPr lang="en-GB" altLang="en-US">
                <a:latin typeface="+mn-lt"/>
              </a:rPr>
              <a:t>Using the approximation that </a:t>
            </a:r>
            <a:r>
              <a:rPr lang="en-GB" altLang="en-US" b="1">
                <a:latin typeface="+mn-lt"/>
              </a:rPr>
              <a:t>5 miles = 8 kilometres</a:t>
            </a:r>
            <a:r>
              <a:rPr lang="en-GB" altLang="en-US">
                <a:latin typeface="+mn-lt"/>
              </a:rPr>
              <a:t>, convert each of these into either miles or kilometres: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24B1CE-04B6-87D7-0690-946BC573C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74637"/>
              </p:ext>
            </p:extLst>
          </p:nvPr>
        </p:nvGraphicFramePr>
        <p:xfrm>
          <a:off x="1693863" y="1712913"/>
          <a:ext cx="2881312" cy="3778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Miles</a:t>
                      </a:r>
                    </a:p>
                  </a:txBody>
                  <a:tcPr marL="91482" marR="91482" marT="45700" marB="457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Kilometres</a:t>
                      </a:r>
                    </a:p>
                  </a:txBody>
                  <a:tcPr marL="91482" marR="91482" marT="45700" marB="457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</a:t>
                      </a: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40</a:t>
                      </a: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</a:t>
                      </a: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48</a:t>
                      </a: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</a:t>
                      </a: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100</a:t>
                      </a: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82" marR="91482" marT="45700" marB="45700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6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</a:t>
                      </a:r>
                    </a:p>
                  </a:txBody>
                  <a:tcPr marL="91482" marR="91482" marT="45700" marB="45700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7.5</a:t>
                      </a: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82" marR="91482" marT="45700" marB="45700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6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82" marR="91482" marT="45700" marB="457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60</a:t>
                      </a:r>
                    </a:p>
                  </a:txBody>
                  <a:tcPr marL="91482" marR="91482" marT="45700" marB="45700"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DB95E26-F022-6420-76BA-4D12FAEA8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513388"/>
            <a:ext cx="748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pPr eaLnBrk="1" hangingPunct="1"/>
            <a:r>
              <a:rPr lang="en-GB" altLang="en-US">
                <a:latin typeface="+mn-lt"/>
              </a:rPr>
              <a:t>Share your answers with a partner.  Do you have the same answers?  Discuss how you completed the calculations.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B7B1AB-0155-31BF-ADB7-F76F281EF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204946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pPr algn="ctr" eaLnBrk="1" hangingPunct="1"/>
            <a:r>
              <a:rPr lang="en-GB" altLang="en-US" b="1"/>
              <a:t>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213CB4-810A-E05A-4E58-47693435C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2774950"/>
            <a:ext cx="427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pPr eaLnBrk="1" hangingPunct="1"/>
            <a:r>
              <a:rPr lang="en-GB" altLang="en-US" b="1"/>
              <a:t>32</a:t>
            </a: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915C9-EEC4-BC1D-1334-CCFE673A3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038" y="3502025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pPr eaLnBrk="1" hangingPunct="1"/>
            <a:r>
              <a:rPr lang="en-GB" altLang="en-US" b="1"/>
              <a:t>80</a:t>
            </a:r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C70FC5-0FEC-7AA2-802C-D2CEE903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4237038"/>
            <a:ext cx="554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pPr eaLnBrk="1" hangingPunct="1"/>
            <a:r>
              <a:rPr lang="en-GB" altLang="en-US" b="1"/>
              <a:t>160</a:t>
            </a:r>
            <a:endParaRPr lang="en-GB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9983B1-6418-9FAF-0A23-A67AFD61A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4835525"/>
            <a:ext cx="40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pPr eaLnBrk="1" hangingPunct="1"/>
            <a:r>
              <a:rPr lang="en-GB" altLang="en-US" b="1"/>
              <a:t>12</a:t>
            </a:r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52FE1-3FBD-A304-A10F-4E8BADE6D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5" y="2406650"/>
            <a:ext cx="430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pPr algn="ctr" eaLnBrk="1" hangingPunct="1"/>
            <a:r>
              <a:rPr lang="en-GB" altLang="en-US" b="1"/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8D445-B2C2-FF9A-4F34-2CF3DC70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143250"/>
            <a:ext cx="452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pPr eaLnBrk="1" hangingPunct="1"/>
            <a:r>
              <a:rPr lang="en-GB" altLang="en-US" b="1"/>
              <a:t>30</a:t>
            </a:r>
            <a:endParaRPr lang="en-GB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1522A0-8BF4-4CD7-D33D-22D49B5CA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3879850"/>
            <a:ext cx="590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pPr algn="ctr" eaLnBrk="1" hangingPunct="1"/>
            <a:r>
              <a:rPr lang="en-GB" altLang="en-US" b="1"/>
              <a:t>1.25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86395F-99D0-59A4-B3B4-17D5589C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4541838"/>
            <a:ext cx="59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pPr algn="ctr" eaLnBrk="1" hangingPunct="1"/>
            <a:r>
              <a:rPr lang="en-GB" altLang="en-US" b="1"/>
              <a:t>12.5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3ADA47-220E-7BAD-E242-91D16D38B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5145088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pPr algn="ctr" eaLnBrk="1" hangingPunct="1"/>
            <a:r>
              <a:rPr lang="en-GB" altLang="en-US" b="1"/>
              <a:t>37.5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433BD2-87A3-BBE0-37B8-26EB5F15C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3681413"/>
            <a:ext cx="37814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0">
            <a:extLst>
              <a:ext uri="{FF2B5EF4-FFF2-40B4-BE49-F238E27FC236}">
                <a16:creationId xmlns:a16="http://schemas.microsoft.com/office/drawing/2014/main" id="{7F34CD8F-8732-4A49-0E10-FBDB4A068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488950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Recognise That Shapes with the Same Area…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B8E254-019D-C583-CD7B-7F5B1D64B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01700"/>
            <a:ext cx="6053138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Work out the </a:t>
            </a:r>
            <a:r>
              <a:rPr lang="en-GB" altLang="en-US" b="1">
                <a:latin typeface="+mn-lt"/>
              </a:rPr>
              <a:t>area</a:t>
            </a:r>
            <a:r>
              <a:rPr lang="en-GB" altLang="en-US">
                <a:latin typeface="+mn-lt"/>
              </a:rPr>
              <a:t> and </a:t>
            </a:r>
            <a:r>
              <a:rPr lang="en-GB" altLang="en-US" b="1">
                <a:latin typeface="+mn-lt"/>
              </a:rPr>
              <a:t>perimeter</a:t>
            </a:r>
            <a:r>
              <a:rPr lang="en-GB" altLang="en-US">
                <a:latin typeface="+mn-lt"/>
              </a:rPr>
              <a:t> of these shapes…</a:t>
            </a:r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578EA3D3-7C2E-CE04-907E-D3F42196A831}"/>
              </a:ext>
            </a:extLst>
          </p:cNvPr>
          <p:cNvSpPr/>
          <p:nvPr/>
        </p:nvSpPr>
        <p:spPr>
          <a:xfrm>
            <a:off x="5645150" y="1600200"/>
            <a:ext cx="2322513" cy="2000250"/>
          </a:xfrm>
          <a:custGeom>
            <a:avLst/>
            <a:gdLst>
              <a:gd name="connsiteX0" fmla="*/ 0 w 3224228"/>
              <a:gd name="connsiteY0" fmla="*/ 0 h 2528157"/>
              <a:gd name="connsiteX1" fmla="*/ 1264079 w 3224228"/>
              <a:gd name="connsiteY1" fmla="*/ 0 h 2528157"/>
              <a:gd name="connsiteX2" fmla="*/ 1264079 w 3224228"/>
              <a:gd name="connsiteY2" fmla="*/ 1264079 h 2528157"/>
              <a:gd name="connsiteX3" fmla="*/ 3224228 w 3224228"/>
              <a:gd name="connsiteY3" fmla="*/ 1264079 h 2528157"/>
              <a:gd name="connsiteX4" fmla="*/ 3224228 w 3224228"/>
              <a:gd name="connsiteY4" fmla="*/ 2528157 h 2528157"/>
              <a:gd name="connsiteX5" fmla="*/ 0 w 3224228"/>
              <a:gd name="connsiteY5" fmla="*/ 2528157 h 2528157"/>
              <a:gd name="connsiteX6" fmla="*/ 0 w 3224228"/>
              <a:gd name="connsiteY6" fmla="*/ 0 h 2528157"/>
              <a:gd name="connsiteX0" fmla="*/ 0 w 3233282"/>
              <a:gd name="connsiteY0" fmla="*/ 0 h 2528157"/>
              <a:gd name="connsiteX1" fmla="*/ 1264079 w 3233282"/>
              <a:gd name="connsiteY1" fmla="*/ 0 h 2528157"/>
              <a:gd name="connsiteX2" fmla="*/ 1264079 w 3233282"/>
              <a:gd name="connsiteY2" fmla="*/ 1264079 h 2528157"/>
              <a:gd name="connsiteX3" fmla="*/ 3224228 w 3233282"/>
              <a:gd name="connsiteY3" fmla="*/ 1264079 h 2528157"/>
              <a:gd name="connsiteX4" fmla="*/ 3224228 w 3233282"/>
              <a:gd name="connsiteY4" fmla="*/ 2528157 h 2528157"/>
              <a:gd name="connsiteX5" fmla="*/ 3233282 w 3233282"/>
              <a:gd name="connsiteY5" fmla="*/ 2523965 h 2528157"/>
              <a:gd name="connsiteX6" fmla="*/ 0 w 3233282"/>
              <a:gd name="connsiteY6" fmla="*/ 2528157 h 2528157"/>
              <a:gd name="connsiteX7" fmla="*/ 0 w 3233282"/>
              <a:gd name="connsiteY7" fmla="*/ 0 h 2528157"/>
              <a:gd name="connsiteX0" fmla="*/ 0 w 3233282"/>
              <a:gd name="connsiteY0" fmla="*/ 0 h 2528157"/>
              <a:gd name="connsiteX1" fmla="*/ 1264079 w 3233282"/>
              <a:gd name="connsiteY1" fmla="*/ 0 h 2528157"/>
              <a:gd name="connsiteX2" fmla="*/ 1264079 w 3233282"/>
              <a:gd name="connsiteY2" fmla="*/ 1264079 h 2528157"/>
              <a:gd name="connsiteX3" fmla="*/ 3224228 w 3233282"/>
              <a:gd name="connsiteY3" fmla="*/ 1264079 h 2528157"/>
              <a:gd name="connsiteX4" fmla="*/ 3224228 w 3233282"/>
              <a:gd name="connsiteY4" fmla="*/ 2528157 h 2528157"/>
              <a:gd name="connsiteX5" fmla="*/ 3233282 w 3233282"/>
              <a:gd name="connsiteY5" fmla="*/ 2523965 h 2528157"/>
              <a:gd name="connsiteX6" fmla="*/ 0 w 3233282"/>
              <a:gd name="connsiteY6" fmla="*/ 2528157 h 2528157"/>
              <a:gd name="connsiteX7" fmla="*/ 0 w 3233282"/>
              <a:gd name="connsiteY7" fmla="*/ 0 h 252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3282" h="2528157">
                <a:moveTo>
                  <a:pt x="0" y="0"/>
                </a:moveTo>
                <a:lnTo>
                  <a:pt x="1264079" y="0"/>
                </a:lnTo>
                <a:lnTo>
                  <a:pt x="1264079" y="1264079"/>
                </a:lnTo>
                <a:lnTo>
                  <a:pt x="3224228" y="1264079"/>
                </a:lnTo>
                <a:lnTo>
                  <a:pt x="3224228" y="2528157"/>
                </a:lnTo>
                <a:lnTo>
                  <a:pt x="3233282" y="2523965"/>
                </a:lnTo>
                <a:lnTo>
                  <a:pt x="0" y="25281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D2F02-0D3F-89A9-4FEC-CF60ADA70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1416050"/>
            <a:ext cx="3365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084EB-BDB9-910E-43D8-F72774F71958}"/>
              </a:ext>
            </a:extLst>
          </p:cNvPr>
          <p:cNvSpPr/>
          <p:nvPr/>
        </p:nvSpPr>
        <p:spPr>
          <a:xfrm>
            <a:off x="1131888" y="1524000"/>
            <a:ext cx="1077912" cy="313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58F32-6261-74D6-484F-54A09A186EC2}"/>
              </a:ext>
            </a:extLst>
          </p:cNvPr>
          <p:cNvSpPr/>
          <p:nvPr/>
        </p:nvSpPr>
        <p:spPr>
          <a:xfrm rot="5400000">
            <a:off x="3221038" y="1562100"/>
            <a:ext cx="1358900" cy="2076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C5379-1BD4-1675-77D3-7877450BE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258888"/>
            <a:ext cx="55086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5cm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EA2C7-694D-E24B-762F-4BFC3F017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2919413"/>
            <a:ext cx="527050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16cm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1937A-2182-F8BD-DFEA-8D7629AC1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1608138"/>
            <a:ext cx="539750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10cm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B39B90-B7D3-0023-6874-8E821FDEC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463" y="2462213"/>
            <a:ext cx="473075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8cm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69113E-B74A-3650-D6F6-E0DDA794D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1416050"/>
            <a:ext cx="334962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224C0F-8CD0-4D28-FDEF-B558CFF96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1416050"/>
            <a:ext cx="3365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DD956D-94DA-A91B-EE55-724AB640E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850" y="2487613"/>
            <a:ext cx="541338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10cm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F9AEEA-D8D6-9459-E57C-F238B4618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1344613"/>
            <a:ext cx="471488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4cm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69204E-F610-D915-A083-BD1D02638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025" y="3001963"/>
            <a:ext cx="471488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5cm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70100F-5725-C6A4-E8EF-9D66F89EA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3589338"/>
            <a:ext cx="525463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12cm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11EB94-3577-C962-062B-5BE221622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8" y="4808538"/>
            <a:ext cx="77089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What do you notice about the area and perimeter of each shape?</a:t>
            </a:r>
          </a:p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Can you complete </a:t>
            </a:r>
            <a:r>
              <a:rPr lang="en-GB" sz="1600" dirty="0">
                <a:latin typeface="+mn-lt"/>
              </a:rPr>
              <a:t>the half-written objective at the top of the slide?</a:t>
            </a:r>
            <a:endParaRPr lang="en-GB" altLang="en-US" sz="1600" dirty="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826EE1-FE22-2B71-527C-FB7E20A76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5443538"/>
            <a:ext cx="810577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>
                <a:latin typeface="+mn-lt"/>
              </a:rPr>
              <a:t>Challenge: </a:t>
            </a:r>
            <a:r>
              <a:rPr lang="en-GB" altLang="en-US" sz="1600">
                <a:latin typeface="+mn-lt"/>
              </a:rPr>
              <a:t>How many other ways could the area of shape C be calculated?  </a:t>
            </a:r>
          </a:p>
        </p:txBody>
      </p:sp>
      <p:sp>
        <p:nvSpPr>
          <p:cNvPr id="23" name="A Preimeter">
            <a:extLst>
              <a:ext uri="{FF2B5EF4-FFF2-40B4-BE49-F238E27FC236}">
                <a16:creationId xmlns:a16="http://schemas.microsoft.com/office/drawing/2014/main" id="{85A4B17C-ED43-8384-1ED5-B6F4DE345A88}"/>
              </a:ext>
            </a:extLst>
          </p:cNvPr>
          <p:cNvSpPr/>
          <p:nvPr/>
        </p:nvSpPr>
        <p:spPr>
          <a:xfrm>
            <a:off x="2967038" y="4454525"/>
            <a:ext cx="814387" cy="2428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Perimeter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0141CB-5727-3510-6B36-854DAD0DF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3497263"/>
            <a:ext cx="165735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>
                <a:latin typeface="+mn-lt"/>
              </a:rPr>
              <a:t>Show Answers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AF7A8-4B36-FF2C-F5D2-64F2FDE3E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2171700"/>
            <a:ext cx="1030288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dirty="0">
                <a:latin typeface="+mn-lt"/>
              </a:rPr>
              <a:t>Area</a:t>
            </a:r>
            <a:r>
              <a:rPr lang="en-GB" altLang="en-US" sz="1200" b="1" dirty="0">
                <a:latin typeface="+mn-lt"/>
              </a:rPr>
              <a:t>:</a:t>
            </a:r>
            <a:br>
              <a:rPr lang="en-GB" altLang="en-US" sz="1200" b="1" dirty="0">
                <a:latin typeface="+mn-lt"/>
              </a:rPr>
            </a:br>
            <a:r>
              <a:rPr lang="en-GB" altLang="en-US" sz="1200" b="1" dirty="0">
                <a:latin typeface="+mn-lt"/>
              </a:rPr>
              <a:t>16cm x 5cm </a:t>
            </a:r>
            <a:br>
              <a:rPr lang="en-GB" altLang="en-US" sz="1200" b="1" dirty="0">
                <a:latin typeface="+mn-lt"/>
              </a:rPr>
            </a:br>
            <a:r>
              <a:rPr lang="en-GB" altLang="en-US" sz="1200" b="1" dirty="0">
                <a:latin typeface="+mn-lt"/>
              </a:rPr>
              <a:t>= 80cm²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8CA257-6E77-9D2E-A6C0-8EA0981B1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3184525"/>
            <a:ext cx="1085850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Perimeter</a:t>
            </a:r>
            <a:r>
              <a:rPr lang="en-GB" altLang="en-US" sz="1200" b="1">
                <a:latin typeface="+mn-lt"/>
              </a:rPr>
              <a:t>:  </a:t>
            </a:r>
          </a:p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16cm + 16cm + 5cm + 5cm = 42cm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4578BF-3D50-3C3B-585F-DEE17F02E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13" y="2003425"/>
            <a:ext cx="1635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Area:</a:t>
            </a:r>
            <a:br>
              <a:rPr lang="en-GB" altLang="en-US" sz="1200">
                <a:latin typeface="+mn-lt"/>
              </a:rPr>
            </a:br>
            <a:r>
              <a:rPr lang="en-GB" altLang="en-US" sz="1200" b="1">
                <a:latin typeface="+mn-lt"/>
              </a:rPr>
              <a:t>10cm x 8cm = 80cm²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A39B05-D511-CAC5-5B9A-E75B5475B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13" y="2500313"/>
            <a:ext cx="1492250" cy="646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Perimeter:  </a:t>
            </a:r>
          </a:p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10cm + 10cm + </a:t>
            </a:r>
            <a:br>
              <a:rPr lang="en-GB" altLang="en-US" sz="1200" b="1">
                <a:latin typeface="+mn-lt"/>
              </a:rPr>
            </a:br>
            <a:r>
              <a:rPr lang="en-GB" altLang="en-US" sz="1200" b="1">
                <a:latin typeface="+mn-lt"/>
              </a:rPr>
              <a:t>8cm + 8cm = 36cm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557556-53E2-380A-5F8E-DF47D7BE0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1639888"/>
            <a:ext cx="1881187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Area: </a:t>
            </a:r>
          </a:p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4cm x 5cm = 20cm²</a:t>
            </a:r>
          </a:p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12cm x 5cm = 60cm²</a:t>
            </a:r>
          </a:p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20cm² + 60cm² = 80cm²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66CB09-517A-E81B-4926-3BAD98CC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2784475"/>
            <a:ext cx="1944688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Perimeter:  </a:t>
            </a:r>
          </a:p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12cm + 10cm + 4cm + 5cm + 8cm +5cm = 44cm</a:t>
            </a:r>
          </a:p>
        </p:txBody>
      </p:sp>
      <p:sp>
        <p:nvSpPr>
          <p:cNvPr id="32" name="A Area">
            <a:extLst>
              <a:ext uri="{FF2B5EF4-FFF2-40B4-BE49-F238E27FC236}">
                <a16:creationId xmlns:a16="http://schemas.microsoft.com/office/drawing/2014/main" id="{E80884D8-85E1-E53F-5DAF-28BC4C2FA788}"/>
              </a:ext>
            </a:extLst>
          </p:cNvPr>
          <p:cNvSpPr/>
          <p:nvPr/>
        </p:nvSpPr>
        <p:spPr>
          <a:xfrm>
            <a:off x="2967038" y="4159250"/>
            <a:ext cx="814387" cy="2413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Area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0D464A-5FBC-9AF6-51BB-A8284C31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3798888"/>
            <a:ext cx="3270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>
                <a:latin typeface="+mn-lt"/>
              </a:rPr>
              <a:t>A</a:t>
            </a:r>
          </a:p>
        </p:txBody>
      </p:sp>
      <p:sp>
        <p:nvSpPr>
          <p:cNvPr id="34" name="B Preimeter">
            <a:extLst>
              <a:ext uri="{FF2B5EF4-FFF2-40B4-BE49-F238E27FC236}">
                <a16:creationId xmlns:a16="http://schemas.microsoft.com/office/drawing/2014/main" id="{DBC1602E-4CA2-5E67-B68D-F05537160655}"/>
              </a:ext>
            </a:extLst>
          </p:cNvPr>
          <p:cNvSpPr/>
          <p:nvPr/>
        </p:nvSpPr>
        <p:spPr>
          <a:xfrm>
            <a:off x="3871913" y="4454525"/>
            <a:ext cx="814387" cy="2428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Perimeter</a:t>
            </a:r>
          </a:p>
        </p:txBody>
      </p:sp>
      <p:sp>
        <p:nvSpPr>
          <p:cNvPr id="35" name="B Area">
            <a:extLst>
              <a:ext uri="{FF2B5EF4-FFF2-40B4-BE49-F238E27FC236}">
                <a16:creationId xmlns:a16="http://schemas.microsoft.com/office/drawing/2014/main" id="{A0A65455-8303-4472-5C26-D9D9BBF04D95}"/>
              </a:ext>
            </a:extLst>
          </p:cNvPr>
          <p:cNvSpPr/>
          <p:nvPr/>
        </p:nvSpPr>
        <p:spPr>
          <a:xfrm>
            <a:off x="3871913" y="4159250"/>
            <a:ext cx="814387" cy="2413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Area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ADE821-4FD3-8375-BD1B-420AEF6D9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25" y="3798888"/>
            <a:ext cx="3270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>
                <a:latin typeface="+mn-lt"/>
              </a:rPr>
              <a:t>B</a:t>
            </a:r>
          </a:p>
        </p:txBody>
      </p:sp>
      <p:sp>
        <p:nvSpPr>
          <p:cNvPr id="37" name="C Preimeter">
            <a:extLst>
              <a:ext uri="{FF2B5EF4-FFF2-40B4-BE49-F238E27FC236}">
                <a16:creationId xmlns:a16="http://schemas.microsoft.com/office/drawing/2014/main" id="{C16F75C1-CD79-9B4D-AF50-C005611D7A24}"/>
              </a:ext>
            </a:extLst>
          </p:cNvPr>
          <p:cNvSpPr/>
          <p:nvPr/>
        </p:nvSpPr>
        <p:spPr>
          <a:xfrm>
            <a:off x="4749800" y="4454525"/>
            <a:ext cx="815975" cy="2428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Perimeter</a:t>
            </a:r>
          </a:p>
        </p:txBody>
      </p:sp>
      <p:sp>
        <p:nvSpPr>
          <p:cNvPr id="38" name="C Area">
            <a:extLst>
              <a:ext uri="{FF2B5EF4-FFF2-40B4-BE49-F238E27FC236}">
                <a16:creationId xmlns:a16="http://schemas.microsoft.com/office/drawing/2014/main" id="{3CD879A9-63D3-FB3E-B6BA-521780B8FB13}"/>
              </a:ext>
            </a:extLst>
          </p:cNvPr>
          <p:cNvSpPr/>
          <p:nvPr/>
        </p:nvSpPr>
        <p:spPr>
          <a:xfrm>
            <a:off x="4749800" y="4159250"/>
            <a:ext cx="815975" cy="2413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Area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85BA28-F03B-A603-87EC-8F3499378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798888"/>
            <a:ext cx="3270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>
                <a:latin typeface="+mn-lt"/>
              </a:rPr>
              <a:t>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01B050-2B6A-A69C-ED33-EE400AA09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63" y="5840413"/>
            <a:ext cx="5754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00000000000000000" pitchFamily="2" charset="0"/>
              </a:defRPr>
            </a:lvl9pPr>
          </a:lstStyle>
          <a:p>
            <a:r>
              <a:rPr lang="en-GB" altLang="en-US" sz="2400" b="1" dirty="0">
                <a:latin typeface="+mn-lt"/>
              </a:rPr>
              <a:t>…Can Have Different Perimeters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8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0" grpId="0"/>
      <p:bldP spid="20" grpId="0"/>
      <p:bldP spid="23" grpId="0" animBg="1"/>
      <p:bldP spid="21" grpId="0"/>
      <p:bldP spid="7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D7EF04A-7448-8500-95E5-E5874F84F432}"/>
              </a:ext>
            </a:extLst>
          </p:cNvPr>
          <p:cNvSpPr/>
          <p:nvPr/>
        </p:nvSpPr>
        <p:spPr>
          <a:xfrm>
            <a:off x="755650" y="5305425"/>
            <a:ext cx="7632700" cy="8604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3E57F72-2B30-BD29-56E7-D318CC00D0ED}"/>
              </a:ext>
            </a:extLst>
          </p:cNvPr>
          <p:cNvSpPr/>
          <p:nvPr/>
        </p:nvSpPr>
        <p:spPr>
          <a:xfrm>
            <a:off x="6400800" y="5591175"/>
            <a:ext cx="857250" cy="25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20" name="Title 20">
            <a:extLst>
              <a:ext uri="{FF2B5EF4-FFF2-40B4-BE49-F238E27FC236}">
                <a16:creationId xmlns:a16="http://schemas.microsoft.com/office/drawing/2014/main" id="{9BDF4375-519B-853F-807A-31E5DC0AB3D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Calculate the Area of Triangles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4AEBBFD-3242-45E0-F73A-A58C734F20E2}"/>
              </a:ext>
            </a:extLst>
          </p:cNvPr>
          <p:cNvSpPr/>
          <p:nvPr/>
        </p:nvSpPr>
        <p:spPr>
          <a:xfrm>
            <a:off x="1287463" y="1816100"/>
            <a:ext cx="2895600" cy="2065338"/>
          </a:xfrm>
          <a:prstGeom prst="rt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78D097F-4047-6B8B-507D-425114D892CB}"/>
              </a:ext>
            </a:extLst>
          </p:cNvPr>
          <p:cNvSpPr/>
          <p:nvPr/>
        </p:nvSpPr>
        <p:spPr>
          <a:xfrm>
            <a:off x="5643563" y="2465388"/>
            <a:ext cx="2725737" cy="1320800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9B9C19-A3F4-7B3E-5EB8-E9DF4D14C1F0}"/>
              </a:ext>
            </a:extLst>
          </p:cNvPr>
          <p:cNvCxnSpPr>
            <a:cxnSpLocks/>
          </p:cNvCxnSpPr>
          <p:nvPr/>
        </p:nvCxnSpPr>
        <p:spPr>
          <a:xfrm flipH="1">
            <a:off x="6999288" y="2493963"/>
            <a:ext cx="4762" cy="12541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FB15DE10-83FE-5AD8-63F7-03567CE6914A}"/>
              </a:ext>
            </a:extLst>
          </p:cNvPr>
          <p:cNvSpPr/>
          <p:nvPr/>
        </p:nvSpPr>
        <p:spPr>
          <a:xfrm>
            <a:off x="3233738" y="1433513"/>
            <a:ext cx="4859337" cy="879475"/>
          </a:xfrm>
          <a:prstGeom prst="rt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887766-0DBF-630B-10F7-50288F49F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1776413"/>
            <a:ext cx="334962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438F23-C5F5-F003-942A-DFAD81989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2868613"/>
            <a:ext cx="458787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7cm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877056-E8FD-7A0E-BB47-EB386E4C9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1376363"/>
            <a:ext cx="334962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A9E7EA-CE08-6458-85D9-56212CD86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2595563"/>
            <a:ext cx="334963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5F0212-1B50-934A-12DB-DAEB70A69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3895725"/>
            <a:ext cx="468313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9cm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76B52-E891-695F-43F8-CB6543944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1801813"/>
            <a:ext cx="471488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4cm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56B1A1-A8F0-72A0-3943-174DB773E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293938"/>
            <a:ext cx="527050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16cm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F8BE1-DB46-83E4-022B-944576DD4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225" y="3121025"/>
            <a:ext cx="458788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7cm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72F566-8407-908C-0D71-4E2E2DCA4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3814763"/>
            <a:ext cx="527050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12cm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102DE2-E247-FD90-7FD4-5849CCCAD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5314950"/>
            <a:ext cx="4178300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 dirty="0">
                <a:latin typeface="+mn-lt"/>
              </a:rPr>
              <a:t>Challenge: </a:t>
            </a:r>
            <a:r>
              <a:rPr lang="en-GB" altLang="en-US" sz="1600" dirty="0">
                <a:latin typeface="+mn-lt"/>
              </a:rPr>
              <a:t>A triangle has a base of 13cm and an area of 71.5cm².  </a:t>
            </a:r>
            <a:br>
              <a:rPr lang="en-GB" altLang="en-US" sz="1600" dirty="0">
                <a:latin typeface="+mn-lt"/>
              </a:rPr>
            </a:br>
            <a:r>
              <a:rPr lang="en-GB" altLang="en-US" sz="1600" dirty="0">
                <a:latin typeface="+mn-lt"/>
              </a:rPr>
              <a:t>What is its height?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6A1F9E-0AC0-C4A7-399E-5794874AA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288" y="3190875"/>
            <a:ext cx="273208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>
                <a:latin typeface="+mn-lt"/>
              </a:rPr>
              <a:t>9cm ÷ 2cm = 4.5cm</a:t>
            </a:r>
          </a:p>
          <a:p>
            <a:pPr eaLnBrk="1" hangingPunct="1">
              <a:defRPr/>
            </a:pPr>
            <a:r>
              <a:rPr lang="en-GB" altLang="en-US" sz="1600" b="1">
                <a:latin typeface="+mn-lt"/>
              </a:rPr>
              <a:t>4.5cm x 7cm = 31.5cm²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9D4D5F-F52C-E5B4-5E99-841367F53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4092575"/>
            <a:ext cx="2286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>
                <a:latin typeface="+mn-lt"/>
              </a:rPr>
              <a:t>12cm ÷ 2cm = 6cm</a:t>
            </a:r>
          </a:p>
          <a:p>
            <a:pPr eaLnBrk="1" hangingPunct="1">
              <a:defRPr/>
            </a:pPr>
            <a:r>
              <a:rPr lang="en-GB" altLang="en-US" sz="1600" b="1">
                <a:latin typeface="+mn-lt"/>
              </a:rPr>
              <a:t>6cm x 7cm = 42cm²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139E92-67E2-4252-CCBA-A5A59C16C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1724025"/>
            <a:ext cx="2286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>
                <a:latin typeface="+mn-lt"/>
              </a:rPr>
              <a:t>16cm ÷ 2cm = 8cm</a:t>
            </a:r>
          </a:p>
          <a:p>
            <a:pPr eaLnBrk="1" hangingPunct="1">
              <a:defRPr/>
            </a:pPr>
            <a:r>
              <a:rPr lang="en-GB" altLang="en-US" sz="1600" b="1">
                <a:latin typeface="+mn-lt"/>
              </a:rPr>
              <a:t>8cm x 4cm = 32cm²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117756-D13E-04F7-D2EE-51D197C28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5307013"/>
            <a:ext cx="3429000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 dirty="0">
                <a:latin typeface="+mn-lt"/>
              </a:rPr>
              <a:t>13cm ÷ 2cm = 6.5cm</a:t>
            </a:r>
          </a:p>
          <a:p>
            <a:pPr eaLnBrk="1" hangingPunct="1">
              <a:defRPr/>
            </a:pPr>
            <a:r>
              <a:rPr lang="en-GB" altLang="en-US" sz="1600" b="1" dirty="0">
                <a:latin typeface="+mn-lt"/>
              </a:rPr>
              <a:t>6.5cm x          cm  = 71.5cm²</a:t>
            </a:r>
          </a:p>
          <a:p>
            <a:pPr eaLnBrk="1" hangingPunct="1">
              <a:defRPr/>
            </a:pPr>
            <a:r>
              <a:rPr lang="en-GB" altLang="en-US" sz="1600" b="1" dirty="0">
                <a:latin typeface="+mn-lt"/>
              </a:rPr>
              <a:t>71.5cm² ÷ 6.5cm = 11cm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1FB43D-F5C9-57E3-DA54-67805DB20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4140200"/>
            <a:ext cx="1658937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>
                <a:latin typeface="+mn-lt"/>
              </a:rPr>
              <a:t>Show Answers</a:t>
            </a:r>
          </a:p>
        </p:txBody>
      </p:sp>
      <p:sp>
        <p:nvSpPr>
          <p:cNvPr id="24" name="A Area">
            <a:extLst>
              <a:ext uri="{FF2B5EF4-FFF2-40B4-BE49-F238E27FC236}">
                <a16:creationId xmlns:a16="http://schemas.microsoft.com/office/drawing/2014/main" id="{70DE6931-D5BD-552F-8C30-9BE24283BB49}"/>
              </a:ext>
            </a:extLst>
          </p:cNvPr>
          <p:cNvSpPr/>
          <p:nvPr/>
        </p:nvSpPr>
        <p:spPr>
          <a:xfrm>
            <a:off x="3063875" y="4800600"/>
            <a:ext cx="815975" cy="2428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Area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003EC2-936A-D062-CCB1-128459FD6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4440238"/>
            <a:ext cx="32702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>
                <a:latin typeface="+mn-lt"/>
              </a:rPr>
              <a:t>A</a:t>
            </a:r>
          </a:p>
        </p:txBody>
      </p:sp>
      <p:sp>
        <p:nvSpPr>
          <p:cNvPr id="27" name="B Area">
            <a:extLst>
              <a:ext uri="{FF2B5EF4-FFF2-40B4-BE49-F238E27FC236}">
                <a16:creationId xmlns:a16="http://schemas.microsoft.com/office/drawing/2014/main" id="{3B4BF59F-DDF2-E395-3395-705FC4A6F55A}"/>
              </a:ext>
            </a:extLst>
          </p:cNvPr>
          <p:cNvSpPr/>
          <p:nvPr/>
        </p:nvSpPr>
        <p:spPr>
          <a:xfrm>
            <a:off x="3970338" y="4800600"/>
            <a:ext cx="814387" cy="2428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Area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82D3BA-1941-105F-87A0-E323B7B38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4440238"/>
            <a:ext cx="328612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>
                <a:latin typeface="+mn-lt"/>
              </a:rPr>
              <a:t>B</a:t>
            </a:r>
          </a:p>
        </p:txBody>
      </p:sp>
      <p:sp>
        <p:nvSpPr>
          <p:cNvPr id="30" name="C Area">
            <a:extLst>
              <a:ext uri="{FF2B5EF4-FFF2-40B4-BE49-F238E27FC236}">
                <a16:creationId xmlns:a16="http://schemas.microsoft.com/office/drawing/2014/main" id="{C254EEFB-D563-8357-B174-6048A089B07F}"/>
              </a:ext>
            </a:extLst>
          </p:cNvPr>
          <p:cNvSpPr/>
          <p:nvPr/>
        </p:nvSpPr>
        <p:spPr>
          <a:xfrm>
            <a:off x="4848225" y="4800600"/>
            <a:ext cx="814388" cy="2428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Area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72CAA-3AC8-8786-1FA7-B185AA6D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4440238"/>
            <a:ext cx="32702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>
                <a:latin typeface="+mn-lt"/>
              </a:rPr>
              <a:t>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91C632-45B8-2E78-A2D9-3D262B842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995363"/>
            <a:ext cx="37877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Calculate the area of each triangle.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" grpId="0" animBg="1"/>
      <p:bldP spid="5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/>
      <p:bldP spid="18" grpId="0"/>
      <p:bldP spid="19" grpId="0"/>
      <p:bldP spid="20" grpId="0"/>
      <p:bldP spid="23" grpId="0"/>
      <p:bldP spid="22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7621338-AA42-63AD-E439-C98FDEC1B1AB}"/>
              </a:ext>
            </a:extLst>
          </p:cNvPr>
          <p:cNvSpPr/>
          <p:nvPr/>
        </p:nvSpPr>
        <p:spPr>
          <a:xfrm>
            <a:off x="755650" y="5305425"/>
            <a:ext cx="7632700" cy="8604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3" name="Title 20">
            <a:extLst>
              <a:ext uri="{FF2B5EF4-FFF2-40B4-BE49-F238E27FC236}">
                <a16:creationId xmlns:a16="http://schemas.microsoft.com/office/drawing/2014/main" id="{15D564DA-3CC6-6C76-3991-CB2C2D68A54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Calculate the Area of Parallelograms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3C73CB-497F-DBCE-FF0A-CCEA19CBE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01713"/>
            <a:ext cx="44227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Calculate the area of each parallelogram.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F68DD9B-CCC0-6199-D1FF-2159382809C4}"/>
              </a:ext>
            </a:extLst>
          </p:cNvPr>
          <p:cNvSpPr/>
          <p:nvPr/>
        </p:nvSpPr>
        <p:spPr>
          <a:xfrm>
            <a:off x="1330325" y="1463675"/>
            <a:ext cx="2239963" cy="1166813"/>
          </a:xfrm>
          <a:prstGeom prst="parallelogram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7B35172F-A4A3-EC26-6262-3A9EDEA89B52}"/>
              </a:ext>
            </a:extLst>
          </p:cNvPr>
          <p:cNvSpPr/>
          <p:nvPr/>
        </p:nvSpPr>
        <p:spPr>
          <a:xfrm>
            <a:off x="4621213" y="1508125"/>
            <a:ext cx="3725862" cy="620713"/>
          </a:xfrm>
          <a:prstGeom prst="parallelogram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D526693-B304-45BA-E38F-0D7E215A7EBB}"/>
              </a:ext>
            </a:extLst>
          </p:cNvPr>
          <p:cNvSpPr/>
          <p:nvPr/>
        </p:nvSpPr>
        <p:spPr>
          <a:xfrm flipH="1">
            <a:off x="1052513" y="3502025"/>
            <a:ext cx="2336800" cy="936625"/>
          </a:xfrm>
          <a:prstGeom prst="parallelogram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0CA107D1-E5DA-820B-F340-D68ACFC804F6}"/>
              </a:ext>
            </a:extLst>
          </p:cNvPr>
          <p:cNvSpPr/>
          <p:nvPr/>
        </p:nvSpPr>
        <p:spPr>
          <a:xfrm>
            <a:off x="5029200" y="3194050"/>
            <a:ext cx="3473450" cy="1336675"/>
          </a:xfrm>
          <a:prstGeom prst="parallelogram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153572-572A-87B1-CD61-66BE88EA0E4C}"/>
              </a:ext>
            </a:extLst>
          </p:cNvPr>
          <p:cNvCxnSpPr>
            <a:cxnSpLocks/>
          </p:cNvCxnSpPr>
          <p:nvPr/>
        </p:nvCxnSpPr>
        <p:spPr>
          <a:xfrm>
            <a:off x="2451100" y="1463675"/>
            <a:ext cx="1588" cy="11842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86393D-C583-1240-2196-07E20373E1AC}"/>
              </a:ext>
            </a:extLst>
          </p:cNvPr>
          <p:cNvCxnSpPr>
            <a:cxnSpLocks/>
          </p:cNvCxnSpPr>
          <p:nvPr/>
        </p:nvCxnSpPr>
        <p:spPr>
          <a:xfrm>
            <a:off x="2725738" y="3511550"/>
            <a:ext cx="0" cy="9366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E75316-5785-45E9-9FC8-53C4DEB1FE8B}"/>
              </a:ext>
            </a:extLst>
          </p:cNvPr>
          <p:cNvCxnSpPr>
            <a:cxnSpLocks/>
          </p:cNvCxnSpPr>
          <p:nvPr/>
        </p:nvCxnSpPr>
        <p:spPr>
          <a:xfrm>
            <a:off x="6445250" y="3219450"/>
            <a:ext cx="0" cy="13112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0025F7-1F2A-7639-0E11-0A4BAE02A542}"/>
              </a:ext>
            </a:extLst>
          </p:cNvPr>
          <p:cNvCxnSpPr>
            <a:cxnSpLocks/>
            <a:endCxn id="5" idx="4"/>
          </p:cNvCxnSpPr>
          <p:nvPr/>
        </p:nvCxnSpPr>
        <p:spPr>
          <a:xfrm>
            <a:off x="6483350" y="1508125"/>
            <a:ext cx="0" cy="6207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E8EC88D-BA61-4C1A-E2F1-8C3F625F7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1368425"/>
            <a:ext cx="334962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3B589B-AB3F-BC28-CB72-0D6388601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1419225"/>
            <a:ext cx="334962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7E3D7D-F70F-29B3-E98D-A52B0A12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3452813"/>
            <a:ext cx="334963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3760DB-F927-C46B-DCDC-4F5758AE9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1676400"/>
            <a:ext cx="471487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4cm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ADDD3A-DE34-E703-1B19-8C980F5CA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3128963"/>
            <a:ext cx="3460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A8076-FFDA-9209-F3C3-53156B0A8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5321300"/>
            <a:ext cx="4100512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 dirty="0">
                <a:latin typeface="+mn-lt"/>
              </a:rPr>
              <a:t>Challenge: </a:t>
            </a:r>
            <a:r>
              <a:rPr lang="en-GB" altLang="en-US" sz="1600" dirty="0">
                <a:latin typeface="+mn-lt"/>
              </a:rPr>
              <a:t>A parallelogram has a height of 25cm and an area of 450cm².  </a:t>
            </a:r>
            <a:br>
              <a:rPr lang="en-GB" altLang="en-US" sz="1600" dirty="0">
                <a:latin typeface="+mn-lt"/>
              </a:rPr>
            </a:br>
            <a:r>
              <a:rPr lang="en-GB" altLang="en-US" sz="1600" dirty="0">
                <a:latin typeface="+mn-lt"/>
              </a:rPr>
              <a:t>What is the length of its base?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CAB2B-B574-49D9-635B-0CC65C9B3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2838450"/>
            <a:ext cx="2411413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14cm x 9cm = 126cm²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E3B321-DC3B-C5EA-041D-4351E16B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2416175"/>
            <a:ext cx="2346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22cm x 4cm = 88cm²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09920C-7D2E-6008-619C-A05600E2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4640263"/>
            <a:ext cx="21844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9cm x 7cm = 63cm²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C99970-2E26-B8D4-2BED-5BBC2DDD6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5" y="4729163"/>
            <a:ext cx="24923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21cm x 11cm = 242cm²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86F707-88FE-311F-5CCD-B33D14E3E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2117725"/>
            <a:ext cx="549275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22cm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E9F353-6855-928F-408E-E91B800C3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2603500"/>
            <a:ext cx="531812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14cm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869FDE-48DE-A0EA-78E9-8F3F14993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2008188"/>
            <a:ext cx="468312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9cm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6B2FAF-5BD7-97BC-BE49-4ECF2834A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3692525"/>
            <a:ext cx="504825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11cm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3EA9CA-0022-8F1E-86E8-1AA581FB9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4522788"/>
            <a:ext cx="525462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21cm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2FDBF85-A19E-6AD8-DDF4-B9E4D5BF9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3870325"/>
            <a:ext cx="458788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7cm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EE3291-DFA7-2B23-B000-9875F818D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4414838"/>
            <a:ext cx="468313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latin typeface="+mn-lt"/>
              </a:rPr>
              <a:t>9cm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823062-ADDE-A20C-D835-16504380B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5" y="5413375"/>
            <a:ext cx="45720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latin typeface="+mn-lt"/>
              </a:rPr>
              <a:t>         cm x 25cm = 450cm²</a:t>
            </a:r>
          </a:p>
          <a:p>
            <a:pPr eaLnBrk="1" hangingPunct="1">
              <a:defRPr/>
            </a:pPr>
            <a:r>
              <a:rPr lang="en-GB" altLang="en-US" b="1" dirty="0">
                <a:latin typeface="+mn-lt"/>
              </a:rPr>
              <a:t>450cm² ÷ 25cm = 18cm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05E99E-274F-878D-270B-0D755D6D7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3678238"/>
            <a:ext cx="9366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>
                <a:latin typeface="+mn-lt"/>
              </a:rPr>
              <a:t>Show</a:t>
            </a:r>
            <a:br>
              <a:rPr lang="en-GB" altLang="en-US" sz="1600">
                <a:latin typeface="+mn-lt"/>
              </a:rPr>
            </a:br>
            <a:r>
              <a:rPr lang="en-GB" altLang="en-US" sz="1600">
                <a:latin typeface="+mn-lt"/>
              </a:rPr>
              <a:t>Answers</a:t>
            </a:r>
          </a:p>
        </p:txBody>
      </p:sp>
      <p:sp>
        <p:nvSpPr>
          <p:cNvPr id="36" name="Answer AA">
            <a:extLst>
              <a:ext uri="{FF2B5EF4-FFF2-40B4-BE49-F238E27FC236}">
                <a16:creationId xmlns:a16="http://schemas.microsoft.com/office/drawing/2014/main" id="{63B227F3-3E82-96A8-4969-6E6BE4E97D82}"/>
              </a:ext>
            </a:extLst>
          </p:cNvPr>
          <p:cNvSpPr/>
          <p:nvPr/>
        </p:nvSpPr>
        <p:spPr>
          <a:xfrm>
            <a:off x="3906838" y="4278313"/>
            <a:ext cx="368300" cy="2413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" name="Answer B">
            <a:extLst>
              <a:ext uri="{FF2B5EF4-FFF2-40B4-BE49-F238E27FC236}">
                <a16:creationId xmlns:a16="http://schemas.microsoft.com/office/drawing/2014/main" id="{2623D1C7-9336-8EC5-94C6-DFD6B53ED875}"/>
              </a:ext>
            </a:extLst>
          </p:cNvPr>
          <p:cNvSpPr/>
          <p:nvPr/>
        </p:nvSpPr>
        <p:spPr>
          <a:xfrm>
            <a:off x="4311650" y="4278313"/>
            <a:ext cx="368300" cy="2413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5" name="Answer C">
            <a:extLst>
              <a:ext uri="{FF2B5EF4-FFF2-40B4-BE49-F238E27FC236}">
                <a16:creationId xmlns:a16="http://schemas.microsoft.com/office/drawing/2014/main" id="{F012A13E-D2A4-9487-F4BB-170D75089FB8}"/>
              </a:ext>
            </a:extLst>
          </p:cNvPr>
          <p:cNvSpPr/>
          <p:nvPr/>
        </p:nvSpPr>
        <p:spPr>
          <a:xfrm>
            <a:off x="3906838" y="4587875"/>
            <a:ext cx="368300" cy="2413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6" name="AnswerD">
            <a:extLst>
              <a:ext uri="{FF2B5EF4-FFF2-40B4-BE49-F238E27FC236}">
                <a16:creationId xmlns:a16="http://schemas.microsoft.com/office/drawing/2014/main" id="{E99B9EA3-6B72-AEAE-E5EE-632E248C6BCB}"/>
              </a:ext>
            </a:extLst>
          </p:cNvPr>
          <p:cNvSpPr/>
          <p:nvPr/>
        </p:nvSpPr>
        <p:spPr>
          <a:xfrm>
            <a:off x="4311650" y="4587875"/>
            <a:ext cx="368300" cy="2413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B93E5F0-CD74-7788-FA85-CE342006DDE6}"/>
              </a:ext>
            </a:extLst>
          </p:cNvPr>
          <p:cNvSpPr/>
          <p:nvPr/>
        </p:nvSpPr>
        <p:spPr>
          <a:xfrm>
            <a:off x="5354638" y="5413375"/>
            <a:ext cx="617537" cy="3222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7" grpId="0" animBg="1"/>
      <p:bldP spid="2" grpId="0"/>
      <p:bldP spid="4" grpId="0" animBg="1"/>
      <p:bldP spid="5" grpId="0" animBg="1"/>
      <p:bldP spid="6" grpId="0" animBg="1"/>
      <p:bldP spid="7" grpId="0" animBg="1"/>
      <p:bldP spid="15" grpId="0"/>
      <p:bldP spid="16" grpId="0"/>
      <p:bldP spid="17" grpId="0"/>
      <p:bldP spid="18" grpId="0"/>
      <p:bldP spid="19" grpId="0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29" grpId="0"/>
      <p:bldP spid="35" grpId="0"/>
      <p:bldP spid="36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E05DBA61-F86D-7C6C-C748-58D85D65020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546100"/>
            <a:ext cx="8220075" cy="762000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Compare Numbers up to 10 000 000 and Determine </a:t>
            </a: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the Value of Each Digit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F30A1A-8A16-CF97-F533-155DDFFB4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00175"/>
            <a:ext cx="7632700" cy="736600"/>
          </a:xfrm>
          <a:prstGeom prst="rect">
            <a:avLst/>
          </a:prstGeom>
          <a:solidFill>
            <a:srgbClr val="0682CF"/>
          </a:solidFill>
          <a:ln>
            <a:noFill/>
          </a:ln>
        </p:spPr>
        <p:txBody>
          <a:bodyPr lIns="90000" tIns="90000" rIns="90000" bIns="90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Look at these numbers.</a:t>
            </a:r>
          </a:p>
          <a:p>
            <a:pPr eaLnBrk="1" hangingPunct="1">
              <a:defRPr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Identify whether a &lt; or &gt; sign needs to go in each box.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E1D1A4-6453-0DD1-E454-2DFAB0F3C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2403475"/>
            <a:ext cx="1565275" cy="2297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550"/>
              </a:spcAft>
              <a:defRPr/>
            </a:pPr>
            <a:r>
              <a:rPr lang="en-GB" altLang="en-US" dirty="0">
                <a:latin typeface="+mn-lt"/>
              </a:rPr>
              <a:t>4 567 432</a:t>
            </a:r>
          </a:p>
          <a:p>
            <a:pPr eaLnBrk="1" hangingPunct="1">
              <a:spcAft>
                <a:spcPts val="1550"/>
              </a:spcAft>
              <a:defRPr/>
            </a:pPr>
            <a:r>
              <a:rPr lang="en-GB" altLang="en-US" dirty="0">
                <a:latin typeface="+mn-lt"/>
              </a:rPr>
              <a:t>7 567 309</a:t>
            </a:r>
          </a:p>
          <a:p>
            <a:pPr eaLnBrk="1" hangingPunct="1">
              <a:spcAft>
                <a:spcPts val="1550"/>
              </a:spcAft>
              <a:defRPr/>
            </a:pPr>
            <a:r>
              <a:rPr lang="en-GB" altLang="en-US" dirty="0">
                <a:latin typeface="+mn-lt"/>
              </a:rPr>
              <a:t>9 506 705</a:t>
            </a:r>
          </a:p>
          <a:p>
            <a:pPr eaLnBrk="1" hangingPunct="1">
              <a:spcAft>
                <a:spcPts val="1550"/>
              </a:spcAft>
              <a:defRPr/>
            </a:pPr>
            <a:r>
              <a:rPr lang="en-GB" altLang="en-US" dirty="0">
                <a:latin typeface="+mn-lt"/>
              </a:rPr>
              <a:t>3 400 101</a:t>
            </a:r>
          </a:p>
          <a:p>
            <a:pPr eaLnBrk="1" hangingPunct="1">
              <a:spcAft>
                <a:spcPts val="1550"/>
              </a:spcAft>
              <a:defRPr/>
            </a:pPr>
            <a:r>
              <a:rPr lang="en-GB" altLang="en-US" dirty="0">
                <a:latin typeface="+mn-lt"/>
              </a:rPr>
              <a:t>1 090 030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60945-22CE-D7D5-9045-FE25C276C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2403475"/>
            <a:ext cx="1241425" cy="2297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550"/>
              </a:spcAft>
              <a:defRPr/>
            </a:pPr>
            <a:r>
              <a:rPr lang="en-GB" altLang="en-US" dirty="0">
                <a:latin typeface="+mn-lt"/>
              </a:rPr>
              <a:t>4 576 432</a:t>
            </a:r>
          </a:p>
          <a:p>
            <a:pPr eaLnBrk="1" hangingPunct="1">
              <a:spcAft>
                <a:spcPts val="1550"/>
              </a:spcAft>
              <a:defRPr/>
            </a:pPr>
            <a:r>
              <a:rPr lang="en-GB" altLang="en-US" dirty="0">
                <a:latin typeface="+mn-lt"/>
              </a:rPr>
              <a:t>7 567 329</a:t>
            </a:r>
          </a:p>
          <a:p>
            <a:pPr eaLnBrk="1" hangingPunct="1">
              <a:spcAft>
                <a:spcPts val="1550"/>
              </a:spcAft>
              <a:defRPr/>
            </a:pPr>
            <a:r>
              <a:rPr lang="en-GB" altLang="en-US" dirty="0">
                <a:latin typeface="+mn-lt"/>
              </a:rPr>
              <a:t>9 500 705</a:t>
            </a:r>
          </a:p>
          <a:p>
            <a:pPr eaLnBrk="1" hangingPunct="1">
              <a:spcAft>
                <a:spcPts val="1550"/>
              </a:spcAft>
              <a:defRPr/>
            </a:pPr>
            <a:r>
              <a:rPr lang="en-GB" altLang="en-US" dirty="0">
                <a:latin typeface="+mn-lt"/>
              </a:rPr>
              <a:t>3 401 001</a:t>
            </a:r>
          </a:p>
          <a:p>
            <a:pPr eaLnBrk="1" hangingPunct="1">
              <a:spcAft>
                <a:spcPts val="1550"/>
              </a:spcAft>
              <a:defRPr/>
            </a:pPr>
            <a:r>
              <a:rPr lang="en-GB" altLang="en-US" dirty="0">
                <a:latin typeface="+mn-lt"/>
              </a:rPr>
              <a:t>1 090 103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BEA6943-2E26-A2C3-D896-4E0304165682}"/>
              </a:ext>
            </a:extLst>
          </p:cNvPr>
          <p:cNvSpPr/>
          <p:nvPr/>
        </p:nvSpPr>
        <p:spPr>
          <a:xfrm>
            <a:off x="4168775" y="2387600"/>
            <a:ext cx="663575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0F986E-58C6-499A-E9E8-FCBAA5F3A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2347913"/>
            <a:ext cx="366713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b="1" dirty="0">
                <a:latin typeface="+mn-lt"/>
              </a:rPr>
              <a:t>&lt;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99AD146-ED3D-AA74-8DA7-21A557E359A5}"/>
              </a:ext>
            </a:extLst>
          </p:cNvPr>
          <p:cNvSpPr/>
          <p:nvPr/>
        </p:nvSpPr>
        <p:spPr>
          <a:xfrm>
            <a:off x="4168775" y="2849563"/>
            <a:ext cx="663575" cy="396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DC869F-C3DB-5CC1-77B4-D434D96A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2809875"/>
            <a:ext cx="36671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b="1">
                <a:latin typeface="+mn-lt"/>
              </a:rPr>
              <a:t>&lt;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FE60652-7C7E-E8CB-D47F-FA687E287874}"/>
              </a:ext>
            </a:extLst>
          </p:cNvPr>
          <p:cNvSpPr/>
          <p:nvPr/>
        </p:nvSpPr>
        <p:spPr>
          <a:xfrm>
            <a:off x="4168775" y="3319463"/>
            <a:ext cx="663575" cy="3984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1F16D4-3040-AC46-C69E-462DF005A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3281363"/>
            <a:ext cx="366713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b="1">
                <a:latin typeface="+mn-lt"/>
              </a:rPr>
              <a:t>&gt;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B762CC8-B722-D1B6-7469-2720992CAFA3}"/>
              </a:ext>
            </a:extLst>
          </p:cNvPr>
          <p:cNvSpPr/>
          <p:nvPr/>
        </p:nvSpPr>
        <p:spPr>
          <a:xfrm>
            <a:off x="4168775" y="3798888"/>
            <a:ext cx="663575" cy="3984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5E6962-66D6-B779-97C8-457A69514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3760788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b="1" dirty="0">
                <a:latin typeface="+mn-lt"/>
              </a:rPr>
              <a:t>&lt;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D53752-4975-C777-11AA-91F2B0FC5D18}"/>
              </a:ext>
            </a:extLst>
          </p:cNvPr>
          <p:cNvSpPr/>
          <p:nvPr/>
        </p:nvSpPr>
        <p:spPr>
          <a:xfrm>
            <a:off x="4168775" y="4278313"/>
            <a:ext cx="663575" cy="3984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27E844-E9EB-165F-CCFA-20AB04CD9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4240213"/>
            <a:ext cx="366713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b="1" dirty="0">
                <a:latin typeface="+mn-lt"/>
              </a:rPr>
              <a:t>&lt;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26D2C-0335-0833-0CB9-7CED06B63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95850"/>
            <a:ext cx="76327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Compare your answers with your partner. Do you have the same?</a:t>
            </a:r>
          </a:p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Which ones did you find most tricky?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6C31CD-71F0-B494-03AD-6B70F2EDA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5541963"/>
            <a:ext cx="78216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 dirty="0">
                <a:latin typeface="+mn-lt"/>
              </a:rPr>
              <a:t>CHALLENGE</a:t>
            </a:r>
            <a:r>
              <a:rPr lang="en-GB" altLang="en-US" sz="1600" dirty="0">
                <a:latin typeface="+mn-lt"/>
              </a:rPr>
              <a:t>: Choose one of the number sentences and explain to your partner which digit column helped you to identify the greater/smaller number.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  <p:bldP spid="13" grpId="0" animBg="1"/>
      <p:bldP spid="14" grpId="0"/>
      <p:bldP spid="16" grpId="0" animBg="1"/>
      <p:bldP spid="17" grpId="0"/>
      <p:bldP spid="18" grpId="0" animBg="1"/>
      <p:bldP spid="19" grpId="0"/>
      <p:bldP spid="20" grpId="0" animBg="1"/>
      <p:bldP spid="23" grpId="0" animBg="1"/>
      <p:bldP spid="24" grpId="0"/>
      <p:bldP spid="15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26BFD08-1929-FA3F-9A7B-9F23E5A900E8}"/>
              </a:ext>
            </a:extLst>
          </p:cNvPr>
          <p:cNvSpPr/>
          <p:nvPr/>
        </p:nvSpPr>
        <p:spPr>
          <a:xfrm>
            <a:off x="755650" y="4732338"/>
            <a:ext cx="7632700" cy="14335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7" name="Title 20">
            <a:extLst>
              <a:ext uri="{FF2B5EF4-FFF2-40B4-BE49-F238E27FC236}">
                <a16:creationId xmlns:a16="http://schemas.microsoft.com/office/drawing/2014/main" id="{81CC8CAA-866D-078D-DCD7-C5C14F33CF3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Calculate the Mean as an Average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D4D6B-813B-645D-54D3-B284B0C5D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1052513"/>
            <a:ext cx="674052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A hospital keeps records of </a:t>
            </a:r>
            <a:r>
              <a:rPr lang="en-GB" dirty="0">
                <a:latin typeface="+mn-lt"/>
              </a:rPr>
              <a:t>babies' birth weights </a:t>
            </a:r>
            <a:r>
              <a:rPr lang="en-GB" altLang="en-US" dirty="0">
                <a:latin typeface="+mn-lt"/>
              </a:rPr>
              <a:t>over a weekend.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2F3756-5F51-4B06-1974-53FB38E01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06171"/>
              </p:ext>
            </p:extLst>
          </p:nvPr>
        </p:nvGraphicFramePr>
        <p:xfrm>
          <a:off x="755650" y="1616075"/>
          <a:ext cx="6027739" cy="69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Baby A</a:t>
                      </a:r>
                    </a:p>
                  </a:txBody>
                  <a:tcPr marT="45739" marB="4573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Baby B</a:t>
                      </a:r>
                    </a:p>
                  </a:txBody>
                  <a:tcPr marT="45739" marB="4573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Baby C</a:t>
                      </a:r>
                    </a:p>
                  </a:txBody>
                  <a:tcPr marT="45739" marB="4573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Baby D</a:t>
                      </a:r>
                    </a:p>
                  </a:txBody>
                  <a:tcPr marT="45739" marB="4573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Baby E</a:t>
                      </a:r>
                    </a:p>
                  </a:txBody>
                  <a:tcPr marT="45739" marB="45739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1.8kg</a:t>
                      </a:r>
                    </a:p>
                  </a:txBody>
                  <a:tcPr marT="45739" marB="457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2.2kg</a:t>
                      </a:r>
                    </a:p>
                  </a:txBody>
                  <a:tcPr marT="45739" marB="457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3.5kg</a:t>
                      </a:r>
                    </a:p>
                  </a:txBody>
                  <a:tcPr marT="45739" marB="457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2.4kg</a:t>
                      </a:r>
                    </a:p>
                  </a:txBody>
                  <a:tcPr marT="45739" marB="457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2.1kg</a:t>
                      </a:r>
                    </a:p>
                  </a:txBody>
                  <a:tcPr marT="45739" marB="4573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583DD70-F756-D134-3039-E381DB809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41588"/>
            <a:ext cx="507047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dirty="0">
                <a:latin typeface="+mn-lt"/>
              </a:rPr>
              <a:t>What is the mean weight of the babies born over the weekend?</a:t>
            </a:r>
            <a:endParaRPr lang="en-GB" alt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D020F6-74A9-A2D4-9262-781690D5A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2662238"/>
            <a:ext cx="75565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latin typeface="+mn-lt"/>
              </a:rPr>
              <a:t>2.4kg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D9C628-28A4-A04F-690C-152E8EF3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46438"/>
            <a:ext cx="396557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How did you calculate the average?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BF746-DBC0-9B98-EE33-89FD2C8EF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652838"/>
            <a:ext cx="4525963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Were there any of the weights that have made a big difference to the average?  How do you know?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2A4580-CDB6-BE12-4434-C89B37924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816475"/>
            <a:ext cx="42830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Challenge: </a:t>
            </a:r>
            <a:r>
              <a:rPr lang="en-GB" altLang="en-US">
                <a:latin typeface="+mn-lt"/>
              </a:rPr>
              <a:t>If two more babies were born that week, how does their data affect the average? Give your answer to 2 decimal places.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A75074-DC6E-ED86-543C-E4F143A95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5611813"/>
            <a:ext cx="874713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2.43kg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5CD6F06-8C32-D02E-7B67-CAF9A511D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023860"/>
              </p:ext>
            </p:extLst>
          </p:nvPr>
        </p:nvGraphicFramePr>
        <p:xfrm>
          <a:off x="5567363" y="4879975"/>
          <a:ext cx="2292350" cy="67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75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Baby F</a:t>
                      </a:r>
                    </a:p>
                  </a:txBody>
                  <a:tcPr marL="91463" marR="91463" marT="45785" marB="4578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Baby G</a:t>
                      </a:r>
                    </a:p>
                  </a:txBody>
                  <a:tcPr marL="91463" marR="91463" marT="45785" marB="45785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5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2.6kg</a:t>
                      </a:r>
                    </a:p>
                  </a:txBody>
                  <a:tcPr marL="91463" marR="91463" marT="45785" marB="4578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2.4kg</a:t>
                      </a:r>
                    </a:p>
                  </a:txBody>
                  <a:tcPr marL="91463" marR="91463" marT="45785" marB="4578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veal answer 1">
            <a:extLst>
              <a:ext uri="{FF2B5EF4-FFF2-40B4-BE49-F238E27FC236}">
                <a16:creationId xmlns:a16="http://schemas.microsoft.com/office/drawing/2014/main" id="{C204986C-C722-3FAF-53AD-153B010A31C5}"/>
              </a:ext>
            </a:extLst>
          </p:cNvPr>
          <p:cNvSpPr/>
          <p:nvPr/>
        </p:nvSpPr>
        <p:spPr>
          <a:xfrm>
            <a:off x="6006307" y="2730595"/>
            <a:ext cx="1116012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4" name="Reveal answer 1">
            <a:extLst>
              <a:ext uri="{FF2B5EF4-FFF2-40B4-BE49-F238E27FC236}">
                <a16:creationId xmlns:a16="http://schemas.microsoft.com/office/drawing/2014/main" id="{E5B059E0-CF89-92B7-39EA-875777C6EBAF}"/>
              </a:ext>
            </a:extLst>
          </p:cNvPr>
          <p:cNvSpPr/>
          <p:nvPr/>
        </p:nvSpPr>
        <p:spPr>
          <a:xfrm>
            <a:off x="6143625" y="5675313"/>
            <a:ext cx="1116013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52D578-41EA-20D9-0842-8C4342DE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63675"/>
            <a:ext cx="170656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2" grpId="0"/>
      <p:bldP spid="5" grpId="0"/>
      <p:bldP spid="6" grpId="0"/>
      <p:bldP spid="7" grpId="0"/>
      <p:bldP spid="8" grpId="0"/>
      <p:bldP spid="9" grpId="0"/>
      <p:bldP spid="12" grpId="0" animBg="1"/>
      <p:bldP spid="12" grpId="1" animBg="1"/>
      <p:bldP spid="14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C327AC1-0903-0D66-236F-3991AF73A0FF}"/>
              </a:ext>
            </a:extLst>
          </p:cNvPr>
          <p:cNvSpPr/>
          <p:nvPr/>
        </p:nvSpPr>
        <p:spPr>
          <a:xfrm>
            <a:off x="755650" y="5502275"/>
            <a:ext cx="7632700" cy="590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0D2A838-C775-5012-106B-7FA8C3224C16}"/>
              </a:ext>
            </a:extLst>
          </p:cNvPr>
          <p:cNvSpPr/>
          <p:nvPr/>
        </p:nvSpPr>
        <p:spPr>
          <a:xfrm>
            <a:off x="904875" y="4260850"/>
            <a:ext cx="3684588" cy="11445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955E48C-2C59-4059-1E82-3A0FF924ACE6}"/>
              </a:ext>
            </a:extLst>
          </p:cNvPr>
          <p:cNvSpPr/>
          <p:nvPr/>
        </p:nvSpPr>
        <p:spPr>
          <a:xfrm>
            <a:off x="904875" y="2670175"/>
            <a:ext cx="3684588" cy="1498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4903A8E-163B-8D0E-2380-337A97106A50}"/>
              </a:ext>
            </a:extLst>
          </p:cNvPr>
          <p:cNvSpPr/>
          <p:nvPr/>
        </p:nvSpPr>
        <p:spPr>
          <a:xfrm>
            <a:off x="904875" y="1465263"/>
            <a:ext cx="3684588" cy="11191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4" name="Title 20">
            <a:extLst>
              <a:ext uri="{FF2B5EF4-FFF2-40B4-BE49-F238E27FC236}">
                <a16:creationId xmlns:a16="http://schemas.microsoft.com/office/drawing/2014/main" id="{D8852B03-7623-1F85-8BBC-1404F9C4EA6E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Solve Problems Involving the Calculation of Percentages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E1F682-5461-D7C1-9320-2B406A9D8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86400"/>
            <a:ext cx="7848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>
                <a:latin typeface="+mn-lt"/>
              </a:rPr>
              <a:t>Challenge: </a:t>
            </a:r>
            <a:r>
              <a:rPr lang="en-GB" altLang="en-US" sz="1600">
                <a:latin typeface="+mn-lt"/>
              </a:rPr>
              <a:t>If you were explaining how you solved each problem to a friend, what would you say was the most efficient calculation?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E2125-ADA5-A449-3F0F-5B4A14634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52513"/>
            <a:ext cx="7272338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>
                <a:latin typeface="+mn-lt"/>
              </a:rPr>
              <a:t>Solve the following problems: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B1625-7E79-D246-5831-B4B4FA5C9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2720975"/>
            <a:ext cx="3621088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>
                <a:latin typeface="+mn-lt"/>
              </a:rPr>
              <a:t>In a bag of 25 marbles there are two colours (red and yellow).  </a:t>
            </a:r>
            <a:br>
              <a:rPr lang="en-GB" altLang="en-US" sz="1600">
                <a:latin typeface="+mn-lt"/>
              </a:rPr>
            </a:br>
            <a:r>
              <a:rPr lang="en-GB" altLang="en-US" sz="1600">
                <a:latin typeface="+mn-lt"/>
              </a:rPr>
              <a:t>6 marbles are red, the rest are yellow.</a:t>
            </a:r>
          </a:p>
          <a:p>
            <a:pPr eaLnBrk="1" hangingPunct="1">
              <a:defRPr/>
            </a:pPr>
            <a:r>
              <a:rPr lang="en-GB" altLang="en-US" sz="1600" b="1">
                <a:latin typeface="+mn-lt"/>
              </a:rPr>
              <a:t>What percentage of the marbles </a:t>
            </a:r>
            <a:br>
              <a:rPr lang="en-GB" altLang="en-US" sz="1600" b="1">
                <a:latin typeface="+mn-lt"/>
              </a:rPr>
            </a:br>
            <a:r>
              <a:rPr lang="en-GB" altLang="en-US" sz="1600" b="1">
                <a:latin typeface="+mn-lt"/>
              </a:rPr>
              <a:t>are yellow?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33C630-03CE-A1DD-35FE-F145B5FD7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4298950"/>
            <a:ext cx="3246438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>
                <a:latin typeface="+mn-lt"/>
              </a:rPr>
              <a:t>In a school, 40% of the children are girls. There are 80 girls. </a:t>
            </a:r>
          </a:p>
          <a:p>
            <a:pPr eaLnBrk="1" hangingPunct="1">
              <a:defRPr/>
            </a:pPr>
            <a:r>
              <a:rPr lang="en-GB" altLang="en-US" sz="1600" b="1">
                <a:latin typeface="+mn-lt"/>
              </a:rPr>
              <a:t>How many children are in the school in total?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D382B5-C5D7-162F-78B9-191D48489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4344988"/>
            <a:ext cx="3986213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Girls:  40% = 80</a:t>
            </a:r>
            <a:br>
              <a:rPr lang="en-GB" altLang="en-US" b="1">
                <a:latin typeface="+mn-lt"/>
              </a:rPr>
            </a:br>
            <a:r>
              <a:rPr lang="en-GB" altLang="en-US" b="1">
                <a:latin typeface="+mn-lt"/>
              </a:rPr>
              <a:t>Boys: 60% = (80 ÷ 4) × 6  =  120</a:t>
            </a:r>
          </a:p>
          <a:p>
            <a:pPr eaLnBrk="1" hangingPunct="1">
              <a:defRPr/>
            </a:pPr>
            <a:r>
              <a:rPr lang="en-GB" altLang="en-US" b="1">
                <a:latin typeface="+mn-lt"/>
              </a:rPr>
              <a:t>80 girls + 120 boys = 200 children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90C4C9-EA55-AF62-E2D8-A35B63F8B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1471613"/>
            <a:ext cx="301942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In a year group of 50 children there are 21 girls.  </a:t>
            </a:r>
          </a:p>
          <a:p>
            <a:pPr eaLnBrk="1" hangingPunct="1">
              <a:defRPr/>
            </a:pPr>
            <a:r>
              <a:rPr lang="en-GB" altLang="en-US" sz="1600" b="1" dirty="0">
                <a:latin typeface="+mn-lt"/>
              </a:rPr>
              <a:t>What percentage of the pupils are boys?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F4E033-99B5-3CA2-7B3B-46F5C9211ACE}"/>
              </a:ext>
            </a:extLst>
          </p:cNvPr>
          <p:cNvGrpSpPr>
            <a:grpSpLocks/>
          </p:cNvGrpSpPr>
          <p:nvPr/>
        </p:nvGrpSpPr>
        <p:grpSpPr bwMode="auto">
          <a:xfrm>
            <a:off x="4902200" y="1652588"/>
            <a:ext cx="596900" cy="642937"/>
            <a:chOff x="1378219" y="4111136"/>
            <a:chExt cx="596495" cy="642977"/>
          </a:xfrm>
        </p:grpSpPr>
        <p:sp>
          <p:nvSpPr>
            <p:cNvPr id="38945" name="Rectangle 15">
              <a:extLst>
                <a:ext uri="{FF2B5EF4-FFF2-40B4-BE49-F238E27FC236}">
                  <a16:creationId xmlns:a16="http://schemas.microsoft.com/office/drawing/2014/main" id="{A1DCB207-0F72-3A51-7D8F-EB95643CE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21</a:t>
              </a:r>
            </a:p>
          </p:txBody>
        </p:sp>
        <p:sp>
          <p:nvSpPr>
            <p:cNvPr id="38946" name="Rectangle 16">
              <a:extLst>
                <a:ext uri="{FF2B5EF4-FFF2-40B4-BE49-F238E27FC236}">
                  <a16:creationId xmlns:a16="http://schemas.microsoft.com/office/drawing/2014/main" id="{9B1E32DC-45AA-473E-0D06-B53EF91F4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 dirty="0">
                  <a:latin typeface="+mn-lt"/>
                </a:rPr>
                <a:t>50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744686-FF0E-D202-89CE-4E3DBBFC37BB}"/>
                </a:ext>
              </a:extLst>
            </p:cNvPr>
            <p:cNvCxnSpPr/>
            <p:nvPr/>
          </p:nvCxnSpPr>
          <p:spPr>
            <a:xfrm>
              <a:off x="1527343" y="4431831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B4931A-14A6-C81A-51CC-B60E309EBD1B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652588"/>
            <a:ext cx="601663" cy="642937"/>
            <a:chOff x="1378219" y="4111136"/>
            <a:chExt cx="600541" cy="642977"/>
          </a:xfrm>
        </p:grpSpPr>
        <p:sp>
          <p:nvSpPr>
            <p:cNvPr id="38942" name="Rectangle 19">
              <a:extLst>
                <a:ext uri="{FF2B5EF4-FFF2-40B4-BE49-F238E27FC236}">
                  <a16:creationId xmlns:a16="http://schemas.microsoft.com/office/drawing/2014/main" id="{2293D5CF-C5CF-FFA3-6978-E2B5B16A6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5787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42</a:t>
              </a:r>
            </a:p>
          </p:txBody>
        </p:sp>
        <p:sp>
          <p:nvSpPr>
            <p:cNvPr id="38943" name="Rectangle 20">
              <a:extLst>
                <a:ext uri="{FF2B5EF4-FFF2-40B4-BE49-F238E27FC236}">
                  <a16:creationId xmlns:a16="http://schemas.microsoft.com/office/drawing/2014/main" id="{5438D383-FE07-6988-AC32-FCD6DC3F8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311" y="4384203"/>
              <a:ext cx="589449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100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85CD916-019D-1A3D-F891-7F248C9AA553}"/>
                </a:ext>
              </a:extLst>
            </p:cNvPr>
            <p:cNvCxnSpPr/>
            <p:nvPr/>
          </p:nvCxnSpPr>
          <p:spPr>
            <a:xfrm>
              <a:off x="1527166" y="4431831"/>
              <a:ext cx="3295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9395017-BB0E-92CD-D8EA-C2B8DA080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1782763"/>
            <a:ext cx="3206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E11ED3-FF16-57FB-EB7D-C3C811677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1646238"/>
            <a:ext cx="1973263" cy="647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42% are girls, </a:t>
            </a:r>
            <a:br>
              <a:rPr lang="en-GB" altLang="en-US" b="1">
                <a:latin typeface="+mn-lt"/>
              </a:rPr>
            </a:br>
            <a:r>
              <a:rPr lang="en-GB" altLang="en-US" b="1">
                <a:latin typeface="+mn-lt"/>
              </a:rPr>
              <a:t>so 58% are boys.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D21D87-CC92-FA62-E994-F1D16257137B}"/>
              </a:ext>
            </a:extLst>
          </p:cNvPr>
          <p:cNvGrpSpPr>
            <a:grpSpLocks/>
          </p:cNvGrpSpPr>
          <p:nvPr/>
        </p:nvGrpSpPr>
        <p:grpSpPr bwMode="auto">
          <a:xfrm>
            <a:off x="4827588" y="3079750"/>
            <a:ext cx="596900" cy="642938"/>
            <a:chOff x="1378219" y="4111136"/>
            <a:chExt cx="596495" cy="642977"/>
          </a:xfrm>
        </p:grpSpPr>
        <p:sp>
          <p:nvSpPr>
            <p:cNvPr id="38939" name="Rectangle 25">
              <a:extLst>
                <a:ext uri="{FF2B5EF4-FFF2-40B4-BE49-F238E27FC236}">
                  <a16:creationId xmlns:a16="http://schemas.microsoft.com/office/drawing/2014/main" id="{B32E4925-BD14-A5BC-0D0D-499A06B8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649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6</a:t>
              </a:r>
            </a:p>
          </p:txBody>
        </p:sp>
        <p:sp>
          <p:nvSpPr>
            <p:cNvPr id="38940" name="Rectangle 26">
              <a:extLst>
                <a:ext uri="{FF2B5EF4-FFF2-40B4-BE49-F238E27FC236}">
                  <a16:creationId xmlns:a16="http://schemas.microsoft.com/office/drawing/2014/main" id="{898E8359-AA81-0668-5165-BD3203C22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75" y="4384203"/>
              <a:ext cx="539384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25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F19E246-7FF4-E96B-3CB5-0E2928079043}"/>
                </a:ext>
              </a:extLst>
            </p:cNvPr>
            <p:cNvCxnSpPr/>
            <p:nvPr/>
          </p:nvCxnSpPr>
          <p:spPr>
            <a:xfrm>
              <a:off x="1527343" y="4431830"/>
              <a:ext cx="3299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91A3A58-760B-967B-A2FF-C1FE8E03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513" y="3240088"/>
            <a:ext cx="3206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latin typeface="+mn-lt"/>
              </a:rPr>
              <a:t>=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5F7963-E6D1-DE07-C6E6-5F0D518E3A89}"/>
              </a:ext>
            </a:extLst>
          </p:cNvPr>
          <p:cNvGrpSpPr>
            <a:grpSpLocks/>
          </p:cNvGrpSpPr>
          <p:nvPr/>
        </p:nvGrpSpPr>
        <p:grpSpPr bwMode="auto">
          <a:xfrm>
            <a:off x="5588000" y="3079750"/>
            <a:ext cx="600075" cy="642938"/>
            <a:chOff x="1378219" y="4111136"/>
            <a:chExt cx="600541" cy="642977"/>
          </a:xfrm>
        </p:grpSpPr>
        <p:sp>
          <p:nvSpPr>
            <p:cNvPr id="38936" name="Rectangle 34">
              <a:extLst>
                <a:ext uri="{FF2B5EF4-FFF2-40B4-BE49-F238E27FC236}">
                  <a16:creationId xmlns:a16="http://schemas.microsoft.com/office/drawing/2014/main" id="{506E329C-0BBB-9FD4-C0FF-FF0A1A441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219" y="4111136"/>
              <a:ext cx="595775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24</a:t>
              </a:r>
            </a:p>
          </p:txBody>
        </p:sp>
        <p:sp>
          <p:nvSpPr>
            <p:cNvPr id="38937" name="Rectangle 35">
              <a:extLst>
                <a:ext uri="{FF2B5EF4-FFF2-40B4-BE49-F238E27FC236}">
                  <a16:creationId xmlns:a16="http://schemas.microsoft.com/office/drawing/2014/main" id="{30B1AC0E-59EF-AFF8-32F4-0725CBF53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341" y="4384203"/>
              <a:ext cx="589419" cy="3699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b="1">
                  <a:latin typeface="+mn-lt"/>
                </a:rPr>
                <a:t>100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9883B0A-AB11-6A6E-6EB5-B599AD6BFA12}"/>
                </a:ext>
              </a:extLst>
            </p:cNvPr>
            <p:cNvCxnSpPr/>
            <p:nvPr/>
          </p:nvCxnSpPr>
          <p:spPr>
            <a:xfrm>
              <a:off x="1527560" y="4431830"/>
              <a:ext cx="3304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A518D76-6883-2B25-0126-7BABCF803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3073400"/>
            <a:ext cx="226695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24% are red, </a:t>
            </a:r>
            <a:br>
              <a:rPr lang="en-GB" altLang="en-US" b="1">
                <a:latin typeface="+mn-lt"/>
              </a:rPr>
            </a:br>
            <a:r>
              <a:rPr lang="en-GB" altLang="en-US" b="1">
                <a:latin typeface="+mn-lt"/>
              </a:rPr>
              <a:t>so 76% are yellow</a:t>
            </a:r>
          </a:p>
        </p:txBody>
      </p:sp>
      <p:sp>
        <p:nvSpPr>
          <p:cNvPr id="32" name="Reveal answer 1">
            <a:extLst>
              <a:ext uri="{FF2B5EF4-FFF2-40B4-BE49-F238E27FC236}">
                <a16:creationId xmlns:a16="http://schemas.microsoft.com/office/drawing/2014/main" id="{F030868C-3D85-9AE1-0860-932B41359738}"/>
              </a:ext>
            </a:extLst>
          </p:cNvPr>
          <p:cNvSpPr/>
          <p:nvPr/>
        </p:nvSpPr>
        <p:spPr>
          <a:xfrm>
            <a:off x="5832475" y="1878013"/>
            <a:ext cx="1114425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38" name="Reveal answer 2">
            <a:extLst>
              <a:ext uri="{FF2B5EF4-FFF2-40B4-BE49-F238E27FC236}">
                <a16:creationId xmlns:a16="http://schemas.microsoft.com/office/drawing/2014/main" id="{8A2B1811-63F5-1BAF-B2E4-82F4392CB8F6}"/>
              </a:ext>
            </a:extLst>
          </p:cNvPr>
          <p:cNvSpPr/>
          <p:nvPr/>
        </p:nvSpPr>
        <p:spPr>
          <a:xfrm>
            <a:off x="5832475" y="3265488"/>
            <a:ext cx="1114425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40" name="Reveal answer 3">
            <a:extLst>
              <a:ext uri="{FF2B5EF4-FFF2-40B4-BE49-F238E27FC236}">
                <a16:creationId xmlns:a16="http://schemas.microsoft.com/office/drawing/2014/main" id="{7ACF36AC-3D77-CC48-BC6B-DA2F73589F9E}"/>
              </a:ext>
            </a:extLst>
          </p:cNvPr>
          <p:cNvSpPr/>
          <p:nvPr/>
        </p:nvSpPr>
        <p:spPr>
          <a:xfrm>
            <a:off x="5832475" y="4711700"/>
            <a:ext cx="1114425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  <p:bldP spid="45" grpId="0" animBg="1"/>
      <p:bldP spid="39" grpId="0" animBg="1"/>
      <p:bldP spid="2" grpId="0"/>
      <p:bldP spid="4" grpId="0"/>
      <p:bldP spid="6" grpId="0"/>
      <p:bldP spid="8" grpId="0"/>
      <p:bldP spid="9" grpId="0"/>
      <p:bldP spid="10" grpId="0"/>
      <p:bldP spid="12" grpId="0"/>
      <p:bldP spid="24" grpId="0"/>
      <p:bldP spid="33" grpId="0"/>
      <p:bldP spid="23" grpId="0"/>
      <p:bldP spid="32" grpId="0" animBg="1"/>
      <p:bldP spid="32" grpId="1" animBg="1"/>
      <p:bldP spid="38" grpId="0" animBg="1"/>
      <p:bldP spid="38" grpId="1" animBg="1"/>
      <p:bldP spid="40" grpId="0" animBg="1"/>
      <p:bldP spid="4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DD5454D-67D6-A8E3-865D-27E009BF6EE8}"/>
              </a:ext>
            </a:extLst>
          </p:cNvPr>
          <p:cNvSpPr/>
          <p:nvPr/>
        </p:nvSpPr>
        <p:spPr>
          <a:xfrm>
            <a:off x="755650" y="5287963"/>
            <a:ext cx="6696075" cy="819150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184C3C-4338-C85D-C557-DCD6E9632E86}"/>
              </a:ext>
            </a:extLst>
          </p:cNvPr>
          <p:cNvSpPr/>
          <p:nvPr/>
        </p:nvSpPr>
        <p:spPr>
          <a:xfrm>
            <a:off x="3065463" y="1441450"/>
            <a:ext cx="3013075" cy="596900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4" name="Title 20">
            <a:extLst>
              <a:ext uri="{FF2B5EF4-FFF2-40B4-BE49-F238E27FC236}">
                <a16:creationId xmlns:a16="http://schemas.microsoft.com/office/drawing/2014/main" id="{B3081EB7-9E64-9069-A0EB-CE4DFBAE349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520700"/>
            <a:ext cx="8220075" cy="762000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Round Any Whole Number to a Required </a:t>
            </a: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Degree of Accuracy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04308-9889-6636-1C80-9E4C7965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438275"/>
            <a:ext cx="2208212" cy="5540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3000" dirty="0">
                <a:latin typeface="+mn-lt"/>
              </a:rPr>
              <a:t>2876 + 1325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850DD3-4031-7F5A-4AB2-8AEE85E8F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2647950"/>
            <a:ext cx="4572000" cy="2354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3000"/>
              </a:spcAft>
              <a:buFontTx/>
              <a:buAutoNum type="alphaLcPeriod"/>
              <a:defRPr/>
            </a:pPr>
            <a:r>
              <a:rPr lang="en-GB" altLang="en-US">
                <a:latin typeface="+mn-lt"/>
              </a:rPr>
              <a:t>Rounding to the nearest 1000</a:t>
            </a:r>
          </a:p>
          <a:p>
            <a:pPr eaLnBrk="1" hangingPunct="1">
              <a:spcAft>
                <a:spcPts val="3000"/>
              </a:spcAft>
              <a:buFontTx/>
              <a:buAutoNum type="alphaLcPeriod"/>
              <a:defRPr/>
            </a:pPr>
            <a:r>
              <a:rPr lang="en-GB" altLang="en-US">
                <a:latin typeface="+mn-lt"/>
              </a:rPr>
              <a:t>Rounding to the nearest 100</a:t>
            </a:r>
          </a:p>
          <a:p>
            <a:pPr eaLnBrk="1" hangingPunct="1">
              <a:spcAft>
                <a:spcPts val="3000"/>
              </a:spcAft>
              <a:buFontTx/>
              <a:buAutoNum type="alphaLcPeriod"/>
              <a:defRPr/>
            </a:pPr>
            <a:r>
              <a:rPr lang="en-GB" altLang="en-US">
                <a:latin typeface="+mn-lt"/>
              </a:rPr>
              <a:t>Rounding to the nearest 50</a:t>
            </a:r>
          </a:p>
          <a:p>
            <a:pPr eaLnBrk="1" hangingPunct="1">
              <a:spcAft>
                <a:spcPts val="3000"/>
              </a:spcAft>
              <a:buFontTx/>
              <a:buAutoNum type="alphaLcPeriod"/>
              <a:defRPr/>
            </a:pPr>
            <a:r>
              <a:rPr lang="en-GB" altLang="en-US">
                <a:latin typeface="+mn-lt"/>
              </a:rPr>
              <a:t>Rounding to the nearest 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F00CD7-4939-3911-5A54-3E3D80542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6"/>
          <a:stretch>
            <a:fillRect/>
          </a:stretch>
        </p:blipFill>
        <p:spPr bwMode="auto">
          <a:xfrm>
            <a:off x="6843713" y="3371850"/>
            <a:ext cx="16383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0C11D6-05FB-27C4-7534-C90F1AC6E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338" y="2670175"/>
            <a:ext cx="2400300" cy="2354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3000"/>
              </a:spcAft>
              <a:defRPr/>
            </a:pPr>
            <a:r>
              <a:rPr lang="en-US" altLang="en-US" b="1" dirty="0">
                <a:latin typeface="+mn-lt"/>
              </a:rPr>
              <a:t>3000 + 1000 = 4000</a:t>
            </a:r>
          </a:p>
          <a:p>
            <a:pPr eaLnBrk="1" hangingPunct="1">
              <a:spcAft>
                <a:spcPts val="3000"/>
              </a:spcAft>
              <a:defRPr/>
            </a:pPr>
            <a:r>
              <a:rPr lang="en-US" altLang="en-US" b="1" dirty="0">
                <a:latin typeface="+mn-lt"/>
              </a:rPr>
              <a:t>2900 + 1300 = 4200</a:t>
            </a:r>
          </a:p>
          <a:p>
            <a:pPr eaLnBrk="1" hangingPunct="1">
              <a:spcAft>
                <a:spcPts val="3000"/>
              </a:spcAft>
              <a:defRPr/>
            </a:pPr>
            <a:r>
              <a:rPr lang="en-US" altLang="en-US" b="1" dirty="0">
                <a:latin typeface="+mn-lt"/>
              </a:rPr>
              <a:t>2900 + 1350 = 4250</a:t>
            </a:r>
          </a:p>
          <a:p>
            <a:pPr eaLnBrk="1" hangingPunct="1">
              <a:spcAft>
                <a:spcPts val="3000"/>
              </a:spcAft>
              <a:defRPr/>
            </a:pPr>
            <a:r>
              <a:rPr lang="en-US" altLang="en-US" b="1" dirty="0">
                <a:latin typeface="+mn-lt"/>
              </a:rPr>
              <a:t>2880 + 1330 = 4210</a:t>
            </a:r>
          </a:p>
        </p:txBody>
      </p:sp>
      <p:sp>
        <p:nvSpPr>
          <p:cNvPr id="7" name="Reveal answer 1">
            <a:extLst>
              <a:ext uri="{FF2B5EF4-FFF2-40B4-BE49-F238E27FC236}">
                <a16:creationId xmlns:a16="http://schemas.microsoft.com/office/drawing/2014/main" id="{8C823D0F-3ACF-DB93-C11D-1F94868E0DE4}"/>
              </a:ext>
            </a:extLst>
          </p:cNvPr>
          <p:cNvSpPr/>
          <p:nvPr/>
        </p:nvSpPr>
        <p:spPr>
          <a:xfrm>
            <a:off x="5119688" y="2736850"/>
            <a:ext cx="1116012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B5CF4-910B-03A0-6082-8F89E81D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5370513"/>
            <a:ext cx="524351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n-GB" altLang="en-US" dirty="0">
                <a:latin typeface="+mn-lt"/>
              </a:rPr>
              <a:t>Which estimate do you think will be closest to the correct answer? Why?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5F914-691B-730D-26C2-7C14D9DD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2154238"/>
            <a:ext cx="429895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Estimate the answer to this question by:</a:t>
            </a:r>
          </a:p>
        </p:txBody>
      </p:sp>
      <p:sp>
        <p:nvSpPr>
          <p:cNvPr id="24" name="Reveal answer 2">
            <a:extLst>
              <a:ext uri="{FF2B5EF4-FFF2-40B4-BE49-F238E27FC236}">
                <a16:creationId xmlns:a16="http://schemas.microsoft.com/office/drawing/2014/main" id="{F4FA6D10-25F0-FD08-8154-7905BFE7483E}"/>
              </a:ext>
            </a:extLst>
          </p:cNvPr>
          <p:cNvSpPr/>
          <p:nvPr/>
        </p:nvSpPr>
        <p:spPr>
          <a:xfrm>
            <a:off x="5119688" y="3392488"/>
            <a:ext cx="1116012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25" name="Reveal answer3">
            <a:extLst>
              <a:ext uri="{FF2B5EF4-FFF2-40B4-BE49-F238E27FC236}">
                <a16:creationId xmlns:a16="http://schemas.microsoft.com/office/drawing/2014/main" id="{D499FBDA-B68B-62E1-92E3-1A12E5DDE2A9}"/>
              </a:ext>
            </a:extLst>
          </p:cNvPr>
          <p:cNvSpPr/>
          <p:nvPr/>
        </p:nvSpPr>
        <p:spPr>
          <a:xfrm>
            <a:off x="5119688" y="4043363"/>
            <a:ext cx="1116012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26" name="Reveal answer4">
            <a:extLst>
              <a:ext uri="{FF2B5EF4-FFF2-40B4-BE49-F238E27FC236}">
                <a16:creationId xmlns:a16="http://schemas.microsoft.com/office/drawing/2014/main" id="{69E47B50-28A0-7324-8B15-0C45DC94F42A}"/>
              </a:ext>
            </a:extLst>
          </p:cNvPr>
          <p:cNvSpPr/>
          <p:nvPr/>
        </p:nvSpPr>
        <p:spPr>
          <a:xfrm>
            <a:off x="5119688" y="4686300"/>
            <a:ext cx="1116012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2" grpId="0"/>
      <p:bldP spid="7" grpId="0" animBg="1"/>
      <p:bldP spid="7" grpId="1" animBg="1"/>
      <p:bldP spid="5" grpId="0"/>
      <p:bldP spid="6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3EC48C7-D7F6-A6CA-2DA9-5D44464DE1ED}"/>
              </a:ext>
            </a:extLst>
          </p:cNvPr>
          <p:cNvSpPr/>
          <p:nvPr/>
        </p:nvSpPr>
        <p:spPr>
          <a:xfrm>
            <a:off x="755650" y="4429125"/>
            <a:ext cx="6094413" cy="962025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753136A-4792-7EA4-45C9-F40E0359B812}"/>
              </a:ext>
            </a:extLst>
          </p:cNvPr>
          <p:cNvSpPr/>
          <p:nvPr/>
        </p:nvSpPr>
        <p:spPr>
          <a:xfrm>
            <a:off x="755650" y="3767138"/>
            <a:ext cx="6094413" cy="596900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4EA96BE-E6B6-4A02-0426-FFA6915AC296}"/>
              </a:ext>
            </a:extLst>
          </p:cNvPr>
          <p:cNvSpPr/>
          <p:nvPr/>
        </p:nvSpPr>
        <p:spPr>
          <a:xfrm>
            <a:off x="755650" y="3327400"/>
            <a:ext cx="6094413" cy="369888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E4D657-EA08-290E-98CD-7890BC8DF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3302000"/>
            <a:ext cx="6069012" cy="20621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buFontTx/>
              <a:buAutoNum type="alphaLcPeriod"/>
              <a:defRPr/>
            </a:pPr>
            <a:r>
              <a:rPr lang="en-GB" altLang="en-US" dirty="0">
                <a:latin typeface="+mn-lt"/>
              </a:rPr>
              <a:t>Which object is the deepest?  How do you know?</a:t>
            </a:r>
          </a:p>
          <a:p>
            <a:pPr eaLnBrk="1" hangingPunct="1">
              <a:spcAft>
                <a:spcPts val="1200"/>
              </a:spcAft>
              <a:buFontTx/>
              <a:buAutoNum type="alphaLcPeriod"/>
              <a:defRPr/>
            </a:pPr>
            <a:r>
              <a:rPr lang="en-GB" altLang="en-US" dirty="0">
                <a:latin typeface="+mn-lt"/>
              </a:rPr>
              <a:t>Which is higher, the other diver or the barracuda?  How do you know?</a:t>
            </a:r>
          </a:p>
          <a:p>
            <a:pPr eaLnBrk="1" hangingPunct="1">
              <a:spcAft>
                <a:spcPts val="1200"/>
              </a:spcAft>
              <a:buFontTx/>
              <a:buAutoNum type="alphaLcPeriod"/>
              <a:defRPr/>
            </a:pPr>
            <a:r>
              <a:rPr lang="en-GB" altLang="en-US" dirty="0">
                <a:latin typeface="+mn-lt"/>
              </a:rPr>
              <a:t>A man is standing on the top deck of a boat that is on the water. The man is 2 metres above the surface of the sea. How far apart is he from the stingray?</a:t>
            </a:r>
          </a:p>
        </p:txBody>
      </p:sp>
      <p:sp>
        <p:nvSpPr>
          <p:cNvPr id="30" name="Reveal answer 1">
            <a:extLst>
              <a:ext uri="{FF2B5EF4-FFF2-40B4-BE49-F238E27FC236}">
                <a16:creationId xmlns:a16="http://schemas.microsoft.com/office/drawing/2014/main" id="{E851AF49-9CD1-77D6-8473-6F1FC8B3D784}"/>
              </a:ext>
            </a:extLst>
          </p:cNvPr>
          <p:cNvSpPr/>
          <p:nvPr/>
        </p:nvSpPr>
        <p:spPr>
          <a:xfrm>
            <a:off x="7151688" y="3409950"/>
            <a:ext cx="1114425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31" name="Reveal answer 2">
            <a:extLst>
              <a:ext uri="{FF2B5EF4-FFF2-40B4-BE49-F238E27FC236}">
                <a16:creationId xmlns:a16="http://schemas.microsoft.com/office/drawing/2014/main" id="{40BAF2CB-29A4-7CB6-99B7-3539487EFEA1}"/>
              </a:ext>
            </a:extLst>
          </p:cNvPr>
          <p:cNvSpPr/>
          <p:nvPr/>
        </p:nvSpPr>
        <p:spPr>
          <a:xfrm>
            <a:off x="7151688" y="3948113"/>
            <a:ext cx="1114425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32" name="Reveal answer3">
            <a:extLst>
              <a:ext uri="{FF2B5EF4-FFF2-40B4-BE49-F238E27FC236}">
                <a16:creationId xmlns:a16="http://schemas.microsoft.com/office/drawing/2014/main" id="{F01F053C-2829-D267-DC1E-444B4F1B56BA}"/>
              </a:ext>
            </a:extLst>
          </p:cNvPr>
          <p:cNvSpPr/>
          <p:nvPr/>
        </p:nvSpPr>
        <p:spPr>
          <a:xfrm>
            <a:off x="7151688" y="4789488"/>
            <a:ext cx="1114425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10EAE1-BFFE-CE0F-6C15-9A837EC81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3321050"/>
            <a:ext cx="1277937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latin typeface="+mn-lt"/>
              </a:rPr>
              <a:t>Shipwreck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75208-A1B0-89A0-2C76-61D140AF3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475" y="3873500"/>
            <a:ext cx="129698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Barracuda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C93D1F-69C4-7168-FD99-5907D8E5F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475" y="4735513"/>
            <a:ext cx="4953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latin typeface="+mn-lt"/>
              </a:rPr>
              <a:t>7m</a:t>
            </a:r>
          </a:p>
        </p:txBody>
      </p:sp>
      <p:sp>
        <p:nvSpPr>
          <p:cNvPr id="11276" name="Title 20">
            <a:extLst>
              <a:ext uri="{FF2B5EF4-FFF2-40B4-BE49-F238E27FC236}">
                <a16:creationId xmlns:a16="http://schemas.microsoft.com/office/drawing/2014/main" id="{A193EA90-788F-1B24-A020-52DA445D2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554038"/>
            <a:ext cx="8220075" cy="69532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Use Negative Numbers and </a:t>
            </a: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Calculate Intervals across Zero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C0952-03D3-AB57-565D-04D2BAC65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1577975"/>
            <a:ext cx="33305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A diver records some of </a:t>
            </a:r>
            <a:br>
              <a:rPr lang="en-GB" altLang="en-US" sz="1600" dirty="0">
                <a:latin typeface="+mn-lt"/>
              </a:rPr>
            </a:br>
            <a:r>
              <a:rPr lang="en-GB" altLang="en-US" sz="1600" dirty="0">
                <a:latin typeface="+mn-lt"/>
              </a:rPr>
              <a:t>his finds in this table: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959F48-6C0E-760C-0A93-95411A050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93903"/>
              </p:ext>
            </p:extLst>
          </p:nvPr>
        </p:nvGraphicFramePr>
        <p:xfrm>
          <a:off x="4606925" y="1441450"/>
          <a:ext cx="3724275" cy="1524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237">
                <a:tc>
                  <a:txBody>
                    <a:bodyPr/>
                    <a:lstStyle/>
                    <a:p>
                      <a:r>
                        <a:rPr lang="en-GB" sz="1400" dirty="0"/>
                        <a:t>Object</a:t>
                      </a:r>
                    </a:p>
                  </a:txBody>
                  <a:tcPr marL="91445" marR="9144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Depth</a:t>
                      </a:r>
                    </a:p>
                  </a:txBody>
                  <a:tcPr marL="91445" marR="91445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r>
                        <a:rPr lang="en-GB" sz="1400" dirty="0"/>
                        <a:t>Shipwreck</a:t>
                      </a:r>
                    </a:p>
                  </a:txBody>
                  <a:tcPr marL="91445" marR="9144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-13m</a:t>
                      </a:r>
                    </a:p>
                  </a:txBody>
                  <a:tcPr marL="91445" marR="9144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r>
                        <a:rPr lang="en-GB" sz="1400" dirty="0"/>
                        <a:t>Stingray</a:t>
                      </a:r>
                    </a:p>
                  </a:txBody>
                  <a:tcPr marL="91445" marR="9144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-5m</a:t>
                      </a:r>
                    </a:p>
                  </a:txBody>
                  <a:tcPr marL="91445" marR="9144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r>
                        <a:rPr lang="en-GB" sz="1400" dirty="0"/>
                        <a:t>Another Diver</a:t>
                      </a:r>
                    </a:p>
                  </a:txBody>
                  <a:tcPr marL="91445" marR="9144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2m above the shipwreck</a:t>
                      </a:r>
                    </a:p>
                  </a:txBody>
                  <a:tcPr marL="91445" marR="9144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r>
                        <a:rPr lang="en-GB" sz="1400" dirty="0"/>
                        <a:t>Barracuda</a:t>
                      </a:r>
                    </a:p>
                  </a:txBody>
                  <a:tcPr marL="91445" marR="9144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2m lower than the stingray</a:t>
                      </a:r>
                    </a:p>
                  </a:txBody>
                  <a:tcPr marL="91445" marR="9144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ED5D964-E7EE-980C-2257-221ACC919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2297113"/>
            <a:ext cx="27447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Work with a partner to discuss the following: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030A28-40AE-F02A-F6C8-22F7BE839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5534025"/>
            <a:ext cx="57753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b="1" dirty="0">
                <a:latin typeface="+mn-lt"/>
              </a:rPr>
              <a:t>Challenge: </a:t>
            </a:r>
            <a:r>
              <a:rPr lang="en-GB" altLang="en-US" dirty="0">
                <a:latin typeface="+mn-lt"/>
              </a:rPr>
              <a:t>What other question could be asked about the details in the table?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CE7F86F-6170-258A-51D9-3AFAF1190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66738"/>
            <a:ext cx="18097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0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12" grpId="0"/>
      <p:bldP spid="14" grpId="0"/>
      <p:bldP spid="15" grpId="0"/>
      <p:bldP spid="5" grpId="0"/>
      <p:bldP spid="1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D483369-0EE6-9D39-D9D8-D6B0748193DE}"/>
              </a:ext>
            </a:extLst>
          </p:cNvPr>
          <p:cNvSpPr/>
          <p:nvPr/>
        </p:nvSpPr>
        <p:spPr>
          <a:xfrm>
            <a:off x="1543050" y="4806950"/>
            <a:ext cx="6862763" cy="1300163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9069636-77F6-CB63-D436-462B9F9152B5}"/>
              </a:ext>
            </a:extLst>
          </p:cNvPr>
          <p:cNvSpPr/>
          <p:nvPr/>
        </p:nvSpPr>
        <p:spPr>
          <a:xfrm>
            <a:off x="2994025" y="1441450"/>
            <a:ext cx="3013075" cy="596900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itle 20">
            <a:extLst>
              <a:ext uri="{FF2B5EF4-FFF2-40B4-BE49-F238E27FC236}">
                <a16:creationId xmlns:a16="http://schemas.microsoft.com/office/drawing/2014/main" id="{D8C10E44-1F4F-7F5D-97BD-CE2D1A69402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42913" y="522288"/>
            <a:ext cx="8220075" cy="69532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Solve Problems Involving Addition, Subtraction, Multiplication and Division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AAE3C5-ADD2-12B6-6B67-0354E7271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1546225"/>
            <a:ext cx="178117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Target Number: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B1AC20-F1EC-1151-F82E-5BAD57AF5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1406525"/>
            <a:ext cx="1131887" cy="647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600" b="1" dirty="0">
                <a:latin typeface="+mn-lt"/>
              </a:rPr>
              <a:t>1823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61D3B1-2438-1409-D2CC-0779E1BD9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082800"/>
            <a:ext cx="7489825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Can you make the number above using any of the following?  </a:t>
            </a:r>
          </a:p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Each number may only be used once.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082230-AF19-39B7-32AA-5BBE1AC64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3" y="3429000"/>
            <a:ext cx="4456112" cy="1230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n-GB" altLang="en-US" sz="1600" dirty="0">
                <a:latin typeface="+mn-lt"/>
              </a:rPr>
              <a:t>Try different ways of doing this until you are as close to the number as you can be.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GB" altLang="en-US" sz="1600" dirty="0">
                <a:latin typeface="+mn-lt"/>
              </a:rPr>
              <a:t>Is there more than one way of reaching the target number?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1DA14-BECA-5FC8-473D-C1164A051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4833938"/>
            <a:ext cx="45720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b="1" dirty="0">
                <a:latin typeface="+mn-lt"/>
              </a:rPr>
              <a:t>Possible Answer:</a:t>
            </a:r>
          </a:p>
          <a:p>
            <a:pPr algn="ctr" eaLnBrk="1" hangingPunct="1">
              <a:defRPr/>
            </a:pPr>
            <a:r>
              <a:rPr lang="en-GB" altLang="en-US" b="1" dirty="0">
                <a:latin typeface="+mn-lt"/>
              </a:rPr>
              <a:t>(100 × 10) + (32 × 25) + (30 - 7)</a:t>
            </a:r>
          </a:p>
          <a:p>
            <a:pPr algn="ctr" eaLnBrk="1" hangingPunct="1">
              <a:defRPr/>
            </a:pPr>
            <a:r>
              <a:rPr lang="en-GB" altLang="en-US" b="1" dirty="0">
                <a:latin typeface="+mn-lt"/>
              </a:rPr>
              <a:t>1000 + 800 + 23</a:t>
            </a:r>
          </a:p>
          <a:p>
            <a:pPr algn="ctr" eaLnBrk="1" hangingPunct="1">
              <a:defRPr/>
            </a:pPr>
            <a:r>
              <a:rPr lang="en-GB" altLang="en-US" b="1" dirty="0">
                <a:latin typeface="+mn-lt"/>
              </a:rPr>
              <a:t>1823 </a:t>
            </a:r>
          </a:p>
        </p:txBody>
      </p:sp>
      <p:sp>
        <p:nvSpPr>
          <p:cNvPr id="11" name="Reveal answer3">
            <a:extLst>
              <a:ext uri="{FF2B5EF4-FFF2-40B4-BE49-F238E27FC236}">
                <a16:creationId xmlns:a16="http://schemas.microsoft.com/office/drawing/2014/main" id="{FEC39CFE-1CA8-06E6-51A7-5AACEB4994C6}"/>
              </a:ext>
            </a:extLst>
          </p:cNvPr>
          <p:cNvSpPr/>
          <p:nvPr/>
        </p:nvSpPr>
        <p:spPr>
          <a:xfrm>
            <a:off x="4857750" y="5262563"/>
            <a:ext cx="1149350" cy="38893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Possible Answer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EE642-6BD8-8722-FD9E-20E6715AB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2684463"/>
            <a:ext cx="920750" cy="6159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400" b="1" dirty="0">
                <a:latin typeface="+mn-lt"/>
              </a:rPr>
              <a:t>100</a:t>
            </a:r>
            <a:endParaRPr lang="en-GB" altLang="en-US" sz="34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E1999-77AA-4AA4-193F-1FF498528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2693988"/>
            <a:ext cx="439737" cy="6159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400" b="1" dirty="0">
                <a:latin typeface="+mn-lt"/>
              </a:rPr>
              <a:t>4</a:t>
            </a:r>
            <a:endParaRPr lang="en-GB" altLang="en-US" sz="3400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9AAB17-094E-F51A-17E4-82204FB6A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2681288"/>
            <a:ext cx="419100" cy="6159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400" b="1">
                <a:latin typeface="+mn-lt"/>
              </a:rPr>
              <a:t>5</a:t>
            </a:r>
            <a:endParaRPr lang="en-GB" altLang="en-US" sz="340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24BA6-3407-44B7-FDEB-85205356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2678113"/>
            <a:ext cx="403225" cy="6159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400" b="1">
                <a:latin typeface="+mn-lt"/>
              </a:rPr>
              <a:t>7</a:t>
            </a:r>
            <a:endParaRPr lang="en-GB" altLang="en-US" sz="340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70D3D0-805B-1DA8-9EBB-B84142A33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075" y="2684463"/>
            <a:ext cx="642938" cy="6159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400" b="1" dirty="0">
                <a:latin typeface="+mn-lt"/>
              </a:rPr>
              <a:t>32</a:t>
            </a:r>
            <a:endParaRPr lang="en-GB" altLang="en-US" sz="3400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BF1316-65AB-E92D-0483-9B8705879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113" y="2693988"/>
            <a:ext cx="642937" cy="6159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400" b="1" dirty="0">
                <a:latin typeface="+mn-lt"/>
              </a:rPr>
              <a:t>10</a:t>
            </a:r>
            <a:endParaRPr lang="en-GB" altLang="en-US" sz="3400" dirty="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07FF4-658A-F4C0-6B49-DB8A0B39E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88" y="2676525"/>
            <a:ext cx="649287" cy="6159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400" b="1" dirty="0">
                <a:latin typeface="+mn-lt"/>
              </a:rPr>
              <a:t>25</a:t>
            </a:r>
            <a:endParaRPr lang="en-GB" altLang="en-US" sz="3400" dirty="0">
              <a:latin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3BA3C7-6BCF-C017-8755-F9C50474F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44863"/>
            <a:ext cx="26701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B6526F7-464E-C76E-5FB3-BC1D8660A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813" y="2676525"/>
            <a:ext cx="692150" cy="6159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400" b="1" dirty="0">
                <a:latin typeface="+mn-lt"/>
              </a:rPr>
              <a:t>30</a:t>
            </a:r>
            <a:endParaRPr lang="en-GB" altLang="en-US" sz="3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" grpId="0"/>
      <p:bldP spid="3" grpId="0"/>
      <p:bldP spid="4" grpId="0"/>
      <p:bldP spid="8" grpId="0"/>
      <p:bldP spid="9" grpId="0"/>
      <p:bldP spid="11" grpId="0" animBg="1"/>
      <p:bldP spid="11" grpId="1" animBg="1"/>
      <p:bldP spid="6" grpId="0"/>
      <p:bldP spid="10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8B9F9C2-51C3-B285-E22B-3B0C6A1137F0}"/>
              </a:ext>
            </a:extLst>
          </p:cNvPr>
          <p:cNvSpPr/>
          <p:nvPr/>
        </p:nvSpPr>
        <p:spPr>
          <a:xfrm>
            <a:off x="755650" y="5110163"/>
            <a:ext cx="7650163" cy="996950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itle 20">
            <a:extLst>
              <a:ext uri="{FF2B5EF4-FFF2-40B4-BE49-F238E27FC236}">
                <a16:creationId xmlns:a16="http://schemas.microsoft.com/office/drawing/2014/main" id="{0CECE074-EF70-6C0B-6E95-08531662A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612775"/>
            <a:ext cx="8220075" cy="69532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Identify Common Factors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CDF0E-3E23-9BB6-92D2-1FC57F21C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760538"/>
            <a:ext cx="827087" cy="3078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dirty="0">
                <a:latin typeface="+mn-lt"/>
              </a:rPr>
              <a:t>6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dirty="0">
                <a:latin typeface="+mn-lt"/>
              </a:rPr>
              <a:t>9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dirty="0">
                <a:latin typeface="+mn-lt"/>
              </a:rPr>
              <a:t>12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dirty="0">
                <a:latin typeface="+mn-lt"/>
              </a:rPr>
              <a:t>15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dirty="0">
                <a:latin typeface="+mn-lt"/>
              </a:rPr>
              <a:t>18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dirty="0">
                <a:latin typeface="+mn-lt"/>
              </a:rPr>
              <a:t>30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BF243C-D4C6-AFE5-847A-4CC97AE87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84288"/>
            <a:ext cx="3986213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Find all the factors of these numbers: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E49A10-D16B-214F-62E1-5019F3CD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5243513"/>
            <a:ext cx="4818062" cy="666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latin typeface="+mn-lt"/>
              </a:rPr>
              <a:t>Challenge: </a:t>
            </a:r>
            <a:r>
              <a:rPr lang="en-GB" altLang="en-US" dirty="0">
                <a:latin typeface="+mn-lt"/>
              </a:rPr>
              <a:t>Choose two of the numbers above and write the common factors of them both.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316C81-E8D5-B6B2-D231-DD04A7204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75" y="1760538"/>
            <a:ext cx="4519613" cy="3078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b="1" dirty="0">
                <a:latin typeface="+mn-lt"/>
              </a:rPr>
              <a:t>1,2,3,6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b="1" dirty="0">
                <a:latin typeface="+mn-lt"/>
              </a:rPr>
              <a:t>1,3,9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b="1" dirty="0">
                <a:latin typeface="+mn-lt"/>
              </a:rPr>
              <a:t>1,2,3,4,6,12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b="1" dirty="0">
                <a:latin typeface="+mn-lt"/>
              </a:rPr>
              <a:t>1,3,5,15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b="1" dirty="0">
                <a:latin typeface="+mn-lt"/>
              </a:rPr>
              <a:t>1,2,3,6,9,18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b="1" dirty="0">
                <a:latin typeface="+mn-lt"/>
              </a:rPr>
              <a:t>1,2,3,5,6,10,15,30</a:t>
            </a:r>
          </a:p>
        </p:txBody>
      </p:sp>
      <p:sp>
        <p:nvSpPr>
          <p:cNvPr id="7" name="Reveal answer 1">
            <a:extLst>
              <a:ext uri="{FF2B5EF4-FFF2-40B4-BE49-F238E27FC236}">
                <a16:creationId xmlns:a16="http://schemas.microsoft.com/office/drawing/2014/main" id="{21627AC8-DB7F-57A4-5DAE-344D643891E4}"/>
              </a:ext>
            </a:extLst>
          </p:cNvPr>
          <p:cNvSpPr/>
          <p:nvPr/>
        </p:nvSpPr>
        <p:spPr>
          <a:xfrm>
            <a:off x="2813050" y="1874838"/>
            <a:ext cx="1114425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8" name="Reveal answer 2">
            <a:extLst>
              <a:ext uri="{FF2B5EF4-FFF2-40B4-BE49-F238E27FC236}">
                <a16:creationId xmlns:a16="http://schemas.microsoft.com/office/drawing/2014/main" id="{CF2618EE-1EE3-2458-E39B-6ACEBDD1F7FB}"/>
              </a:ext>
            </a:extLst>
          </p:cNvPr>
          <p:cNvSpPr/>
          <p:nvPr/>
        </p:nvSpPr>
        <p:spPr>
          <a:xfrm>
            <a:off x="2813050" y="2393950"/>
            <a:ext cx="1114425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9" name="Reveal answer 3">
            <a:extLst>
              <a:ext uri="{FF2B5EF4-FFF2-40B4-BE49-F238E27FC236}">
                <a16:creationId xmlns:a16="http://schemas.microsoft.com/office/drawing/2014/main" id="{8D8FE67A-13A5-B178-3EAA-ECADE30D717F}"/>
              </a:ext>
            </a:extLst>
          </p:cNvPr>
          <p:cNvSpPr/>
          <p:nvPr/>
        </p:nvSpPr>
        <p:spPr>
          <a:xfrm>
            <a:off x="2813050" y="2913063"/>
            <a:ext cx="1114425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2" name="Reveal answer 4">
            <a:extLst>
              <a:ext uri="{FF2B5EF4-FFF2-40B4-BE49-F238E27FC236}">
                <a16:creationId xmlns:a16="http://schemas.microsoft.com/office/drawing/2014/main" id="{4BABA8AC-75D3-CCD3-BB2D-9D3B82C382AA}"/>
              </a:ext>
            </a:extLst>
          </p:cNvPr>
          <p:cNvSpPr/>
          <p:nvPr/>
        </p:nvSpPr>
        <p:spPr>
          <a:xfrm>
            <a:off x="2813050" y="3432175"/>
            <a:ext cx="1114425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3" name="Reveal answer 5">
            <a:extLst>
              <a:ext uri="{FF2B5EF4-FFF2-40B4-BE49-F238E27FC236}">
                <a16:creationId xmlns:a16="http://schemas.microsoft.com/office/drawing/2014/main" id="{C0512E6A-8207-8A0F-5582-501701A2AB52}"/>
              </a:ext>
            </a:extLst>
          </p:cNvPr>
          <p:cNvSpPr/>
          <p:nvPr/>
        </p:nvSpPr>
        <p:spPr>
          <a:xfrm>
            <a:off x="2778125" y="3951288"/>
            <a:ext cx="1114425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4" name="Reveal answer 6">
            <a:extLst>
              <a:ext uri="{FF2B5EF4-FFF2-40B4-BE49-F238E27FC236}">
                <a16:creationId xmlns:a16="http://schemas.microsoft.com/office/drawing/2014/main" id="{835E5C3B-C428-B48B-7615-EB6E43650DA3}"/>
              </a:ext>
            </a:extLst>
          </p:cNvPr>
          <p:cNvSpPr/>
          <p:nvPr/>
        </p:nvSpPr>
        <p:spPr>
          <a:xfrm>
            <a:off x="2770188" y="4471988"/>
            <a:ext cx="1114425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9A7C5-2615-29F2-4F9E-8E6BFAC9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300413"/>
            <a:ext cx="25717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10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7B232E4-119E-3EB7-1368-E94B7B0C6EF0}"/>
              </a:ext>
            </a:extLst>
          </p:cNvPr>
          <p:cNvSpPr/>
          <p:nvPr/>
        </p:nvSpPr>
        <p:spPr>
          <a:xfrm>
            <a:off x="755650" y="4586288"/>
            <a:ext cx="7650163" cy="1520825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20">
            <a:extLst>
              <a:ext uri="{FF2B5EF4-FFF2-40B4-BE49-F238E27FC236}">
                <a16:creationId xmlns:a16="http://schemas.microsoft.com/office/drawing/2014/main" id="{8543A691-D526-48AC-2575-0A1FB61860E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612775"/>
            <a:ext cx="8220075" cy="69532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Identify Common Multiples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8AA51-B67A-B80A-1966-4E2A9A574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760538"/>
            <a:ext cx="827087" cy="2555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>
                <a:latin typeface="+mn-lt"/>
              </a:rPr>
              <a:t>3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>
                <a:latin typeface="+mn-lt"/>
              </a:rPr>
              <a:t>4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>
                <a:latin typeface="+mn-lt"/>
              </a:rPr>
              <a:t>6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>
                <a:latin typeface="+mn-lt"/>
              </a:rPr>
              <a:t>7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>
                <a:latin typeface="+mn-lt"/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48EE97-DE9A-EF87-81C8-EB5FE5EB3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84288"/>
            <a:ext cx="4684713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Find the first 10 multiples of these numbers: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A09A9-73F4-8944-C68B-3795AF87B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1760538"/>
            <a:ext cx="5108575" cy="2555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b="1" dirty="0">
                <a:latin typeface="+mn-lt"/>
              </a:rPr>
              <a:t>3,6,9,12,15,18,21,24,27,30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b="1" dirty="0">
                <a:latin typeface="+mn-lt"/>
              </a:rPr>
              <a:t>4,8,12,16,20,24,28,32,36,40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b="1" dirty="0">
                <a:latin typeface="+mn-lt"/>
              </a:rPr>
              <a:t>6,12,18,24,30,36,42,48,54,60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b="1" dirty="0">
                <a:latin typeface="+mn-lt"/>
              </a:rPr>
              <a:t>7,14,21,28,35,42,49,56,63,70</a:t>
            </a:r>
            <a:endParaRPr lang="en-US" altLang="en-US" sz="2400" b="1" dirty="0">
              <a:latin typeface="+mn-lt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2400" b="1" dirty="0">
                <a:latin typeface="+mn-lt"/>
              </a:rPr>
              <a:t>9,18,27,36,45,54,63,72,81,90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7" name="Reveal answer 1">
            <a:extLst>
              <a:ext uri="{FF2B5EF4-FFF2-40B4-BE49-F238E27FC236}">
                <a16:creationId xmlns:a16="http://schemas.microsoft.com/office/drawing/2014/main" id="{5FC39A67-FD22-12DE-A2CC-603D95788F0B}"/>
              </a:ext>
            </a:extLst>
          </p:cNvPr>
          <p:cNvSpPr/>
          <p:nvPr/>
        </p:nvSpPr>
        <p:spPr>
          <a:xfrm>
            <a:off x="2544763" y="1914525"/>
            <a:ext cx="1114425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8" name="Reveal answer 2">
            <a:extLst>
              <a:ext uri="{FF2B5EF4-FFF2-40B4-BE49-F238E27FC236}">
                <a16:creationId xmlns:a16="http://schemas.microsoft.com/office/drawing/2014/main" id="{57AE311E-918A-86B5-F3B1-97B063E6FFCB}"/>
              </a:ext>
            </a:extLst>
          </p:cNvPr>
          <p:cNvSpPr/>
          <p:nvPr/>
        </p:nvSpPr>
        <p:spPr>
          <a:xfrm>
            <a:off x="2544763" y="2427288"/>
            <a:ext cx="1114425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9" name="Reveal answer 3">
            <a:extLst>
              <a:ext uri="{FF2B5EF4-FFF2-40B4-BE49-F238E27FC236}">
                <a16:creationId xmlns:a16="http://schemas.microsoft.com/office/drawing/2014/main" id="{325310E2-CE40-E488-B0C7-60155E5A841D}"/>
              </a:ext>
            </a:extLst>
          </p:cNvPr>
          <p:cNvSpPr/>
          <p:nvPr/>
        </p:nvSpPr>
        <p:spPr>
          <a:xfrm>
            <a:off x="2544763" y="2941638"/>
            <a:ext cx="1114425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2" name="Reveal answer 4">
            <a:extLst>
              <a:ext uri="{FF2B5EF4-FFF2-40B4-BE49-F238E27FC236}">
                <a16:creationId xmlns:a16="http://schemas.microsoft.com/office/drawing/2014/main" id="{C9039876-E65F-F11A-4C8F-2E834F18A3AF}"/>
              </a:ext>
            </a:extLst>
          </p:cNvPr>
          <p:cNvSpPr/>
          <p:nvPr/>
        </p:nvSpPr>
        <p:spPr>
          <a:xfrm>
            <a:off x="2544763" y="3454400"/>
            <a:ext cx="1114425" cy="242888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3" name="Reveal answer 5">
            <a:extLst>
              <a:ext uri="{FF2B5EF4-FFF2-40B4-BE49-F238E27FC236}">
                <a16:creationId xmlns:a16="http://schemas.microsoft.com/office/drawing/2014/main" id="{2409D6CD-07FD-2679-A63F-7C429C8ACB2B}"/>
              </a:ext>
            </a:extLst>
          </p:cNvPr>
          <p:cNvSpPr/>
          <p:nvPr/>
        </p:nvSpPr>
        <p:spPr>
          <a:xfrm>
            <a:off x="2544763" y="3967163"/>
            <a:ext cx="1114425" cy="242887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A24930-A29E-E170-48CC-3B6E7F4C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4676775"/>
            <a:ext cx="5376863" cy="1322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 dirty="0">
                <a:latin typeface="+mn-lt"/>
              </a:rPr>
              <a:t>Challenge</a:t>
            </a:r>
            <a:r>
              <a:rPr lang="en-GB" altLang="en-US" sz="1600" dirty="0">
                <a:latin typeface="+mn-lt"/>
              </a:rPr>
              <a:t>: Choose two of the numbers above and write the common multiples of them both.  </a:t>
            </a:r>
          </a:p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Can you then identify the </a:t>
            </a:r>
            <a:r>
              <a:rPr lang="en-GB" altLang="en-US" sz="1600" b="1" dirty="0">
                <a:latin typeface="+mn-lt"/>
              </a:rPr>
              <a:t>lowest</a:t>
            </a:r>
            <a:r>
              <a:rPr lang="en-GB" altLang="en-US" sz="1600" dirty="0">
                <a:latin typeface="+mn-lt"/>
              </a:rPr>
              <a:t> common multiple (LCM) of the two numbers.  When complete, pick two more numbers to find the LCM of.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962B29-E52F-507F-C835-87D917E8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1481138"/>
            <a:ext cx="1725612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63DC067B-4B27-55A5-6BB4-F57C1545A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1109663"/>
            <a:ext cx="2389187" cy="73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400" dirty="0">
                <a:latin typeface="+mn-lt"/>
              </a:rPr>
              <a:t>Look at the 100 square and write down the </a:t>
            </a:r>
            <a:r>
              <a:rPr lang="en-GB" altLang="en-US" sz="1400" b="1" dirty="0">
                <a:solidFill>
                  <a:srgbClr val="0070C0"/>
                </a:solidFill>
                <a:latin typeface="+mn-lt"/>
              </a:rPr>
              <a:t>prime</a:t>
            </a:r>
            <a:r>
              <a:rPr lang="en-GB" altLang="en-US" sz="1400" dirty="0">
                <a:latin typeface="+mn-lt"/>
              </a:rPr>
              <a:t> numbers that you see on it: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3EB120-F2F3-6D81-F4A6-6F8EDF09A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427411"/>
              </p:ext>
            </p:extLst>
          </p:nvPr>
        </p:nvGraphicFramePr>
        <p:xfrm>
          <a:off x="3224213" y="1155700"/>
          <a:ext cx="5183190" cy="493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83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78097" marR="78097" marT="39058" marB="390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78097" marR="78097" marT="39058" marB="390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78097" marR="78097" marT="39058" marB="390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78097" marR="78097" marT="39058" marB="390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marL="78097" marR="78097" marT="39058" marB="390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78097" marR="78097" marT="39058" marB="390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78097" marR="78097" marT="39058" marB="390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 marL="78097" marR="78097" marT="39058" marB="390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78097" marR="78097" marT="39058" marB="390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872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78097" marR="78097" marT="39058" marB="390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97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78097" marR="78097" marT="39058" marB="390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510" name="Rectangle 5">
            <a:extLst>
              <a:ext uri="{FF2B5EF4-FFF2-40B4-BE49-F238E27FC236}">
                <a16:creationId xmlns:a16="http://schemas.microsoft.com/office/drawing/2014/main" id="{5B944EFD-A94E-AB5B-0665-C6D1170B0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1887538"/>
            <a:ext cx="2149475" cy="1169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400">
                <a:latin typeface="+mn-lt"/>
              </a:rPr>
              <a:t>With your partner, come up with a simple definition of a prime number to share with the class.</a:t>
            </a:r>
          </a:p>
        </p:txBody>
      </p:sp>
      <p:sp>
        <p:nvSpPr>
          <p:cNvPr id="16511" name="Rectangle 3">
            <a:extLst>
              <a:ext uri="{FF2B5EF4-FFF2-40B4-BE49-F238E27FC236}">
                <a16:creationId xmlns:a16="http://schemas.microsoft.com/office/drawing/2014/main" id="{66D32B29-86F6-8759-C121-357BE7B25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3530600"/>
            <a:ext cx="2517775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 sz="1400" dirty="0">
                <a:latin typeface="+mn-lt"/>
              </a:rPr>
              <a:t>Can you find all of the </a:t>
            </a:r>
            <a:r>
              <a:rPr lang="en-GB" altLang="en-US" sz="1400" b="1" dirty="0">
                <a:solidFill>
                  <a:srgbClr val="C00000"/>
                </a:solidFill>
                <a:latin typeface="+mn-lt"/>
              </a:rPr>
              <a:t>square</a:t>
            </a:r>
            <a:r>
              <a:rPr lang="en-GB" altLang="en-US" sz="1400" dirty="0">
                <a:latin typeface="+mn-lt"/>
              </a:rPr>
              <a:t> numbers on the grid?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1400" dirty="0">
                <a:latin typeface="+mn-lt"/>
              </a:rPr>
              <a:t>Can you identify the </a:t>
            </a:r>
            <a:r>
              <a:rPr lang="en-GB" altLang="en-US" sz="1400" b="1" dirty="0">
                <a:solidFill>
                  <a:srgbClr val="00B050"/>
                </a:solidFill>
                <a:latin typeface="+mn-lt"/>
              </a:rPr>
              <a:t>cube</a:t>
            </a:r>
            <a:r>
              <a:rPr lang="en-GB" altLang="en-US" sz="1400" dirty="0">
                <a:latin typeface="+mn-lt"/>
              </a:rPr>
              <a:t> numbers on the grid?</a:t>
            </a:r>
          </a:p>
        </p:txBody>
      </p: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67277426-E0AF-3725-CB36-AE3504C931E2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1216025"/>
            <a:ext cx="5065713" cy="4821238"/>
            <a:chOff x="3295775" y="1215330"/>
            <a:chExt cx="5066213" cy="4821421"/>
          </a:xfrm>
        </p:grpSpPr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CFBB609D-0003-4693-C1DF-D5F9BC7B7375}"/>
                </a:ext>
              </a:extLst>
            </p:cNvPr>
            <p:cNvSpPr/>
            <p:nvPr/>
          </p:nvSpPr>
          <p:spPr>
            <a:xfrm>
              <a:off x="5893181" y="1709062"/>
              <a:ext cx="392152" cy="37783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65CF5DA2-568E-9F6C-EB27-7DF2CFB5D032}"/>
                </a:ext>
              </a:extLst>
            </p:cNvPr>
            <p:cNvSpPr/>
            <p:nvPr/>
          </p:nvSpPr>
          <p:spPr>
            <a:xfrm>
              <a:off x="3295775" y="1215330"/>
              <a:ext cx="392152" cy="37783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B09DF8EE-DBEB-CF3C-0DB4-3B9C66944C57}"/>
                </a:ext>
              </a:extLst>
            </p:cNvPr>
            <p:cNvSpPr/>
            <p:nvPr/>
          </p:nvSpPr>
          <p:spPr>
            <a:xfrm>
              <a:off x="4853267" y="1215330"/>
              <a:ext cx="392151" cy="37783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4F6F5EBA-04A4-4740-34F6-D0D3B564CBD9}"/>
                </a:ext>
              </a:extLst>
            </p:cNvPr>
            <p:cNvSpPr/>
            <p:nvPr/>
          </p:nvSpPr>
          <p:spPr>
            <a:xfrm>
              <a:off x="7450673" y="1215330"/>
              <a:ext cx="392151" cy="37783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828DFE65-74EE-26FC-7290-4766AE6C473C}"/>
                </a:ext>
              </a:extLst>
            </p:cNvPr>
            <p:cNvSpPr/>
            <p:nvPr/>
          </p:nvSpPr>
          <p:spPr>
            <a:xfrm>
              <a:off x="5372430" y="2202792"/>
              <a:ext cx="392152" cy="37783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164331BA-862E-3BBF-050C-EF3F4A3FBD63}"/>
                </a:ext>
              </a:extLst>
            </p:cNvPr>
            <p:cNvSpPr/>
            <p:nvPr/>
          </p:nvSpPr>
          <p:spPr>
            <a:xfrm>
              <a:off x="7450673" y="3190255"/>
              <a:ext cx="392151" cy="37783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CA52DE9C-A988-760A-C7D9-174E51C15741}"/>
                </a:ext>
              </a:extLst>
            </p:cNvPr>
            <p:cNvSpPr/>
            <p:nvPr/>
          </p:nvSpPr>
          <p:spPr>
            <a:xfrm>
              <a:off x="5893181" y="2696524"/>
              <a:ext cx="392152" cy="37783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477C3B7D-4CF0-17CA-21F7-A5C168F39772}"/>
                </a:ext>
              </a:extLst>
            </p:cNvPr>
            <p:cNvSpPr/>
            <p:nvPr/>
          </p:nvSpPr>
          <p:spPr>
            <a:xfrm>
              <a:off x="4853267" y="4177717"/>
              <a:ext cx="392151" cy="37783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A792ED16-56EA-DD98-E7FB-2D0D47CDFC6C}"/>
                </a:ext>
              </a:extLst>
            </p:cNvPr>
            <p:cNvSpPr/>
            <p:nvPr/>
          </p:nvSpPr>
          <p:spPr>
            <a:xfrm>
              <a:off x="3295775" y="5165180"/>
              <a:ext cx="392152" cy="37783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C7A65766-9086-28D5-DF59-5AC294AE7845}"/>
                </a:ext>
              </a:extLst>
            </p:cNvPr>
            <p:cNvSpPr/>
            <p:nvPr/>
          </p:nvSpPr>
          <p:spPr>
            <a:xfrm>
              <a:off x="7969836" y="5658912"/>
              <a:ext cx="392152" cy="37783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D8699ABF-45DA-07E9-2275-B4C001AA189E}"/>
              </a:ext>
            </a:extLst>
          </p:cNvPr>
          <p:cNvGrpSpPr>
            <a:grpSpLocks/>
          </p:cNvGrpSpPr>
          <p:nvPr/>
        </p:nvGrpSpPr>
        <p:grpSpPr bwMode="auto">
          <a:xfrm>
            <a:off x="3322638" y="1223963"/>
            <a:ext cx="3970337" cy="3306762"/>
            <a:chOff x="3313596" y="1232526"/>
            <a:chExt cx="3970929" cy="3305996"/>
          </a:xfrm>
        </p:grpSpPr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52C038A6-8CD1-DCBC-AC52-516391BD06DE}"/>
                </a:ext>
              </a:extLst>
            </p:cNvPr>
            <p:cNvSpPr/>
            <p:nvPr/>
          </p:nvSpPr>
          <p:spPr>
            <a:xfrm>
              <a:off x="3313596" y="1237287"/>
              <a:ext cx="355653" cy="344408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94D6221D-5F77-163C-936D-8FA7E4AE7653}"/>
                </a:ext>
              </a:extLst>
            </p:cNvPr>
            <p:cNvSpPr/>
            <p:nvPr/>
          </p:nvSpPr>
          <p:spPr>
            <a:xfrm>
              <a:off x="6928872" y="1232526"/>
              <a:ext cx="355653" cy="344407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3D348046-9288-5830-B751-EDC07BEA6A50}"/>
                </a:ext>
              </a:extLst>
            </p:cNvPr>
            <p:cNvSpPr/>
            <p:nvPr/>
          </p:nvSpPr>
          <p:spPr>
            <a:xfrm>
              <a:off x="6412858" y="2219722"/>
              <a:ext cx="355653" cy="344407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CBCDE158-FC71-3CFC-B2EF-5DF95501FA9F}"/>
                </a:ext>
              </a:extLst>
            </p:cNvPr>
            <p:cNvSpPr/>
            <p:nvPr/>
          </p:nvSpPr>
          <p:spPr>
            <a:xfrm>
              <a:off x="4871165" y="4194115"/>
              <a:ext cx="357241" cy="344407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15490" name="Title 20">
            <a:extLst>
              <a:ext uri="{FF2B5EF4-FFF2-40B4-BE49-F238E27FC236}">
                <a16:creationId xmlns:a16="http://schemas.microsoft.com/office/drawing/2014/main" id="{31C5E2EF-D8CA-1626-122D-C72691F7C13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1963" y="485775"/>
            <a:ext cx="8220075" cy="658813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+mn-lt"/>
              </a:rPr>
              <a:t>Identify Prime Numbers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D8202AD-7713-2F63-518D-B263CC05D9BD}"/>
              </a:ext>
            </a:extLst>
          </p:cNvPr>
          <p:cNvSpPr/>
          <p:nvPr/>
        </p:nvSpPr>
        <p:spPr>
          <a:xfrm>
            <a:off x="985838" y="5237163"/>
            <a:ext cx="180975" cy="134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B63460F-3C93-CD21-5907-D851639D7F78}"/>
              </a:ext>
            </a:extLst>
          </p:cNvPr>
          <p:cNvSpPr/>
          <p:nvPr/>
        </p:nvSpPr>
        <p:spPr>
          <a:xfrm>
            <a:off x="914400" y="5237163"/>
            <a:ext cx="149225" cy="1349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A523549-6EE9-2CFF-EBEB-8FD520D256DB}"/>
              </a:ext>
            </a:extLst>
          </p:cNvPr>
          <p:cNvSpPr/>
          <p:nvPr/>
        </p:nvSpPr>
        <p:spPr>
          <a:xfrm>
            <a:off x="1095375" y="5237163"/>
            <a:ext cx="147638" cy="1349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Red 5">
            <a:extLst>
              <a:ext uri="{FF2B5EF4-FFF2-40B4-BE49-F238E27FC236}">
                <a16:creationId xmlns:a16="http://schemas.microsoft.com/office/drawing/2014/main" id="{D4D29B47-FC9C-EB3D-9088-84C3F0369DC0}"/>
              </a:ext>
            </a:extLst>
          </p:cNvPr>
          <p:cNvSpPr/>
          <p:nvPr/>
        </p:nvSpPr>
        <p:spPr>
          <a:xfrm>
            <a:off x="935038" y="5253038"/>
            <a:ext cx="114300" cy="103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9" name="Green 5">
            <a:extLst>
              <a:ext uri="{FF2B5EF4-FFF2-40B4-BE49-F238E27FC236}">
                <a16:creationId xmlns:a16="http://schemas.microsoft.com/office/drawing/2014/main" id="{A0C63180-CD2F-30C3-2099-5FE26ABB871F}"/>
              </a:ext>
            </a:extLst>
          </p:cNvPr>
          <p:cNvSpPr/>
          <p:nvPr/>
        </p:nvSpPr>
        <p:spPr>
          <a:xfrm>
            <a:off x="1111250" y="5253038"/>
            <a:ext cx="112713" cy="1031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6657129-9A71-657E-3E2F-8B7BFC3AFBB0}"/>
              </a:ext>
            </a:extLst>
          </p:cNvPr>
          <p:cNvSpPr/>
          <p:nvPr/>
        </p:nvSpPr>
        <p:spPr>
          <a:xfrm>
            <a:off x="1706563" y="5237163"/>
            <a:ext cx="180975" cy="134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1466374-929E-68CB-3BEE-36385BAEDB12}"/>
              </a:ext>
            </a:extLst>
          </p:cNvPr>
          <p:cNvSpPr/>
          <p:nvPr/>
        </p:nvSpPr>
        <p:spPr>
          <a:xfrm>
            <a:off x="1635125" y="5237163"/>
            <a:ext cx="149225" cy="1349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285B60C-A61D-E0EF-F7CC-6EA80D0CD9B3}"/>
              </a:ext>
            </a:extLst>
          </p:cNvPr>
          <p:cNvSpPr/>
          <p:nvPr/>
        </p:nvSpPr>
        <p:spPr>
          <a:xfrm>
            <a:off x="1816100" y="5237163"/>
            <a:ext cx="147638" cy="1349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Red 10">
            <a:extLst>
              <a:ext uri="{FF2B5EF4-FFF2-40B4-BE49-F238E27FC236}">
                <a16:creationId xmlns:a16="http://schemas.microsoft.com/office/drawing/2014/main" id="{D6344C9A-5B6C-C8E5-3840-BA880F9D462A}"/>
              </a:ext>
            </a:extLst>
          </p:cNvPr>
          <p:cNvSpPr/>
          <p:nvPr/>
        </p:nvSpPr>
        <p:spPr>
          <a:xfrm>
            <a:off x="1655763" y="5253038"/>
            <a:ext cx="114300" cy="103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4" name="Green 10">
            <a:extLst>
              <a:ext uri="{FF2B5EF4-FFF2-40B4-BE49-F238E27FC236}">
                <a16:creationId xmlns:a16="http://schemas.microsoft.com/office/drawing/2014/main" id="{DE8DB81F-6247-8B91-D39C-8E74998670FC}"/>
              </a:ext>
            </a:extLst>
          </p:cNvPr>
          <p:cNvSpPr/>
          <p:nvPr/>
        </p:nvSpPr>
        <p:spPr>
          <a:xfrm>
            <a:off x="1831975" y="5253038"/>
            <a:ext cx="112713" cy="1031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938F3DC-9A0C-50B7-C506-A489D818E3F8}"/>
              </a:ext>
            </a:extLst>
          </p:cNvPr>
          <p:cNvSpPr/>
          <p:nvPr/>
        </p:nvSpPr>
        <p:spPr>
          <a:xfrm>
            <a:off x="2476500" y="5227638"/>
            <a:ext cx="179388" cy="1349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C3D6315-97D2-6EDF-AFC3-79E2859C1D05}"/>
              </a:ext>
            </a:extLst>
          </p:cNvPr>
          <p:cNvSpPr/>
          <p:nvPr/>
        </p:nvSpPr>
        <p:spPr>
          <a:xfrm>
            <a:off x="2405063" y="5227638"/>
            <a:ext cx="149225" cy="1349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FA9A5DB-E8DA-8F26-7B3C-17FFCD95260D}"/>
              </a:ext>
            </a:extLst>
          </p:cNvPr>
          <p:cNvSpPr/>
          <p:nvPr/>
        </p:nvSpPr>
        <p:spPr>
          <a:xfrm>
            <a:off x="2586038" y="5227638"/>
            <a:ext cx="147637" cy="1349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Red 15">
            <a:extLst>
              <a:ext uri="{FF2B5EF4-FFF2-40B4-BE49-F238E27FC236}">
                <a16:creationId xmlns:a16="http://schemas.microsoft.com/office/drawing/2014/main" id="{3B560A42-F0F2-B1A8-1754-4EBB7D2CF3AE}"/>
              </a:ext>
            </a:extLst>
          </p:cNvPr>
          <p:cNvSpPr/>
          <p:nvPr/>
        </p:nvSpPr>
        <p:spPr>
          <a:xfrm>
            <a:off x="2425700" y="5243513"/>
            <a:ext cx="112713" cy="103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2" name="Green 15">
            <a:extLst>
              <a:ext uri="{FF2B5EF4-FFF2-40B4-BE49-F238E27FC236}">
                <a16:creationId xmlns:a16="http://schemas.microsoft.com/office/drawing/2014/main" id="{8C16DFCF-01C3-41C6-8160-09D8332891F1}"/>
              </a:ext>
            </a:extLst>
          </p:cNvPr>
          <p:cNvSpPr/>
          <p:nvPr/>
        </p:nvSpPr>
        <p:spPr>
          <a:xfrm>
            <a:off x="2600325" y="5243513"/>
            <a:ext cx="114300" cy="1031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2407E4C-FF47-241F-9D62-EAE503C837C9}"/>
              </a:ext>
            </a:extLst>
          </p:cNvPr>
          <p:cNvGrpSpPr>
            <a:grpSpLocks/>
          </p:cNvGrpSpPr>
          <p:nvPr/>
        </p:nvGrpSpPr>
        <p:grpSpPr bwMode="auto">
          <a:xfrm>
            <a:off x="3275013" y="1195388"/>
            <a:ext cx="4586287" cy="4859337"/>
            <a:chOff x="3276171" y="1196414"/>
            <a:chExt cx="4586069" cy="4859253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753E77B-0540-15A4-D478-98D933D9E5AA}"/>
                </a:ext>
              </a:extLst>
            </p:cNvPr>
            <p:cNvSpPr/>
            <p:nvPr/>
          </p:nvSpPr>
          <p:spPr>
            <a:xfrm>
              <a:off x="4314347" y="1690117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CB09B74-5438-411E-E55C-A011BA99DD08}"/>
                </a:ext>
              </a:extLst>
            </p:cNvPr>
            <p:cNvSpPr/>
            <p:nvPr/>
          </p:nvSpPr>
          <p:spPr>
            <a:xfrm>
              <a:off x="3276171" y="1690117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A932E35-E219-11F6-D772-9F17057423A8}"/>
                </a:ext>
              </a:extLst>
            </p:cNvPr>
            <p:cNvSpPr/>
            <p:nvPr/>
          </p:nvSpPr>
          <p:spPr>
            <a:xfrm>
              <a:off x="6392285" y="1690117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80EA6D7-23E4-A6EF-8530-E458BBF73490}"/>
                </a:ext>
              </a:extLst>
            </p:cNvPr>
            <p:cNvSpPr/>
            <p:nvPr/>
          </p:nvSpPr>
          <p:spPr>
            <a:xfrm>
              <a:off x="7430461" y="1690117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C85D7A1-9361-ADCB-7228-D0D7CD021A1F}"/>
                </a:ext>
              </a:extLst>
            </p:cNvPr>
            <p:cNvSpPr/>
            <p:nvPr/>
          </p:nvSpPr>
          <p:spPr>
            <a:xfrm>
              <a:off x="3795258" y="1196414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02F1B25-1D09-3807-F9A1-329C8FE6A854}"/>
                </a:ext>
              </a:extLst>
            </p:cNvPr>
            <p:cNvSpPr/>
            <p:nvPr/>
          </p:nvSpPr>
          <p:spPr>
            <a:xfrm>
              <a:off x="4314347" y="1196414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8FF6C65-B29E-468E-5790-354CCC44E078}"/>
                </a:ext>
              </a:extLst>
            </p:cNvPr>
            <p:cNvSpPr/>
            <p:nvPr/>
          </p:nvSpPr>
          <p:spPr>
            <a:xfrm>
              <a:off x="5354109" y="1196414"/>
              <a:ext cx="430193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FDCD58A-4F18-C835-A421-321D115B8A23}"/>
                </a:ext>
              </a:extLst>
            </p:cNvPr>
            <p:cNvSpPr/>
            <p:nvPr/>
          </p:nvSpPr>
          <p:spPr>
            <a:xfrm>
              <a:off x="6392285" y="1196414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5801A13-9AC9-C481-1F86-D05959CD499B}"/>
                </a:ext>
              </a:extLst>
            </p:cNvPr>
            <p:cNvSpPr/>
            <p:nvPr/>
          </p:nvSpPr>
          <p:spPr>
            <a:xfrm>
              <a:off x="4314347" y="2183822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F4D3279-56BB-204C-C106-DDEAF0AEE133}"/>
                </a:ext>
              </a:extLst>
            </p:cNvPr>
            <p:cNvSpPr/>
            <p:nvPr/>
          </p:nvSpPr>
          <p:spPr>
            <a:xfrm>
              <a:off x="7430461" y="2183822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3A42EA8-0759-AABF-7CB8-3471AFA94BA7}"/>
                </a:ext>
              </a:extLst>
            </p:cNvPr>
            <p:cNvSpPr/>
            <p:nvPr/>
          </p:nvSpPr>
          <p:spPr>
            <a:xfrm>
              <a:off x="4314347" y="3171230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6E5E2C5-4264-A4CA-3EDB-2E618C21B3F5}"/>
                </a:ext>
              </a:extLst>
            </p:cNvPr>
            <p:cNvSpPr/>
            <p:nvPr/>
          </p:nvSpPr>
          <p:spPr>
            <a:xfrm>
              <a:off x="3276171" y="3171230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9F59B12-B989-C76B-2BBC-9A08CED02173}"/>
                </a:ext>
              </a:extLst>
            </p:cNvPr>
            <p:cNvSpPr/>
            <p:nvPr/>
          </p:nvSpPr>
          <p:spPr>
            <a:xfrm>
              <a:off x="6392285" y="3171230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E19CAD3-CA3A-0C52-D90A-B64BFF00C015}"/>
                </a:ext>
              </a:extLst>
            </p:cNvPr>
            <p:cNvSpPr/>
            <p:nvPr/>
          </p:nvSpPr>
          <p:spPr>
            <a:xfrm>
              <a:off x="3276171" y="2677525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F96BBA0-BBCF-131E-C799-8DF8CDB5E01E}"/>
                </a:ext>
              </a:extLst>
            </p:cNvPr>
            <p:cNvSpPr/>
            <p:nvPr/>
          </p:nvSpPr>
          <p:spPr>
            <a:xfrm>
              <a:off x="6392285" y="2677525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F3606F3-870D-3306-DD11-EE6B7CD91BA2}"/>
                </a:ext>
              </a:extLst>
            </p:cNvPr>
            <p:cNvSpPr/>
            <p:nvPr/>
          </p:nvSpPr>
          <p:spPr>
            <a:xfrm>
              <a:off x="4314347" y="3664933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C741BBD-88B7-8E7A-1F66-C60C9FDD04F4}"/>
                </a:ext>
              </a:extLst>
            </p:cNvPr>
            <p:cNvSpPr/>
            <p:nvPr/>
          </p:nvSpPr>
          <p:spPr>
            <a:xfrm>
              <a:off x="7430461" y="3664933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A83D077-F674-80F2-9D0F-7B6351F7159F}"/>
                </a:ext>
              </a:extLst>
            </p:cNvPr>
            <p:cNvSpPr/>
            <p:nvPr/>
          </p:nvSpPr>
          <p:spPr>
            <a:xfrm>
              <a:off x="4314347" y="4652341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4120EAE-089C-CBC4-DCA9-9AD787606832}"/>
                </a:ext>
              </a:extLst>
            </p:cNvPr>
            <p:cNvSpPr/>
            <p:nvPr/>
          </p:nvSpPr>
          <p:spPr>
            <a:xfrm>
              <a:off x="3276171" y="4652341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54FCE8F-15E3-A394-B19B-2DA82123956D}"/>
                </a:ext>
              </a:extLst>
            </p:cNvPr>
            <p:cNvSpPr/>
            <p:nvPr/>
          </p:nvSpPr>
          <p:spPr>
            <a:xfrm>
              <a:off x="7430461" y="4652341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EB57A66-AC2D-CF57-6ADD-E2FD6C9B1B15}"/>
                </a:ext>
              </a:extLst>
            </p:cNvPr>
            <p:cNvSpPr/>
            <p:nvPr/>
          </p:nvSpPr>
          <p:spPr>
            <a:xfrm>
              <a:off x="3276171" y="4158638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893CA29-6D4E-5612-92FD-90EF2017EA36}"/>
                </a:ext>
              </a:extLst>
            </p:cNvPr>
            <p:cNvSpPr/>
            <p:nvPr/>
          </p:nvSpPr>
          <p:spPr>
            <a:xfrm>
              <a:off x="6392285" y="4158638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8214EC3-8133-4DCF-00B5-41838B8C5F9A}"/>
                </a:ext>
              </a:extLst>
            </p:cNvPr>
            <p:cNvSpPr/>
            <p:nvPr/>
          </p:nvSpPr>
          <p:spPr>
            <a:xfrm>
              <a:off x="4314347" y="5146046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BC948C7-C555-C6DC-5708-BE9461AA08F4}"/>
                </a:ext>
              </a:extLst>
            </p:cNvPr>
            <p:cNvSpPr/>
            <p:nvPr/>
          </p:nvSpPr>
          <p:spPr>
            <a:xfrm>
              <a:off x="7430461" y="5146046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234107B-9BCF-6A0E-6505-6546E4168546}"/>
                </a:ext>
              </a:extLst>
            </p:cNvPr>
            <p:cNvSpPr/>
            <p:nvPr/>
          </p:nvSpPr>
          <p:spPr>
            <a:xfrm>
              <a:off x="6392285" y="5639749"/>
              <a:ext cx="431779" cy="41591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6531" name="Rectangle 8">
            <a:extLst>
              <a:ext uri="{FF2B5EF4-FFF2-40B4-BE49-F238E27FC236}">
                <a16:creationId xmlns:a16="http://schemas.microsoft.com/office/drawing/2014/main" id="{03976F47-18BA-D6F1-040C-10C394DE7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4873625"/>
            <a:ext cx="588962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solidFill>
                  <a:srgbClr val="0070C0"/>
                </a:solidFill>
                <a:latin typeface="+mn-lt"/>
              </a:rPr>
              <a:t>prime</a:t>
            </a:r>
            <a:endParaRPr lang="en-GB" altLang="en-US" sz="1200">
              <a:latin typeface="+mn-lt"/>
            </a:endParaRPr>
          </a:p>
        </p:txBody>
      </p:sp>
      <p:sp>
        <p:nvSpPr>
          <p:cNvPr id="16532" name="Rectangle 11">
            <a:extLst>
              <a:ext uri="{FF2B5EF4-FFF2-40B4-BE49-F238E27FC236}">
                <a16:creationId xmlns:a16="http://schemas.microsoft.com/office/drawing/2014/main" id="{F1D78055-0B98-79B0-99C5-AA69E450E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013" y="4864100"/>
            <a:ext cx="654050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rgbClr val="C00000"/>
                </a:solidFill>
                <a:latin typeface="+mn-lt"/>
              </a:rPr>
              <a:t>square</a:t>
            </a:r>
            <a:endParaRPr lang="en-GB" altLang="en-US" sz="1200" dirty="0">
              <a:latin typeface="+mn-lt"/>
            </a:endParaRPr>
          </a:p>
        </p:txBody>
      </p:sp>
      <p:sp>
        <p:nvSpPr>
          <p:cNvPr id="16533" name="Rectangle 12">
            <a:extLst>
              <a:ext uri="{FF2B5EF4-FFF2-40B4-BE49-F238E27FC236}">
                <a16:creationId xmlns:a16="http://schemas.microsoft.com/office/drawing/2014/main" id="{AD08DF00-6655-8CFF-37BF-9B493905C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4864100"/>
            <a:ext cx="501650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solidFill>
                  <a:srgbClr val="00B050"/>
                </a:solidFill>
                <a:latin typeface="+mn-lt"/>
              </a:rPr>
              <a:t>cube</a:t>
            </a:r>
            <a:endParaRPr lang="en-GB" altLang="en-US" sz="12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29" name="Reveal answer 6">
            <a:hlinkClick r:id="rId2" action="ppaction://hlinksldjump"/>
            <a:extLst>
              <a:ext uri="{FF2B5EF4-FFF2-40B4-BE49-F238E27FC236}">
                <a16:creationId xmlns:a16="http://schemas.microsoft.com/office/drawing/2014/main" id="{05837B63-CD02-75FF-96BA-E69C50D83A9D}"/>
              </a:ext>
            </a:extLst>
          </p:cNvPr>
          <p:cNvSpPr/>
          <p:nvPr/>
        </p:nvSpPr>
        <p:spPr>
          <a:xfrm>
            <a:off x="1243013" y="5837238"/>
            <a:ext cx="1116012" cy="241300"/>
          </a:xfrm>
          <a:prstGeom prst="roundRect">
            <a:avLst/>
          </a:prstGeom>
          <a:solidFill>
            <a:srgbClr val="068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</a:rPr>
              <a:t>Next Slide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AAE9AF-8EF9-23E5-8830-67396A92B942}"/>
              </a:ext>
            </a:extLst>
          </p:cNvPr>
          <p:cNvSpPr/>
          <p:nvPr/>
        </p:nvSpPr>
        <p:spPr>
          <a:xfrm>
            <a:off x="928688" y="5241925"/>
            <a:ext cx="136525" cy="1270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BFBFBF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1C8F3EE-E42B-B3C3-9E70-B4369CEC0040}"/>
              </a:ext>
            </a:extLst>
          </p:cNvPr>
          <p:cNvSpPr/>
          <p:nvPr/>
        </p:nvSpPr>
        <p:spPr>
          <a:xfrm>
            <a:off x="1109663" y="5243513"/>
            <a:ext cx="136525" cy="1270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BFBFBF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22587E9-6DF4-4EED-A2E5-97EC4F65FFB6}"/>
              </a:ext>
            </a:extLst>
          </p:cNvPr>
          <p:cNvSpPr/>
          <p:nvPr/>
        </p:nvSpPr>
        <p:spPr>
          <a:xfrm>
            <a:off x="1652588" y="5246688"/>
            <a:ext cx="136525" cy="12541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BFBFBF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F1D7C12-04D6-7106-FBF1-9716BD932DB5}"/>
              </a:ext>
            </a:extLst>
          </p:cNvPr>
          <p:cNvSpPr/>
          <p:nvPr/>
        </p:nvSpPr>
        <p:spPr>
          <a:xfrm>
            <a:off x="1827213" y="5243513"/>
            <a:ext cx="136525" cy="1270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BFBFBF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039F43D-6D5F-6BEB-5DE3-F7E42E6A8D96}"/>
              </a:ext>
            </a:extLst>
          </p:cNvPr>
          <p:cNvSpPr/>
          <p:nvPr/>
        </p:nvSpPr>
        <p:spPr>
          <a:xfrm>
            <a:off x="2416175" y="5235575"/>
            <a:ext cx="136525" cy="1270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BFBFBF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407371B-F9BC-5D72-DF11-C6BBAE0F8572}"/>
              </a:ext>
            </a:extLst>
          </p:cNvPr>
          <p:cNvSpPr/>
          <p:nvPr/>
        </p:nvSpPr>
        <p:spPr>
          <a:xfrm>
            <a:off x="2582863" y="5235575"/>
            <a:ext cx="136525" cy="1270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0" grpId="0" animBg="1"/>
      <p:bldP spid="80" grpId="1" animBg="1"/>
      <p:bldP spid="95" grpId="0" animBg="1"/>
      <p:bldP spid="95" grpId="1" animBg="1"/>
      <p:bldP spid="97" grpId="0" animBg="1"/>
      <p:bldP spid="97" grpId="1" animBg="1"/>
      <p:bldP spid="101" grpId="0" animBg="1"/>
      <p:bldP spid="101" grpId="1" animBg="1"/>
      <p:bldP spid="108" grpId="0" animBg="1"/>
      <p:bldP spid="10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1093</TotalTime>
  <Words>3453</Words>
  <Application>Microsoft Office PowerPoint</Application>
  <PresentationFormat>On-screen Show (4:3)</PresentationFormat>
  <Paragraphs>961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Twinkl</vt:lpstr>
      <vt:lpstr>Calibri</vt:lpstr>
      <vt:lpstr>Twinkl Sb</vt:lpstr>
      <vt:lpstr>Office Theme</vt:lpstr>
      <vt:lpstr>PowerPoint Presentation</vt:lpstr>
      <vt:lpstr>Order Numbers up to 10 000 000 and Determine  the Value of Each Digit</vt:lpstr>
      <vt:lpstr>Compare Numbers up to 10 000 000 and Determine  the Value of Each Digit</vt:lpstr>
      <vt:lpstr>Round Any Whole Number to a Required  Degree of Accuracy</vt:lpstr>
      <vt:lpstr>Use Negative Numbers and  Calculate Intervals across Zero</vt:lpstr>
      <vt:lpstr>Solve Problems Involving Addition, Subtraction, Multiplication and Division</vt:lpstr>
      <vt:lpstr>Identify Common Factors</vt:lpstr>
      <vt:lpstr>Identify Common Multiples</vt:lpstr>
      <vt:lpstr>Identify Prime Numbers</vt:lpstr>
      <vt:lpstr>Solve Addition and Subtraction  Multi-Step Problems in Context</vt:lpstr>
      <vt:lpstr>Carry out Calculations Involving the Four Operations</vt:lpstr>
      <vt:lpstr>Solve Problems Involving Addition and Subtraction</vt:lpstr>
      <vt:lpstr>Solve Problems Involving Multiplication and Division</vt:lpstr>
      <vt:lpstr>Describe Linear Number Sequences</vt:lpstr>
      <vt:lpstr>Express Missing Number Problems Algebraically</vt:lpstr>
      <vt:lpstr>Find Pairs of Numbers That Satisfy an  Equation with Two Unknowns</vt:lpstr>
      <vt:lpstr>Use Common Factors to Simplify Fractions</vt:lpstr>
      <vt:lpstr>Compare and Order Fractions</vt:lpstr>
      <vt:lpstr>Add and Subtract Fractions with  Different Denominators</vt:lpstr>
      <vt:lpstr>Add and Subtract Fractions with  Different Denominators</vt:lpstr>
      <vt:lpstr>Multiply Simple Pairs of Proper Fractions, Writing the Answer in Its Simplest Form</vt:lpstr>
      <vt:lpstr>Divide Proper Fractions by Whole Numbers</vt:lpstr>
      <vt:lpstr>Identify the Value of Each Digit in Numbers Given  to Three Decimal Places</vt:lpstr>
      <vt:lpstr>Multiply and Divide Numbers by 10, 100 and 1000 Giving Answers to 3 Decimal Places</vt:lpstr>
      <vt:lpstr>Use Equivalences between Simple Fractions, Decimals and Percentages</vt:lpstr>
      <vt:lpstr>Convert between Miles and Kilometres</vt:lpstr>
      <vt:lpstr>Recognise That Shapes with the Same Area…</vt:lpstr>
      <vt:lpstr>Calculate the Area of Triangles</vt:lpstr>
      <vt:lpstr>Calculate the Area of Parallelograms</vt:lpstr>
      <vt:lpstr>Calculate the Mean as an Average</vt:lpstr>
      <vt:lpstr>Solve Problems Involving the Calculation of Percentages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Tony Anderson</dc:creator>
  <cp:lastModifiedBy>Twinkl-A5</cp:lastModifiedBy>
  <cp:revision>102</cp:revision>
  <dcterms:created xsi:type="dcterms:W3CDTF">2017-12-13T09:24:57Z</dcterms:created>
  <dcterms:modified xsi:type="dcterms:W3CDTF">2022-09-07T21:39:00Z</dcterms:modified>
</cp:coreProperties>
</file>